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62" r:id="rId3"/>
    <p:sldId id="363" r:id="rId4"/>
    <p:sldId id="364" r:id="rId5"/>
    <p:sldId id="365" r:id="rId6"/>
    <p:sldId id="366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286" r:id="rId1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E5A66-FD85-4ACF-8540-E9D5FCDD7F2C}" type="datetimeFigureOut">
              <a:rPr lang="es-CO" smtClean="0"/>
              <a:t>26/07/2021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B3EFF-B954-410A-8183-481D01D3365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4120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E942-12B9-48AB-BEDC-272E0ABEB9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123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E942-12B9-48AB-BEDC-272E0ABEB9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038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E942-12B9-48AB-BEDC-272E0ABEB9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232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zh-CN" altLang="en-US" dirty="0"/>
              <a:t>对于</a:t>
            </a:r>
            <a:r>
              <a:rPr lang="en-US" altLang="zh-CN" dirty="0"/>
              <a:t>4 canales</a:t>
            </a:r>
            <a:r>
              <a:rPr lang="zh-CN" altLang="en-US" dirty="0"/>
              <a:t>的 人 车 分类 ， 是 基于 最 常见 的</a:t>
            </a:r>
            <a:r>
              <a:rPr lang="en-US" altLang="zh-CN" dirty="0"/>
              <a:t>4</a:t>
            </a:r>
            <a:r>
              <a:rPr lang="zh-CN" altLang="en-US" dirty="0"/>
              <a:t>类</a:t>
            </a:r>
            <a:r>
              <a:rPr lang="en-US" altLang="zh-CN" dirty="0"/>
              <a:t>VCA</a:t>
            </a:r>
            <a:r>
              <a:rPr lang="zh-CN" altLang="en-US" dirty="0"/>
              <a:t>上 做 的。 主要 功能 是 检测 识别 目标 ， 并 进行 分类 ， 仅 人和 车 进行 报警 和 提醒 ；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49C96-D8AF-466E-BE1D-FF90BF27F9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7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E942-12B9-48AB-BEDC-272E0ABEB9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741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zh-CN" altLang="en-US" dirty="0"/>
              <a:t>还是 刚才 那 一堆 图 ， 如果 换成 现在 这种 情况 ， 你 再 去找 所有 的 人 呢？</a:t>
            </a:r>
            <a:endParaRPr lang="en-US" altLang="zh-CN" dirty="0"/>
          </a:p>
          <a:p>
            <a:pPr algn="l" rtl="0"/>
            <a:r>
              <a:rPr lang="zh-CN" altLang="en-US" dirty="0"/>
              <a:t>这 就是 分类 检索 带来 的 价值 ， 缩小 范围 ， 聚集 目标 ， 从而 节省 时间 和 精力。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49C96-D8AF-466E-BE1D-FF90BF27F9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24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E942-12B9-48AB-BEDC-272E0ABEB9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054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E942-12B9-48AB-BEDC-272E0ABEB9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15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E942-12B9-48AB-BEDC-272E0ABEB9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41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E942-12B9-48AB-BEDC-272E0ABEB9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72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zh-CN" altLang="en-US" dirty="0"/>
              <a:t>体现 取证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E942-12B9-48AB-BEDC-272E0ABEB9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498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C0C226-6D18-4911-A782-ADC011CAA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2D2C75-39BC-49F0-8E59-DAD77A9ED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8D76B2-BA70-48CA-A724-95C4202F0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9CC3-4320-48AE-9A90-89067C14257F}" type="datetimeFigureOut">
              <a:rPr lang="es-CO" smtClean="0"/>
              <a:t>26/07/2021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7EBF90-93F0-4BB7-AF63-78623BD39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E08046-197C-4958-8BC2-FEAF9259E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62DA-EB79-402B-B3D4-477637C53A7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4007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2A331-6243-4091-8824-5AA993D4F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2CCEBA7-DA6D-4440-9802-83ACDC312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8DA0B2-130A-416A-9287-1C4B49FA7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9CC3-4320-48AE-9A90-89067C14257F}" type="datetimeFigureOut">
              <a:rPr lang="es-CO" smtClean="0"/>
              <a:t>26/07/2021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79443B-104F-47B1-9C3D-51FCCB076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B4B553-531F-4E77-8508-B6A35135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62DA-EB79-402B-B3D4-477637C53A7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593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4B22EF6-10C6-42F2-88F4-5AFD28C4B8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6AB487-AEA0-40C4-AD23-4AE8DCB25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1C0755-5842-4193-976B-6F4609C8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9CC3-4320-48AE-9A90-89067C14257F}" type="datetimeFigureOut">
              <a:rPr lang="es-CO" smtClean="0"/>
              <a:t>26/07/2021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6C2B05-82DF-408D-B955-37BC39440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7CA483-9420-405A-A904-4C764E979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62DA-EB79-402B-B3D4-477637C53A7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9358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-187707" y="-136055"/>
            <a:ext cx="12510337" cy="7175484"/>
          </a:xfrm>
          <a:prstGeom prst="rect">
            <a:avLst/>
          </a:prstGeom>
          <a:solidFill>
            <a:srgbClr val="0025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6BDB-E4B1-4D3D-88EF-82F9E8308564}" type="datetimeFigureOut">
              <a:rPr lang="zh-CN" altLang="en-US" smtClean="0"/>
              <a:t>2021/7/26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CB7D-15C4-474A-98D8-6C13E1B69F9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882133" y="3644972"/>
            <a:ext cx="6880993" cy="6880993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0" y="158436"/>
            <a:ext cx="2336800" cy="46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49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-187707" y="-136055"/>
            <a:ext cx="12510337" cy="7175484"/>
          </a:xfrm>
          <a:prstGeom prst="rect">
            <a:avLst/>
          </a:prstGeom>
          <a:solidFill>
            <a:srgbClr val="0025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6BDB-E4B1-4D3D-88EF-82F9E8308564}" type="datetimeFigureOut">
              <a:rPr lang="zh-CN" altLang="en-US" smtClean="0"/>
              <a:t>2021/7/26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CB7D-15C4-474A-98D8-6C13E1B69F9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0" y="158436"/>
            <a:ext cx="2336800" cy="46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20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6BDB-E4B1-4D3D-88EF-82F9E8308564}" type="datetimeFigureOut">
              <a:rPr lang="zh-CN" altLang="en-US" smtClean="0"/>
              <a:t>2021/7/26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CB7D-15C4-474A-98D8-6C13E1B69F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827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6BDB-E4B1-4D3D-88EF-82F9E8308564}" type="datetimeFigureOut">
              <a:rPr lang="zh-CN" altLang="en-US" smtClean="0"/>
              <a:t>2021/7/26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CB7D-15C4-474A-98D8-6C13E1B69F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908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6BDB-E4B1-4D3D-88EF-82F9E8308564}" type="datetimeFigureOut">
              <a:rPr lang="zh-CN" altLang="en-US" smtClean="0"/>
              <a:t>2021/7/26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CB7D-15C4-474A-98D8-6C13E1B69F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645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6BDB-E4B1-4D3D-88EF-82F9E8308564}" type="datetimeFigureOut">
              <a:rPr lang="zh-CN" altLang="en-US" smtClean="0"/>
              <a:t>2021/7/26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CB7D-15C4-474A-98D8-6C13E1B69F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9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6BDB-E4B1-4D3D-88EF-82F9E8308564}" type="datetimeFigureOut">
              <a:rPr lang="zh-CN" altLang="en-US" smtClean="0"/>
              <a:t>2021/7/26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CB7D-15C4-474A-98D8-6C13E1B69F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28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6BDB-E4B1-4D3D-88EF-82F9E8308564}" type="datetimeFigureOut">
              <a:rPr lang="zh-CN" altLang="en-US" smtClean="0"/>
              <a:t>2021/7/26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CB7D-15C4-474A-98D8-6C13E1B69F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3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6DB32-12D2-4779-B911-30328CC5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80C335-7415-4D52-A127-A473EC37B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8E091B-ABAB-40EE-9F92-D1394BBC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9CC3-4320-48AE-9A90-89067C14257F}" type="datetimeFigureOut">
              <a:rPr lang="es-CO" smtClean="0"/>
              <a:t>26/07/2021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5D4AF3-CFC8-4E7A-85DA-01DBD658A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8B8385-FEAC-4E7F-90CA-DC7A8C5C0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62DA-EB79-402B-B3D4-477637C53A7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9641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6BDB-E4B1-4D3D-88EF-82F9E8308564}" type="datetimeFigureOut">
              <a:rPr lang="zh-CN" altLang="en-US" smtClean="0"/>
              <a:t>2021/7/26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CB7D-15C4-474A-98D8-6C13E1B69F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785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6BDB-E4B1-4D3D-88EF-82F9E8308564}" type="datetimeFigureOut">
              <a:rPr lang="zh-CN" altLang="en-US" smtClean="0"/>
              <a:t>2021/7/26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CB7D-15C4-474A-98D8-6C13E1B69F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861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6BDB-E4B1-4D3D-88EF-82F9E8308564}" type="datetimeFigureOut">
              <a:rPr lang="zh-CN" altLang="en-US" smtClean="0"/>
              <a:t>2021/7/26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CB7D-15C4-474A-98D8-6C13E1B69F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149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772" y="-77715"/>
            <a:ext cx="1820709" cy="90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2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C8BF1C-5EC2-4C9F-9796-37477DB42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EDFA54-2B46-4014-A019-F75F71BB9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4729F-37EC-4D1A-A632-30ABDDCB6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9CC3-4320-48AE-9A90-89067C14257F}" type="datetimeFigureOut">
              <a:rPr lang="es-CO" smtClean="0"/>
              <a:t>26/07/2021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877C85-BDCD-4601-8A91-3820DCBA3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D7389A-EC37-4811-8709-B776F3D43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62DA-EB79-402B-B3D4-477637C53A7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5844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502B69-75AE-4F9B-82BD-52E467915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A7C10A-ACA9-40DF-9FC4-C052F876B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3B1E2D-022E-44DF-BBA7-7419C4FA6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6BBC8E-B942-42FC-9C8B-8806F9EE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9CC3-4320-48AE-9A90-89067C14257F}" type="datetimeFigureOut">
              <a:rPr lang="es-CO" smtClean="0"/>
              <a:t>26/07/2021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D5A98A-FF8B-4985-A20C-5E9A48D97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24B5C1-0023-4828-943C-84BA4EBF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62DA-EB79-402B-B3D4-477637C53A7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3062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38A76-44D9-4859-B270-B4102E276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D271A4-D85C-4F87-8E95-9B0227E8D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6377DCC-B257-4CDF-9F99-679C585CF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F7E108-CC7E-4C65-8B22-9518774A29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E873A9-DD9F-4DB6-994D-0BE55DE8D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721ED64-38CE-493F-A1F4-641932153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9CC3-4320-48AE-9A90-89067C14257F}" type="datetimeFigureOut">
              <a:rPr lang="es-CO" smtClean="0"/>
              <a:t>26/07/2021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337EA93-7E03-4601-BE48-F0175DCD6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AE8F7FD-C36B-416D-9877-B6A81DF94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62DA-EB79-402B-B3D4-477637C53A7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7312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2CE094-343A-44D7-8916-0D79B3678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3870053-202E-4135-B955-FFA581DF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9CC3-4320-48AE-9A90-89067C14257F}" type="datetimeFigureOut">
              <a:rPr lang="es-CO" smtClean="0"/>
              <a:t>26/07/2021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1C3D2C7-0B46-496B-BB00-F546FC00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A5B3D1-85E4-4C75-A394-14E51420E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62DA-EB79-402B-B3D4-477637C53A7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0004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AF102F4-CEE7-4906-AD9A-AE01E8FC9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9CC3-4320-48AE-9A90-89067C14257F}" type="datetimeFigureOut">
              <a:rPr lang="es-CO" smtClean="0"/>
              <a:t>26/07/2021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75112F5-51D7-45F3-8FCD-B6747F3E2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FA702E7-B535-444A-8DC2-9EA0FA76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62DA-EB79-402B-B3D4-477637C53A7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770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2BC1B-E134-42F1-8E4F-7A8FDAAD8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8A8CE7-A1FC-4D72-A6F7-9EDE8D080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257B69-075C-4ABE-87F8-AD2A8941A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70FF45-8BF4-43D8-A8DC-8C1B350D2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9CC3-4320-48AE-9A90-89067C14257F}" type="datetimeFigureOut">
              <a:rPr lang="es-CO" smtClean="0"/>
              <a:t>26/07/2021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AC1A58-2222-4A46-8E48-3CBF518E4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D99DE3-4877-4EA6-8312-F32642F0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62DA-EB79-402B-B3D4-477637C53A7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8793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9D9E73-4EA1-4090-A2BC-50063E24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7D4DF10-68F1-4E7A-903B-192B5B8022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63DFCD-1CCA-40A6-8516-68ABBC432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0735B2-1116-444D-BA99-A1C034E0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9CC3-4320-48AE-9A90-89067C14257F}" type="datetimeFigureOut">
              <a:rPr lang="es-CO" smtClean="0"/>
              <a:t>26/07/2021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5427C1-1392-427A-AE9A-6918069A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82459C-8CAB-4105-9C25-999D15AF0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662DA-EB79-402B-B3D4-477637C53A7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6896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E48D348-2AC8-4583-8DA5-FF58A847D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90D75F-74EB-4C4B-81DD-714F1BBDA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2F39EC-1EEA-437D-9448-AB4609327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F9CC3-4320-48AE-9A90-89067C14257F}" type="datetimeFigureOut">
              <a:rPr lang="es-CO" smtClean="0"/>
              <a:t>26/07/2021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496DF0-656F-4ACE-A707-F02ACBDDB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60D459-B929-4DC8-B931-9730E5D1D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662DA-EB79-402B-B3D4-477637C53A7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774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76BDB-E4B1-4D3D-88EF-82F9E8308564}" type="datetimeFigureOut">
              <a:rPr lang="zh-CN" altLang="en-US" smtClean="0"/>
              <a:t>2021/7/26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CCB7D-15C4-474A-98D8-6C13E1B69F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22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8.jpeg"/><Relationship Id="rId12" Type="http://schemas.openxmlformats.org/officeDocument/2006/relationships/image" Target="../media/image7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7.png"/><Relationship Id="rId11" Type="http://schemas.openxmlformats.org/officeDocument/2006/relationships/image" Target="../media/image71.jpeg"/><Relationship Id="rId5" Type="http://schemas.openxmlformats.org/officeDocument/2006/relationships/image" Target="../media/image66.png"/><Relationship Id="rId10" Type="http://schemas.openxmlformats.org/officeDocument/2006/relationships/image" Target="../media/image70.jpeg"/><Relationship Id="rId4" Type="http://schemas.openxmlformats.org/officeDocument/2006/relationships/notesSlide" Target="../notesSlides/notesSlide7.xml"/><Relationship Id="rId9" Type="http://schemas.microsoft.com/office/2007/relationships/hdphoto" Target="../media/hdphoto4.wdp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8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2.emf"/><Relationship Id="rId12" Type="http://schemas.openxmlformats.org/officeDocument/2006/relationships/image" Target="../media/image7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75.png"/><Relationship Id="rId11" Type="http://schemas.openxmlformats.org/officeDocument/2006/relationships/image" Target="../media/image78.png"/><Relationship Id="rId5" Type="http://schemas.openxmlformats.org/officeDocument/2006/relationships/image" Target="../media/image59.png"/><Relationship Id="rId10" Type="http://schemas.openxmlformats.org/officeDocument/2006/relationships/image" Target="../media/image77.png"/><Relationship Id="rId4" Type="http://schemas.openxmlformats.org/officeDocument/2006/relationships/image" Target="../media/image5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openxmlformats.org/officeDocument/2006/relationships/image" Target="../media/image86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emf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9.png"/><Relationship Id="rId7" Type="http://schemas.openxmlformats.org/officeDocument/2006/relationships/image" Target="../media/image22.emf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1" Type="http://schemas.openxmlformats.org/officeDocument/2006/relationships/tags" Target="../tags/tag2.xml"/><Relationship Id="rId6" Type="http://schemas.openxmlformats.org/officeDocument/2006/relationships/image" Target="../media/image16.emf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32" Type="http://schemas.openxmlformats.org/officeDocument/2006/relationships/image" Target="../media/image49.png"/><Relationship Id="rId5" Type="http://schemas.openxmlformats.org/officeDocument/2006/relationships/image" Target="../media/image15.emf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31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21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47.png"/><Relationship Id="rId21" Type="http://schemas.openxmlformats.org/officeDocument/2006/relationships/image" Target="../media/image39.png"/><Relationship Id="rId7" Type="http://schemas.openxmlformats.org/officeDocument/2006/relationships/image" Target="../media/image22.emf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emf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15.emf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1.jpe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50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microsoft.com/office/2007/relationships/hdphoto" Target="../media/hdphoto3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0.png"/><Relationship Id="rId20" Type="http://schemas.openxmlformats.org/officeDocument/2006/relationships/image" Target="../media/image63.png"/><Relationship Id="rId1" Type="http://schemas.openxmlformats.org/officeDocument/2006/relationships/tags" Target="../tags/tag3.xml"/><Relationship Id="rId6" Type="http://schemas.openxmlformats.org/officeDocument/2006/relationships/image" Target="../media/image49.png"/><Relationship Id="rId11" Type="http://schemas.openxmlformats.org/officeDocument/2006/relationships/image" Target="../media/image55.png"/><Relationship Id="rId5" Type="http://schemas.microsoft.com/office/2007/relationships/hdphoto" Target="../media/hdphoto2.wdp"/><Relationship Id="rId15" Type="http://schemas.openxmlformats.org/officeDocument/2006/relationships/image" Target="../media/image59.png"/><Relationship Id="rId23" Type="http://schemas.openxmlformats.org/officeDocument/2006/relationships/image" Target="../media/image65.png"/><Relationship Id="rId10" Type="http://schemas.openxmlformats.org/officeDocument/2006/relationships/image" Target="../media/image54.png"/><Relationship Id="rId19" Type="http://schemas.openxmlformats.org/officeDocument/2006/relationships/image" Target="../media/image62.emf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340557" y="3403523"/>
            <a:ext cx="58929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>
                  <a:noFill/>
                </a:ln>
                <a:solidFill>
                  <a:srgbClr val="FFF1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Más que un grabador</a:t>
            </a:r>
            <a:endParaRPr kumimoji="0" lang="en-US" altLang="zh-CN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45375" y="1460731"/>
            <a:ext cx="699902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NVR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AcuSense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9"/>
          <a:stretch/>
        </p:blipFill>
        <p:spPr>
          <a:xfrm>
            <a:off x="-144380" y="0"/>
            <a:ext cx="5068833" cy="680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3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63"/>
    </mc:Choice>
    <mc:Fallback xmlns="">
      <p:transition spd="slow" advTm="3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96296E-6 L 1.25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856544" y="1073593"/>
            <a:ext cx="3153201" cy="1860331"/>
            <a:chOff x="677091" y="2281200"/>
            <a:chExt cx="3153200" cy="1860330"/>
          </a:xfrm>
        </p:grpSpPr>
        <p:grpSp>
          <p:nvGrpSpPr>
            <p:cNvPr id="15" name="组合 14"/>
            <p:cNvGrpSpPr/>
            <p:nvPr/>
          </p:nvGrpSpPr>
          <p:grpSpPr>
            <a:xfrm flipH="1">
              <a:off x="677091" y="2281200"/>
              <a:ext cx="1873027" cy="1860330"/>
              <a:chOff x="8759980" y="1009946"/>
              <a:chExt cx="2206745" cy="2191786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8759980" y="1009946"/>
                <a:ext cx="2191786" cy="2191786"/>
              </a:xfrm>
              <a:prstGeom prst="ellipse">
                <a:avLst/>
              </a:prstGeom>
              <a:solidFill>
                <a:srgbClr val="299DAC">
                  <a:alpha val="6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10542584" y="1182812"/>
                <a:ext cx="424141" cy="424141"/>
              </a:xfrm>
              <a:prstGeom prst="ellipse">
                <a:avLst/>
              </a:prstGeom>
              <a:noFill/>
              <a:ln w="127000">
                <a:solidFill>
                  <a:srgbClr val="299DAC">
                    <a:alpha val="4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2"/>
            <p:cNvSpPr txBox="1"/>
            <p:nvPr/>
          </p:nvSpPr>
          <p:spPr>
            <a:xfrm>
              <a:off x="1037091" y="2886872"/>
              <a:ext cx="2793200" cy="996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Aplicación 2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4952256" y="1400317"/>
            <a:ext cx="745745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Reconocimiento facial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para que elijas</a:t>
            </a:r>
          </a:p>
        </p:txBody>
      </p:sp>
      <p:sp>
        <p:nvSpPr>
          <p:cNvPr id="12" name="矩形 11"/>
          <p:cNvSpPr/>
          <p:nvPr/>
        </p:nvSpPr>
        <p:spPr>
          <a:xfrm>
            <a:off x="4952257" y="3738429"/>
            <a:ext cx="7239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Escenario -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averiguar los objetivos de los grupos.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354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6"/>
    </mc:Choice>
    <mc:Fallback xmlns="">
      <p:transition spd="slow" advTm="18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43919" y="-15586"/>
            <a:ext cx="9632419" cy="936840"/>
            <a:chOff x="-43919" y="-15586"/>
            <a:chExt cx="9632419" cy="936840"/>
          </a:xfrm>
        </p:grpSpPr>
        <p:grpSp>
          <p:nvGrpSpPr>
            <p:cNvPr id="5" name="组合 4"/>
            <p:cNvGrpSpPr/>
            <p:nvPr/>
          </p:nvGrpSpPr>
          <p:grpSpPr>
            <a:xfrm>
              <a:off x="-43919" y="-15586"/>
              <a:ext cx="3156988" cy="906440"/>
              <a:chOff x="-36678" y="-377335"/>
              <a:chExt cx="3156988" cy="906440"/>
            </a:xfrm>
          </p:grpSpPr>
          <p:sp>
            <p:nvSpPr>
              <p:cNvPr id="7" name="椭圆 6"/>
              <p:cNvSpPr/>
              <p:nvPr/>
            </p:nvSpPr>
            <p:spPr>
              <a:xfrm flipH="1">
                <a:off x="-23981" y="-308999"/>
                <a:ext cx="838104" cy="838104"/>
              </a:xfrm>
              <a:prstGeom prst="ellipse">
                <a:avLst/>
              </a:prstGeom>
              <a:solidFill>
                <a:srgbClr val="299DAC">
                  <a:alpha val="6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 flipH="1">
                <a:off x="-36678" y="-162276"/>
                <a:ext cx="162185" cy="162185"/>
              </a:xfrm>
              <a:prstGeom prst="ellipse">
                <a:avLst/>
              </a:prstGeom>
              <a:noFill/>
              <a:ln w="127000">
                <a:solidFill>
                  <a:srgbClr val="299DAC">
                    <a:alpha val="4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文本框 2"/>
              <p:cNvSpPr txBox="1"/>
              <p:nvPr/>
            </p:nvSpPr>
            <p:spPr>
              <a:xfrm>
                <a:off x="447015" y="-377335"/>
                <a:ext cx="2673295" cy="481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ts val="3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Aplicación 2</a:t>
                </a:r>
                <a:endPara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464392" y="262419"/>
              <a:ext cx="9124108" cy="658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Reconocimiento facial 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para que usted elija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7182230" y="4005199"/>
            <a:ext cx="48125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25000"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Arial" panose="020B0604020202020204" pitchFamily="34" charset="0"/>
              </a:rPr>
              <a:t>Biblioteca de caras: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Arial" panose="020B0604020202020204" pitchFamily="34" charset="0"/>
              </a:rPr>
              <a:t>10000 imágenes (100 M) / 16 bibliotecas</a:t>
            </a:r>
          </a:p>
        </p:txBody>
      </p:sp>
      <p:sp>
        <p:nvSpPr>
          <p:cNvPr id="13" name="右箭头 12"/>
          <p:cNvSpPr/>
          <p:nvPr/>
        </p:nvSpPr>
        <p:spPr>
          <a:xfrm rot="5400000">
            <a:off x="1619896" y="3535386"/>
            <a:ext cx="401682" cy="426055"/>
          </a:xfrm>
          <a:prstGeom prst="rightArrow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594499" y="1453125"/>
            <a:ext cx="2607118" cy="204260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solidFill>
              <a:srgbClr val="000D1E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5" name="文本框 6"/>
          <p:cNvSpPr txBox="1"/>
          <p:nvPr/>
        </p:nvSpPr>
        <p:spPr>
          <a:xfrm>
            <a:off x="3595880" y="1448489"/>
            <a:ext cx="2627807" cy="338554"/>
          </a:xfrm>
          <a:prstGeom prst="rect">
            <a:avLst/>
          </a:prstGeom>
          <a:solidFill>
            <a:srgbClr val="299DA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1874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 marL="593725" defTabSz="1187450">
              <a:defRPr sz="2340"/>
            </a:lvl2pPr>
            <a:lvl3pPr marL="1188085" defTabSz="1187450">
              <a:defRPr sz="2340"/>
            </a:lvl3pPr>
            <a:lvl4pPr marL="1781810" defTabSz="1187450">
              <a:defRPr sz="2340"/>
            </a:lvl4pPr>
            <a:lvl5pPr marL="2375535" defTabSz="1187450">
              <a:defRPr sz="2340"/>
            </a:lvl5pPr>
            <a:lvl6pPr marL="2969895" defTabSz="1187450">
              <a:defRPr sz="2340"/>
            </a:lvl6pPr>
            <a:lvl7pPr marL="3563620" defTabSz="1187450">
              <a:defRPr sz="2340"/>
            </a:lvl7pPr>
            <a:lvl8pPr marL="4157345" defTabSz="1187450">
              <a:defRPr sz="2340"/>
            </a:lvl8pPr>
            <a:lvl9pPr marL="4751705" defTabSz="1187450">
              <a:defRPr sz="2340"/>
            </a:lvl9pPr>
          </a:lstStyle>
          <a:p>
            <a:pPr marL="0" marR="0" lvl="0" indent="0" algn="ctr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Disparador de alarma</a:t>
            </a:r>
          </a:p>
        </p:txBody>
      </p:sp>
      <p:sp>
        <p:nvSpPr>
          <p:cNvPr id="16" name="文本框 15"/>
          <p:cNvSpPr txBox="1"/>
          <p:nvPr/>
        </p:nvSpPr>
        <p:spPr>
          <a:xfrm flipH="1">
            <a:off x="7182230" y="5499956"/>
            <a:ext cx="4910014" cy="95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marR="0" lvl="0" indent="-285750"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262E3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La aplicación Hik-Connect</a:t>
            </a:r>
          </a:p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Alarmas y resultados de comparación en tiempo real</a:t>
            </a:r>
          </a:p>
        </p:txBody>
      </p:sp>
      <p:sp>
        <p:nvSpPr>
          <p:cNvPr id="17" name="矩形 16"/>
          <p:cNvSpPr/>
          <p:nvPr/>
        </p:nvSpPr>
        <p:spPr>
          <a:xfrm>
            <a:off x="3637623" y="2906770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Hik-Connect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28" y="2502938"/>
            <a:ext cx="410708" cy="431163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4658460" y="2118520"/>
            <a:ext cx="1375008" cy="1092276"/>
            <a:chOff x="9160813" y="5013230"/>
            <a:chExt cx="2304256" cy="1621259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0813" y="5013230"/>
              <a:ext cx="2304256" cy="1621259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10770909" y="5462385"/>
              <a:ext cx="325936" cy="242868"/>
            </a:xfrm>
            <a:prstGeom prst="rect">
              <a:avLst/>
            </a:pr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9662493" y="5507898"/>
              <a:ext cx="352511" cy="245346"/>
            </a:xfrm>
            <a:prstGeom prst="rect">
              <a:avLst/>
            </a:pr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18576" y="3935578"/>
            <a:ext cx="2476135" cy="2213306"/>
            <a:chOff x="2995556" y="2357481"/>
            <a:chExt cx="2455749" cy="2081461"/>
          </a:xfrm>
        </p:grpSpPr>
        <p:grpSp>
          <p:nvGrpSpPr>
            <p:cNvPr id="24" name="组合 23"/>
            <p:cNvGrpSpPr/>
            <p:nvPr/>
          </p:nvGrpSpPr>
          <p:grpSpPr>
            <a:xfrm>
              <a:off x="3175709" y="2386070"/>
              <a:ext cx="2275596" cy="2052872"/>
              <a:chOff x="362455" y="2722869"/>
              <a:chExt cx="2177100" cy="1790170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362455" y="2743648"/>
                <a:ext cx="2177099" cy="1769391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000D1E"/>
                </a:solidFill>
              </a:ln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29" name="组合 28"/>
              <p:cNvGrpSpPr/>
              <p:nvPr/>
            </p:nvGrpSpPr>
            <p:grpSpPr>
              <a:xfrm>
                <a:off x="386085" y="3133194"/>
                <a:ext cx="2144685" cy="1372073"/>
                <a:chOff x="897015" y="2962573"/>
                <a:chExt cx="2764874" cy="1768843"/>
              </a:xfrm>
            </p:grpSpPr>
            <p:pic>
              <p:nvPicPr>
                <p:cNvPr id="31" name="图片 30"/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6640" t="12945" r="4391" b="214"/>
                <a:stretch/>
              </p:blipFill>
              <p:spPr>
                <a:xfrm>
                  <a:off x="897015" y="2962573"/>
                  <a:ext cx="2764874" cy="1768843"/>
                </a:xfrm>
                <a:prstGeom prst="rect">
                  <a:avLst/>
                </a:prstGeom>
              </p:spPr>
            </p:pic>
            <p:sp>
              <p:nvSpPr>
                <p:cNvPr id="32" name="矩形 31"/>
                <p:cNvSpPr/>
                <p:nvPr/>
              </p:nvSpPr>
              <p:spPr>
                <a:xfrm>
                  <a:off x="1656269" y="3507040"/>
                  <a:ext cx="216024" cy="216024"/>
                </a:xfrm>
                <a:prstGeom prst="rect">
                  <a:avLst/>
                </a:prstGeom>
                <a:noFill/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矩形 32"/>
                <p:cNvSpPr/>
                <p:nvPr/>
              </p:nvSpPr>
              <p:spPr>
                <a:xfrm>
                  <a:off x="2141275" y="3467035"/>
                  <a:ext cx="216024" cy="216024"/>
                </a:xfrm>
                <a:prstGeom prst="rect">
                  <a:avLst/>
                </a:prstGeom>
                <a:noFill/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矩形 33"/>
                <p:cNvSpPr/>
                <p:nvPr/>
              </p:nvSpPr>
              <p:spPr>
                <a:xfrm>
                  <a:off x="2565703" y="3476243"/>
                  <a:ext cx="216024" cy="216024"/>
                </a:xfrm>
                <a:prstGeom prst="rect">
                  <a:avLst/>
                </a:prstGeom>
                <a:noFill/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矩形 34"/>
                <p:cNvSpPr/>
                <p:nvPr/>
              </p:nvSpPr>
              <p:spPr>
                <a:xfrm>
                  <a:off x="2953935" y="3379852"/>
                  <a:ext cx="216024" cy="216024"/>
                </a:xfrm>
                <a:prstGeom prst="rect">
                  <a:avLst/>
                </a:prstGeom>
                <a:noFill/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矩形 35"/>
                <p:cNvSpPr/>
                <p:nvPr/>
              </p:nvSpPr>
              <p:spPr>
                <a:xfrm>
                  <a:off x="1256224" y="3464813"/>
                  <a:ext cx="216024" cy="216024"/>
                </a:xfrm>
                <a:prstGeom prst="rect">
                  <a:avLst/>
                </a:prstGeom>
                <a:noFill/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30" name="文本框 6"/>
              <p:cNvSpPr txBox="1"/>
              <p:nvPr/>
            </p:nvSpPr>
            <p:spPr>
              <a:xfrm>
                <a:off x="362457" y="2722869"/>
                <a:ext cx="2177098" cy="277643"/>
              </a:xfrm>
              <a:prstGeom prst="rect">
                <a:avLst/>
              </a:prstGeom>
              <a:solidFill>
                <a:srgbClr val="299DAC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R="0" lvl="0" indent="0" algn="ctr" defTabSz="118745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b="0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defRPr>
                </a:lvl1pPr>
                <a:lvl2pPr marL="593725" defTabSz="1187450">
                  <a:defRPr sz="2340"/>
                </a:lvl2pPr>
                <a:lvl3pPr marL="1188085" defTabSz="1187450">
                  <a:defRPr sz="2340"/>
                </a:lvl3pPr>
                <a:lvl4pPr marL="1781810" defTabSz="1187450">
                  <a:defRPr sz="2340"/>
                </a:lvl4pPr>
                <a:lvl5pPr marL="2375535" defTabSz="1187450">
                  <a:defRPr sz="2340"/>
                </a:lvl5pPr>
                <a:lvl6pPr marL="2969895" defTabSz="1187450">
                  <a:defRPr sz="2340"/>
                </a:lvl6pPr>
                <a:lvl7pPr marL="3563620" defTabSz="1187450">
                  <a:defRPr sz="2340"/>
                </a:lvl7pPr>
                <a:lvl8pPr marL="4157345" defTabSz="1187450">
                  <a:defRPr sz="2340"/>
                </a:lvl8pPr>
                <a:lvl9pPr marL="4751705" defTabSz="1187450">
                  <a:defRPr sz="2340"/>
                </a:lvl9pPr>
              </a:lstStyle>
              <a:p>
                <a:pPr marL="0" marR="0" lvl="0" indent="0" algn="ctr" defTabSz="11874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Detección de rostro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2995556" y="2357481"/>
              <a:ext cx="389356" cy="370327"/>
              <a:chOff x="7520058" y="1696355"/>
              <a:chExt cx="389356" cy="370327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7520058" y="1712980"/>
                <a:ext cx="353702" cy="353702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7555712" y="1696355"/>
                <a:ext cx="353702" cy="344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2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99DA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2</a:t>
                </a: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99DAC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圆角矩形 36"/>
          <p:cNvSpPr/>
          <p:nvPr/>
        </p:nvSpPr>
        <p:spPr>
          <a:xfrm>
            <a:off x="3563087" y="3969370"/>
            <a:ext cx="2638529" cy="2178799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solidFill>
              <a:srgbClr val="000D1E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3478604" y="5584755"/>
            <a:ext cx="1214562" cy="399374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anchor="ctr"/>
          <a:lstStyle>
            <a:defPPr>
              <a:defRPr lang="zh-CN"/>
            </a:defPPr>
            <a:lvl1pPr marL="0" algn="l" defTabSz="514246" rtl="0" eaLnBrk="1" latinLnBrk="0" hangingPunct="1"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23" algn="l" defTabSz="514246" rtl="0" eaLnBrk="1" latinLnBrk="0" hangingPunct="1"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246" algn="l" defTabSz="514246" rtl="0" eaLnBrk="1" latinLnBrk="0" hangingPunct="1"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368" algn="l" defTabSz="514246" rtl="0" eaLnBrk="1" latinLnBrk="0" hangingPunct="1"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491" algn="l" defTabSz="514246" rtl="0" eaLnBrk="1" latinLnBrk="0" hangingPunct="1"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614" algn="l" defTabSz="514246" rtl="0" eaLnBrk="1" latinLnBrk="0" hangingPunct="1"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2737" algn="l" defTabSz="514246" rtl="0" eaLnBrk="1" latinLnBrk="0" hangingPunct="1"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9860" algn="l" defTabSz="514246" rtl="0" eaLnBrk="1" latinLnBrk="0" hangingPunct="1"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6983" algn="l" defTabSz="514246" rtl="0" eaLnBrk="1" latinLnBrk="0" hangingPunct="1">
              <a:defRPr sz="10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24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Capturar</a:t>
            </a:r>
          </a:p>
        </p:txBody>
      </p:sp>
      <p:sp>
        <p:nvSpPr>
          <p:cNvPr id="39" name="矩形 38"/>
          <p:cNvSpPr>
            <a:spLocks noChangeArrowheads="1"/>
          </p:cNvSpPr>
          <p:nvPr/>
        </p:nvSpPr>
        <p:spPr bwMode="auto">
          <a:xfrm>
            <a:off x="4901668" y="5602841"/>
            <a:ext cx="1330884" cy="383621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anchor="ctr"/>
          <a:lstStyle/>
          <a:p>
            <a:pPr marL="0" marR="0" lvl="0" indent="0" algn="ctr" defTabSz="51424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Biblioteca de caras</a:t>
            </a:r>
          </a:p>
        </p:txBody>
      </p:sp>
      <p:sp>
        <p:nvSpPr>
          <p:cNvPr id="40" name="文本框 77"/>
          <p:cNvSpPr txBox="1">
            <a:spLocks noChangeArrowheads="1"/>
          </p:cNvSpPr>
          <p:nvPr/>
        </p:nvSpPr>
        <p:spPr bwMode="auto">
          <a:xfrm>
            <a:off x="3641167" y="4385044"/>
            <a:ext cx="810092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1: N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41" name="组合 85"/>
          <p:cNvGrpSpPr>
            <a:grpSpLocks/>
          </p:cNvGrpSpPr>
          <p:nvPr/>
        </p:nvGrpSpPr>
        <p:grpSpPr bwMode="auto">
          <a:xfrm>
            <a:off x="3940680" y="4413464"/>
            <a:ext cx="2156008" cy="1168103"/>
            <a:chOff x="12804454" y="2371777"/>
            <a:chExt cx="3016232" cy="2028726"/>
          </a:xfrm>
          <a:solidFill>
            <a:schemeClr val="bg1">
              <a:lumMod val="75000"/>
            </a:schemeClr>
          </a:solidFill>
        </p:grpSpPr>
        <p:pic>
          <p:nvPicPr>
            <p:cNvPr id="42" name="Picture 3" descr="C:\Users\qinmengjing\Desktop\Comp_8100089762.jp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8799" y="2371777"/>
              <a:ext cx="1861887" cy="202872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矩形 42"/>
            <p:cNvSpPr/>
            <p:nvPr/>
          </p:nvSpPr>
          <p:spPr>
            <a:xfrm>
              <a:off x="14521709" y="3103611"/>
              <a:ext cx="756134" cy="738438"/>
            </a:xfrm>
            <a:prstGeom prst="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cxnSp>
          <p:nvCxnSpPr>
            <p:cNvPr id="44" name="直接连接符 43"/>
            <p:cNvCxnSpPr>
              <a:stCxn id="43" idx="1"/>
            </p:cNvCxnSpPr>
            <p:nvPr/>
          </p:nvCxnSpPr>
          <p:spPr>
            <a:xfrm flipH="1">
              <a:off x="12804454" y="3472832"/>
              <a:ext cx="1717255" cy="12889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Picture 3" descr="C:\Users\UPC\Desktop\8076389139_M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1168" y="4653598"/>
            <a:ext cx="820586" cy="8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96202" y="4811864"/>
            <a:ext cx="414916" cy="43004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椭圆 46"/>
          <p:cNvSpPr/>
          <p:nvPr/>
        </p:nvSpPr>
        <p:spPr bwMode="auto">
          <a:xfrm>
            <a:off x="4419491" y="5020934"/>
            <a:ext cx="93110" cy="901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8" name="文本框 6"/>
          <p:cNvSpPr txBox="1"/>
          <p:nvPr/>
        </p:nvSpPr>
        <p:spPr>
          <a:xfrm>
            <a:off x="3556429" y="3965375"/>
            <a:ext cx="2645187" cy="338554"/>
          </a:xfrm>
          <a:prstGeom prst="rect">
            <a:avLst/>
          </a:prstGeom>
          <a:solidFill>
            <a:srgbClr val="299DA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187450" rtl="0" eaLnBrk="1" latinLnBrk="0" hangingPunct="1"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3725" algn="l" defTabSz="1187450" rtl="0" eaLnBrk="1" latinLnBrk="0" hangingPunct="1"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8085" algn="l" defTabSz="1187450" rtl="0" eaLnBrk="1" latinLnBrk="0" hangingPunct="1"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810" algn="l" defTabSz="1187450" rtl="0" eaLnBrk="1" latinLnBrk="0" hangingPunct="1"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5535" algn="l" defTabSz="1187450" rtl="0" eaLnBrk="1" latinLnBrk="0" hangingPunct="1"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895" algn="l" defTabSz="1187450" rtl="0" eaLnBrk="1" latinLnBrk="0" hangingPunct="1"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3620" algn="l" defTabSz="1187450" rtl="0" eaLnBrk="1" latinLnBrk="0" hangingPunct="1"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7345" algn="l" defTabSz="1187450" rtl="0" eaLnBrk="1" latinLnBrk="0" hangingPunct="1"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51705" algn="l" defTabSz="1187450" rtl="0" eaLnBrk="1" latinLnBrk="0" hangingPunct="1"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Comparación de caras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3430000" y="3967290"/>
            <a:ext cx="345048" cy="360227"/>
            <a:chOff x="7546515" y="4014826"/>
            <a:chExt cx="353702" cy="369262"/>
          </a:xfrm>
        </p:grpSpPr>
        <p:sp>
          <p:nvSpPr>
            <p:cNvPr id="50" name="椭圆 49"/>
            <p:cNvSpPr/>
            <p:nvPr/>
          </p:nvSpPr>
          <p:spPr>
            <a:xfrm>
              <a:off x="7546515" y="4016356"/>
              <a:ext cx="353702" cy="353702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7579485" y="4014826"/>
              <a:ext cx="235830" cy="369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99DAC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3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99DAC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52" name="圆角矩形 51"/>
          <p:cNvSpPr/>
          <p:nvPr/>
        </p:nvSpPr>
        <p:spPr>
          <a:xfrm>
            <a:off x="658988" y="1473503"/>
            <a:ext cx="2291148" cy="20511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solidFill>
              <a:srgbClr val="000D1E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890879" y="1883598"/>
            <a:ext cx="1744590" cy="1605121"/>
            <a:chOff x="3624404" y="2589175"/>
            <a:chExt cx="1584176" cy="1387100"/>
          </a:xfrm>
        </p:grpSpPr>
        <p:sp>
          <p:nvSpPr>
            <p:cNvPr id="54" name="矩形 53"/>
            <p:cNvSpPr/>
            <p:nvPr/>
          </p:nvSpPr>
          <p:spPr>
            <a:xfrm>
              <a:off x="3624404" y="2589175"/>
              <a:ext cx="720080" cy="643162"/>
            </a:xfrm>
            <a:prstGeom prst="rect">
              <a:avLst/>
            </a:prstGeom>
            <a:noFill/>
            <a:ln>
              <a:solidFill>
                <a:srgbClr val="000D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488500" y="2595760"/>
              <a:ext cx="720080" cy="643162"/>
            </a:xfrm>
            <a:prstGeom prst="rect">
              <a:avLst/>
            </a:prstGeom>
            <a:noFill/>
            <a:ln>
              <a:solidFill>
                <a:srgbClr val="000D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3624404" y="3333113"/>
              <a:ext cx="720080" cy="643162"/>
            </a:xfrm>
            <a:prstGeom prst="rect">
              <a:avLst/>
            </a:prstGeom>
            <a:noFill/>
            <a:ln>
              <a:solidFill>
                <a:srgbClr val="000D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4488500" y="3333111"/>
              <a:ext cx="720080" cy="643162"/>
            </a:xfrm>
            <a:prstGeom prst="rect">
              <a:avLst/>
            </a:prstGeom>
            <a:noFill/>
            <a:ln>
              <a:solidFill>
                <a:srgbClr val="000D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72" t="6303" r="7416" b="3115"/>
          <a:stretch/>
        </p:blipFill>
        <p:spPr>
          <a:xfrm>
            <a:off x="922133" y="1897496"/>
            <a:ext cx="1666843" cy="1585961"/>
          </a:xfrm>
          <a:prstGeom prst="rect">
            <a:avLst/>
          </a:prstGeom>
          <a:ln>
            <a:noFill/>
          </a:ln>
        </p:spPr>
      </p:pic>
      <p:sp>
        <p:nvSpPr>
          <p:cNvPr id="59" name="文本框 6"/>
          <p:cNvSpPr txBox="1"/>
          <p:nvPr/>
        </p:nvSpPr>
        <p:spPr>
          <a:xfrm>
            <a:off x="658987" y="1480746"/>
            <a:ext cx="2291149" cy="338554"/>
          </a:xfrm>
          <a:prstGeom prst="rect">
            <a:avLst/>
          </a:prstGeom>
          <a:solidFill>
            <a:srgbClr val="299DA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187450" rtl="0" eaLnBrk="1" latinLnBrk="0" hangingPunct="1"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3725" algn="l" defTabSz="1187450" rtl="0" eaLnBrk="1" latinLnBrk="0" hangingPunct="1"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8085" algn="l" defTabSz="1187450" rtl="0" eaLnBrk="1" latinLnBrk="0" hangingPunct="1"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810" algn="l" defTabSz="1187450" rtl="0" eaLnBrk="1" latinLnBrk="0" hangingPunct="1"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5535" algn="l" defTabSz="1187450" rtl="0" eaLnBrk="1" latinLnBrk="0" hangingPunct="1"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895" algn="l" defTabSz="1187450" rtl="0" eaLnBrk="1" latinLnBrk="0" hangingPunct="1"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3620" algn="l" defTabSz="1187450" rtl="0" eaLnBrk="1" latinLnBrk="0" hangingPunct="1"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7345" algn="l" defTabSz="1187450" rtl="0" eaLnBrk="1" latinLnBrk="0" hangingPunct="1"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51705" algn="l" defTabSz="1187450" rtl="0" eaLnBrk="1" latinLnBrk="0" hangingPunct="1"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187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Biblioteca de caras</a:t>
            </a:r>
          </a:p>
        </p:txBody>
      </p:sp>
      <p:sp>
        <p:nvSpPr>
          <p:cNvPr id="60" name="右箭头 59"/>
          <p:cNvSpPr/>
          <p:nvPr/>
        </p:nvSpPr>
        <p:spPr>
          <a:xfrm rot="16200000">
            <a:off x="4778735" y="3535386"/>
            <a:ext cx="401682" cy="426055"/>
          </a:xfrm>
          <a:prstGeom prst="rightArrow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464392" y="1480655"/>
            <a:ext cx="367780" cy="380870"/>
            <a:chOff x="263352" y="2600490"/>
            <a:chExt cx="367780" cy="380870"/>
          </a:xfrm>
        </p:grpSpPr>
        <p:sp>
          <p:nvSpPr>
            <p:cNvPr id="62" name="椭圆 61"/>
            <p:cNvSpPr/>
            <p:nvPr/>
          </p:nvSpPr>
          <p:spPr>
            <a:xfrm>
              <a:off x="263352" y="2600490"/>
              <a:ext cx="353702" cy="353702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277430" y="2615234"/>
              <a:ext cx="353702" cy="366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99DAC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99DAC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65" name="文本框 64"/>
          <p:cNvSpPr txBox="1"/>
          <p:nvPr/>
        </p:nvSpPr>
        <p:spPr>
          <a:xfrm>
            <a:off x="7182230" y="5062873"/>
            <a:ext cx="3900589" cy="36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Hasta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 caras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por segundo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6" name="右箭头 65"/>
          <p:cNvSpPr/>
          <p:nvPr/>
        </p:nvSpPr>
        <p:spPr>
          <a:xfrm>
            <a:off x="3093381" y="4824235"/>
            <a:ext cx="401682" cy="426055"/>
          </a:xfrm>
          <a:prstGeom prst="rightArrow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3401229" y="1460407"/>
            <a:ext cx="345048" cy="345048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3413121" y="1443430"/>
            <a:ext cx="318616" cy="360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299DAC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299DAC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7182229" y="4781361"/>
            <a:ext cx="4351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25000"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Comparación y detección de rostros </a:t>
            </a:r>
          </a:p>
        </p:txBody>
      </p:sp>
      <p:sp>
        <p:nvSpPr>
          <p:cNvPr id="71" name="矩形 70"/>
          <p:cNvSpPr/>
          <p:nvPr/>
        </p:nvSpPr>
        <p:spPr>
          <a:xfrm>
            <a:off x="641242" y="6399679"/>
            <a:ext cx="858781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Nota: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Captura de rostros de 1 canal y comparación por NVR y comparación de 4 canales con transmisiones de cámaras con </a:t>
            </a:r>
            <a:r>
              <a:rPr kumimoji="0" lang="en-US" altLang="zh-CN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AcuSense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tecnología;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La comparación de rostros y la clasificación de personas / vehículos no pueden funcionar simultáneamente.</a:t>
            </a:r>
          </a:p>
        </p:txBody>
      </p:sp>
      <p:pic>
        <p:nvPicPr>
          <p:cNvPr id="69" name="室内">
            <a:hlinkClick r:id="" action="ppaction://media"/>
            <a:extLst>
              <a:ext uri="{FF2B5EF4-FFF2-40B4-BE49-F238E27FC236}">
                <a16:creationId xmlns:a16="http://schemas.microsoft.com/office/drawing/2014/main" id="{29425B90-F5FC-4AE7-874D-FDE53B657E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87648" y="1411725"/>
            <a:ext cx="4351093" cy="244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2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856544" y="1073593"/>
            <a:ext cx="9778865" cy="2151647"/>
            <a:chOff x="1856544" y="1073593"/>
            <a:chExt cx="9778865" cy="2151647"/>
          </a:xfrm>
        </p:grpSpPr>
        <p:sp>
          <p:nvSpPr>
            <p:cNvPr id="9" name="矩形 8"/>
            <p:cNvSpPr/>
            <p:nvPr/>
          </p:nvSpPr>
          <p:spPr>
            <a:xfrm>
              <a:off x="4948785" y="1400317"/>
              <a:ext cx="6686624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Un 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Exhaustivo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 y 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Flexible 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Sistema con AcuSense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856544" y="1073593"/>
              <a:ext cx="3153201" cy="1860331"/>
              <a:chOff x="677091" y="2281200"/>
              <a:chExt cx="3153200" cy="1860330"/>
            </a:xfrm>
          </p:grpSpPr>
          <p:grpSp>
            <p:nvGrpSpPr>
              <p:cNvPr id="15" name="组合 14"/>
              <p:cNvGrpSpPr/>
              <p:nvPr/>
            </p:nvGrpSpPr>
            <p:grpSpPr>
              <a:xfrm flipH="1">
                <a:off x="677091" y="2281200"/>
                <a:ext cx="1873027" cy="1860330"/>
                <a:chOff x="8759980" y="1009946"/>
                <a:chExt cx="2206745" cy="2191786"/>
              </a:xfrm>
            </p:grpSpPr>
            <p:sp>
              <p:nvSpPr>
                <p:cNvPr id="17" name="椭圆 16"/>
                <p:cNvSpPr/>
                <p:nvPr/>
              </p:nvSpPr>
              <p:spPr>
                <a:xfrm>
                  <a:off x="8759980" y="1009946"/>
                  <a:ext cx="2191786" cy="2191786"/>
                </a:xfrm>
                <a:prstGeom prst="ellipse">
                  <a:avLst/>
                </a:prstGeom>
                <a:solidFill>
                  <a:srgbClr val="299DAC">
                    <a:alpha val="68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10542584" y="1182812"/>
                  <a:ext cx="424141" cy="424141"/>
                </a:xfrm>
                <a:prstGeom prst="ellipse">
                  <a:avLst/>
                </a:prstGeom>
                <a:noFill/>
                <a:ln w="127000">
                  <a:solidFill>
                    <a:srgbClr val="299DAC">
                      <a:alpha val="46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6" name="文本框 2"/>
              <p:cNvSpPr txBox="1"/>
              <p:nvPr/>
            </p:nvSpPr>
            <p:spPr>
              <a:xfrm>
                <a:off x="1037091" y="2886872"/>
                <a:ext cx="2793200" cy="99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ts val="3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Aplicación 3</a:t>
                </a: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" name="矩形 11"/>
          <p:cNvSpPr/>
          <p:nvPr/>
        </p:nvSpPr>
        <p:spPr>
          <a:xfrm>
            <a:off x="4952257" y="3738429"/>
            <a:ext cx="72397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Escenario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-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alarmas en sitio,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-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VCA en todos los canales basado en AcuSense, 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- más posibilidades para que las descubras.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160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6"/>
    </mc:Choice>
    <mc:Fallback xmlns="">
      <p:transition spd="slow" advTm="18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4930672" y="1952624"/>
            <a:ext cx="3083937" cy="447103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-43919" y="-15586"/>
            <a:ext cx="9632419" cy="936840"/>
            <a:chOff x="-43919" y="-15586"/>
            <a:chExt cx="9632419" cy="936840"/>
          </a:xfrm>
        </p:grpSpPr>
        <p:grpSp>
          <p:nvGrpSpPr>
            <p:cNvPr id="54" name="组合 53"/>
            <p:cNvGrpSpPr/>
            <p:nvPr/>
          </p:nvGrpSpPr>
          <p:grpSpPr>
            <a:xfrm>
              <a:off x="-43919" y="-15586"/>
              <a:ext cx="3156988" cy="906440"/>
              <a:chOff x="-36678" y="-377335"/>
              <a:chExt cx="3156988" cy="906440"/>
            </a:xfrm>
          </p:grpSpPr>
          <p:sp>
            <p:nvSpPr>
              <p:cNvPr id="56" name="椭圆 55"/>
              <p:cNvSpPr/>
              <p:nvPr/>
            </p:nvSpPr>
            <p:spPr>
              <a:xfrm flipH="1">
                <a:off x="-23981" y="-308999"/>
                <a:ext cx="838104" cy="838104"/>
              </a:xfrm>
              <a:prstGeom prst="ellipse">
                <a:avLst/>
              </a:prstGeom>
              <a:solidFill>
                <a:srgbClr val="299DAC">
                  <a:alpha val="6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 flipH="1">
                <a:off x="-36678" y="-162276"/>
                <a:ext cx="162185" cy="162185"/>
              </a:xfrm>
              <a:prstGeom prst="ellipse">
                <a:avLst/>
              </a:prstGeom>
              <a:noFill/>
              <a:ln w="127000">
                <a:solidFill>
                  <a:srgbClr val="299DAC">
                    <a:alpha val="4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8" name="文本框 2"/>
              <p:cNvSpPr txBox="1"/>
              <p:nvPr/>
            </p:nvSpPr>
            <p:spPr>
              <a:xfrm>
                <a:off x="447015" y="-377335"/>
                <a:ext cx="2673295" cy="541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ts val="3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Aplicación 3</a:t>
                </a:r>
                <a:endPara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矩形 54"/>
            <p:cNvSpPr/>
            <p:nvPr/>
          </p:nvSpPr>
          <p:spPr>
            <a:xfrm>
              <a:off x="464392" y="262419"/>
              <a:ext cx="9124108" cy="658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Un 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Exhaustivo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 y 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Flexible 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Sistema con AcuSense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025300" y="4226196"/>
            <a:ext cx="3354048" cy="965531"/>
            <a:chOff x="1309251" y="4948515"/>
            <a:chExt cx="3354048" cy="965531"/>
          </a:xfrm>
        </p:grpSpPr>
        <p:sp>
          <p:nvSpPr>
            <p:cNvPr id="70" name="圆角矩形 69"/>
            <p:cNvSpPr/>
            <p:nvPr/>
          </p:nvSpPr>
          <p:spPr>
            <a:xfrm>
              <a:off x="1353139" y="4948515"/>
              <a:ext cx="3310160" cy="965531"/>
            </a:xfrm>
            <a:prstGeom prst="roundRect">
              <a:avLst>
                <a:gd name="adj" fmla="val 50000"/>
              </a:avLst>
            </a:prstGeom>
            <a:solidFill>
              <a:srgbClr val="002557">
                <a:alpha val="60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1" name="文本框 19"/>
            <p:cNvSpPr txBox="1"/>
            <p:nvPr/>
          </p:nvSpPr>
          <p:spPr>
            <a:xfrm>
              <a:off x="1309251" y="5271733"/>
              <a:ext cx="3354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NVR con AcuSense 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135569" y="3690126"/>
            <a:ext cx="2720094" cy="821665"/>
            <a:chOff x="5881016" y="3509979"/>
            <a:chExt cx="2720094" cy="821665"/>
          </a:xfrm>
        </p:grpSpPr>
        <p:sp>
          <p:nvSpPr>
            <p:cNvPr id="76" name="圆角矩形 75"/>
            <p:cNvSpPr/>
            <p:nvPr/>
          </p:nvSpPr>
          <p:spPr>
            <a:xfrm>
              <a:off x="5890847" y="3651649"/>
              <a:ext cx="2710263" cy="679995"/>
            </a:xfrm>
            <a:prstGeom prst="roundRect">
              <a:avLst>
                <a:gd name="adj" fmla="val 50000"/>
              </a:avLst>
            </a:prstGeom>
            <a:solidFill>
              <a:srgbClr val="D7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1016" y="3509979"/>
              <a:ext cx="319794" cy="319794"/>
            </a:xfrm>
            <a:prstGeom prst="rect">
              <a:avLst/>
            </a:prstGeom>
          </p:spPr>
        </p:pic>
        <p:sp>
          <p:nvSpPr>
            <p:cNvPr id="78" name="矩形 77"/>
            <p:cNvSpPr/>
            <p:nvPr/>
          </p:nvSpPr>
          <p:spPr>
            <a:xfrm>
              <a:off x="6392202" y="3685313"/>
              <a:ext cx="1999358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Notificación a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Hik-Connect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Cliente de PC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106003" y="4579194"/>
            <a:ext cx="2850367" cy="775419"/>
            <a:chOff x="5890847" y="5481965"/>
            <a:chExt cx="2850367" cy="898740"/>
          </a:xfrm>
        </p:grpSpPr>
        <p:sp>
          <p:nvSpPr>
            <p:cNvPr id="79" name="圆角矩形 78"/>
            <p:cNvSpPr/>
            <p:nvPr/>
          </p:nvSpPr>
          <p:spPr>
            <a:xfrm>
              <a:off x="5890847" y="5583057"/>
              <a:ext cx="2749660" cy="767935"/>
            </a:xfrm>
            <a:prstGeom prst="roundRect">
              <a:avLst>
                <a:gd name="adj" fmla="val 50000"/>
              </a:avLst>
            </a:prstGeom>
            <a:solidFill>
              <a:srgbClr val="D7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6325389" y="5524563"/>
              <a:ext cx="2415825" cy="856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Búsqueda rápida de objetivos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para encontrar rápidamente humanos /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clips relacionados con el vehículo</a:t>
              </a: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0412" y="5481965"/>
              <a:ext cx="357895" cy="357896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5125215" y="2927121"/>
            <a:ext cx="2730448" cy="676678"/>
            <a:chOff x="5837844" y="6920816"/>
            <a:chExt cx="2730448" cy="676678"/>
          </a:xfrm>
        </p:grpSpPr>
        <p:sp>
          <p:nvSpPr>
            <p:cNvPr id="82" name="圆角矩形 81"/>
            <p:cNvSpPr/>
            <p:nvPr/>
          </p:nvSpPr>
          <p:spPr>
            <a:xfrm>
              <a:off x="5850745" y="7098248"/>
              <a:ext cx="2717547" cy="499246"/>
            </a:xfrm>
            <a:prstGeom prst="roundRect">
              <a:avLst>
                <a:gd name="adj" fmla="val 50000"/>
              </a:avLst>
            </a:prstGeom>
            <a:solidFill>
              <a:srgbClr val="D7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6332084" y="7118284"/>
              <a:ext cx="215586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Luz estroboscópica y advertencia de audio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44" y="6920816"/>
              <a:ext cx="410003" cy="410003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5097469" y="2132834"/>
            <a:ext cx="2854514" cy="761430"/>
            <a:chOff x="6961317" y="1329104"/>
            <a:chExt cx="2854514" cy="761430"/>
          </a:xfrm>
        </p:grpSpPr>
        <p:grpSp>
          <p:nvGrpSpPr>
            <p:cNvPr id="15" name="组合 14"/>
            <p:cNvGrpSpPr/>
            <p:nvPr/>
          </p:nvGrpSpPr>
          <p:grpSpPr>
            <a:xfrm>
              <a:off x="6961317" y="1329104"/>
              <a:ext cx="2854514" cy="761430"/>
              <a:chOff x="5842916" y="1658988"/>
              <a:chExt cx="2854514" cy="761430"/>
            </a:xfrm>
          </p:grpSpPr>
          <p:sp>
            <p:nvSpPr>
              <p:cNvPr id="72" name="圆角矩形 71"/>
              <p:cNvSpPr/>
              <p:nvPr/>
            </p:nvSpPr>
            <p:spPr>
              <a:xfrm>
                <a:off x="5842916" y="1860528"/>
                <a:ext cx="2758194" cy="533424"/>
              </a:xfrm>
              <a:prstGeom prst="roundRect">
                <a:avLst>
                  <a:gd name="adj" fmla="val 50000"/>
                </a:avLst>
              </a:prstGeom>
              <a:solidFill>
                <a:srgbClr val="D700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3" name="图片 72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58553" y="1658988"/>
                <a:ext cx="226297" cy="368807"/>
              </a:xfrm>
              <a:prstGeom prst="rect">
                <a:avLst/>
              </a:prstGeom>
            </p:spPr>
          </p:pic>
          <p:sp>
            <p:nvSpPr>
              <p:cNvPr id="75" name="矩形 74"/>
              <p:cNvSpPr/>
              <p:nvPr/>
            </p:nvSpPr>
            <p:spPr>
              <a:xfrm>
                <a:off x="6324630" y="1820254"/>
                <a:ext cx="2372800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Detecta intrusión humana / vehicular (VCA de todos los canales)</a:t>
                </a: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925" y="1366509"/>
              <a:ext cx="361119" cy="36111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-333100" y="2009213"/>
            <a:ext cx="4749718" cy="1058711"/>
            <a:chOff x="-49149" y="2009213"/>
            <a:chExt cx="4749718" cy="1058711"/>
          </a:xfrm>
        </p:grpSpPr>
        <p:grpSp>
          <p:nvGrpSpPr>
            <p:cNvPr id="18" name="组合 17"/>
            <p:cNvGrpSpPr/>
            <p:nvPr/>
          </p:nvGrpSpPr>
          <p:grpSpPr>
            <a:xfrm>
              <a:off x="-49149" y="2009213"/>
              <a:ext cx="4749718" cy="1058711"/>
              <a:chOff x="-49149" y="2009213"/>
              <a:chExt cx="4749718" cy="1058711"/>
            </a:xfrm>
          </p:grpSpPr>
          <p:sp>
            <p:nvSpPr>
              <p:cNvPr id="60" name="圆角矩形 59"/>
              <p:cNvSpPr/>
              <p:nvPr/>
            </p:nvSpPr>
            <p:spPr>
              <a:xfrm>
                <a:off x="1353139" y="2102393"/>
                <a:ext cx="3347430" cy="965531"/>
              </a:xfrm>
              <a:prstGeom prst="roundRect">
                <a:avLst>
                  <a:gd name="adj" fmla="val 50000"/>
                </a:avLst>
              </a:prstGeom>
              <a:solidFill>
                <a:srgbClr val="002557">
                  <a:alpha val="60000"/>
                </a:srgb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4" name="矩形 3"/>
              <p:cNvSpPr/>
              <p:nvPr/>
            </p:nvSpPr>
            <p:spPr>
              <a:xfrm rot="13929134" flipH="1">
                <a:off x="301871" y="1658193"/>
                <a:ext cx="783859" cy="1485899"/>
              </a:xfrm>
              <a:custGeom>
                <a:avLst/>
                <a:gdLst>
                  <a:gd name="connsiteX0" fmla="*/ 0 w 703984"/>
                  <a:gd name="connsiteY0" fmla="*/ 0 h 729672"/>
                  <a:gd name="connsiteX1" fmla="*/ 703984 w 703984"/>
                  <a:gd name="connsiteY1" fmla="*/ 0 h 729672"/>
                  <a:gd name="connsiteX2" fmla="*/ 703984 w 703984"/>
                  <a:gd name="connsiteY2" fmla="*/ 729672 h 729672"/>
                  <a:gd name="connsiteX3" fmla="*/ 0 w 703984"/>
                  <a:gd name="connsiteY3" fmla="*/ 729672 h 729672"/>
                  <a:gd name="connsiteX4" fmla="*/ 0 w 703984"/>
                  <a:gd name="connsiteY4" fmla="*/ 0 h 729672"/>
                  <a:gd name="connsiteX0" fmla="*/ 0 w 703984"/>
                  <a:gd name="connsiteY0" fmla="*/ 0 h 729672"/>
                  <a:gd name="connsiteX1" fmla="*/ 703984 w 703984"/>
                  <a:gd name="connsiteY1" fmla="*/ 0 h 729672"/>
                  <a:gd name="connsiteX2" fmla="*/ 703984 w 703984"/>
                  <a:gd name="connsiteY2" fmla="*/ 729672 h 729672"/>
                  <a:gd name="connsiteX3" fmla="*/ 0 w 703984"/>
                  <a:gd name="connsiteY3" fmla="*/ 0 h 729672"/>
                  <a:gd name="connsiteX0" fmla="*/ 0 w 1747693"/>
                  <a:gd name="connsiteY0" fmla="*/ 92364 h 729672"/>
                  <a:gd name="connsiteX1" fmla="*/ 1747693 w 1747693"/>
                  <a:gd name="connsiteY1" fmla="*/ 0 h 729672"/>
                  <a:gd name="connsiteX2" fmla="*/ 1747693 w 1747693"/>
                  <a:gd name="connsiteY2" fmla="*/ 729672 h 729672"/>
                  <a:gd name="connsiteX3" fmla="*/ 0 w 1747693"/>
                  <a:gd name="connsiteY3" fmla="*/ 92364 h 729672"/>
                  <a:gd name="connsiteX0" fmla="*/ 0 w 1747693"/>
                  <a:gd name="connsiteY0" fmla="*/ 92364 h 1570181"/>
                  <a:gd name="connsiteX1" fmla="*/ 1747693 w 1747693"/>
                  <a:gd name="connsiteY1" fmla="*/ 0 h 1570181"/>
                  <a:gd name="connsiteX2" fmla="*/ 750166 w 1747693"/>
                  <a:gd name="connsiteY2" fmla="*/ 1570181 h 1570181"/>
                  <a:gd name="connsiteX3" fmla="*/ 0 w 1747693"/>
                  <a:gd name="connsiteY3" fmla="*/ 92364 h 1570181"/>
                  <a:gd name="connsiteX0" fmla="*/ 0 w 1747693"/>
                  <a:gd name="connsiteY0" fmla="*/ 92364 h 1570181"/>
                  <a:gd name="connsiteX1" fmla="*/ 1747693 w 1747693"/>
                  <a:gd name="connsiteY1" fmla="*/ 0 h 1570181"/>
                  <a:gd name="connsiteX2" fmla="*/ 750166 w 1747693"/>
                  <a:gd name="connsiteY2" fmla="*/ 1570181 h 1570181"/>
                  <a:gd name="connsiteX3" fmla="*/ 0 w 1747693"/>
                  <a:gd name="connsiteY3" fmla="*/ 92364 h 1570181"/>
                  <a:gd name="connsiteX0" fmla="*/ 0 w 1655330"/>
                  <a:gd name="connsiteY0" fmla="*/ 27709 h 1570181"/>
                  <a:gd name="connsiteX1" fmla="*/ 1655330 w 1655330"/>
                  <a:gd name="connsiteY1" fmla="*/ 0 h 1570181"/>
                  <a:gd name="connsiteX2" fmla="*/ 657803 w 1655330"/>
                  <a:gd name="connsiteY2" fmla="*/ 1570181 h 1570181"/>
                  <a:gd name="connsiteX3" fmla="*/ 0 w 1655330"/>
                  <a:gd name="connsiteY3" fmla="*/ 27709 h 1570181"/>
                  <a:gd name="connsiteX0" fmla="*/ 0 w 1313807"/>
                  <a:gd name="connsiteY0" fmla="*/ 87024 h 1570181"/>
                  <a:gd name="connsiteX1" fmla="*/ 1313807 w 1313807"/>
                  <a:gd name="connsiteY1" fmla="*/ 0 h 1570181"/>
                  <a:gd name="connsiteX2" fmla="*/ 316280 w 1313807"/>
                  <a:gd name="connsiteY2" fmla="*/ 1570181 h 1570181"/>
                  <a:gd name="connsiteX3" fmla="*/ 0 w 1313807"/>
                  <a:gd name="connsiteY3" fmla="*/ 87024 h 1570181"/>
                  <a:gd name="connsiteX0" fmla="*/ 0 w 1313807"/>
                  <a:gd name="connsiteY0" fmla="*/ 87024 h 1288436"/>
                  <a:gd name="connsiteX1" fmla="*/ 1313807 w 1313807"/>
                  <a:gd name="connsiteY1" fmla="*/ 0 h 1288436"/>
                  <a:gd name="connsiteX2" fmla="*/ 459499 w 1313807"/>
                  <a:gd name="connsiteY2" fmla="*/ 1288436 h 1288436"/>
                  <a:gd name="connsiteX3" fmla="*/ 0 w 1313807"/>
                  <a:gd name="connsiteY3" fmla="*/ 87024 h 1288436"/>
                  <a:gd name="connsiteX0" fmla="*/ 0 w 1313807"/>
                  <a:gd name="connsiteY0" fmla="*/ 87024 h 1632486"/>
                  <a:gd name="connsiteX1" fmla="*/ 1313807 w 1313807"/>
                  <a:gd name="connsiteY1" fmla="*/ 0 h 1632486"/>
                  <a:gd name="connsiteX2" fmla="*/ 327571 w 1313807"/>
                  <a:gd name="connsiteY2" fmla="*/ 1632486 h 1632486"/>
                  <a:gd name="connsiteX3" fmla="*/ 0 w 1313807"/>
                  <a:gd name="connsiteY3" fmla="*/ 87024 h 1632486"/>
                  <a:gd name="connsiteX0" fmla="*/ 0 w 1503453"/>
                  <a:gd name="connsiteY0" fmla="*/ 53730 h 1632486"/>
                  <a:gd name="connsiteX1" fmla="*/ 1503453 w 1503453"/>
                  <a:gd name="connsiteY1" fmla="*/ 0 h 1632486"/>
                  <a:gd name="connsiteX2" fmla="*/ 517217 w 1503453"/>
                  <a:gd name="connsiteY2" fmla="*/ 1632486 h 1632486"/>
                  <a:gd name="connsiteX3" fmla="*/ 0 w 1503453"/>
                  <a:gd name="connsiteY3" fmla="*/ 53730 h 1632486"/>
                  <a:gd name="connsiteX0" fmla="*/ 0 w 1247677"/>
                  <a:gd name="connsiteY0" fmla="*/ 0 h 1578756"/>
                  <a:gd name="connsiteX1" fmla="*/ 1247677 w 1247677"/>
                  <a:gd name="connsiteY1" fmla="*/ 132364 h 1578756"/>
                  <a:gd name="connsiteX2" fmla="*/ 517217 w 1247677"/>
                  <a:gd name="connsiteY2" fmla="*/ 1578756 h 1578756"/>
                  <a:gd name="connsiteX3" fmla="*/ 0 w 1247677"/>
                  <a:gd name="connsiteY3" fmla="*/ 0 h 1578756"/>
                  <a:gd name="connsiteX0" fmla="*/ 0 w 1351371"/>
                  <a:gd name="connsiteY0" fmla="*/ 816717 h 1446392"/>
                  <a:gd name="connsiteX1" fmla="*/ 1351371 w 1351371"/>
                  <a:gd name="connsiteY1" fmla="*/ 0 h 1446392"/>
                  <a:gd name="connsiteX2" fmla="*/ 620911 w 1351371"/>
                  <a:gd name="connsiteY2" fmla="*/ 1446392 h 1446392"/>
                  <a:gd name="connsiteX3" fmla="*/ 0 w 1351371"/>
                  <a:gd name="connsiteY3" fmla="*/ 816717 h 1446392"/>
                  <a:gd name="connsiteX0" fmla="*/ 0 w 1351371"/>
                  <a:gd name="connsiteY0" fmla="*/ 816717 h 2358254"/>
                  <a:gd name="connsiteX1" fmla="*/ 1351371 w 1351371"/>
                  <a:gd name="connsiteY1" fmla="*/ 0 h 2358254"/>
                  <a:gd name="connsiteX2" fmla="*/ 1180855 w 1351371"/>
                  <a:gd name="connsiteY2" fmla="*/ 2358254 h 2358254"/>
                  <a:gd name="connsiteX3" fmla="*/ 0 w 1351371"/>
                  <a:gd name="connsiteY3" fmla="*/ 816717 h 2358254"/>
                  <a:gd name="connsiteX0" fmla="*/ 0 w 1496541"/>
                  <a:gd name="connsiteY0" fmla="*/ 556184 h 2358254"/>
                  <a:gd name="connsiteX1" fmla="*/ 1496541 w 1496541"/>
                  <a:gd name="connsiteY1" fmla="*/ 0 h 2358254"/>
                  <a:gd name="connsiteX2" fmla="*/ 1326025 w 1496541"/>
                  <a:gd name="connsiteY2" fmla="*/ 2358254 h 2358254"/>
                  <a:gd name="connsiteX3" fmla="*/ 0 w 1496541"/>
                  <a:gd name="connsiteY3" fmla="*/ 556184 h 235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6541" h="2358254">
                    <a:moveTo>
                      <a:pt x="0" y="556184"/>
                    </a:moveTo>
                    <a:lnTo>
                      <a:pt x="1496541" y="0"/>
                    </a:lnTo>
                    <a:lnTo>
                      <a:pt x="1326025" y="2358254"/>
                    </a:lnTo>
                    <a:lnTo>
                      <a:pt x="0" y="556184"/>
                    </a:lnTo>
                    <a:close/>
                  </a:path>
                </a:pathLst>
              </a:custGeom>
              <a:gradFill>
                <a:gsLst>
                  <a:gs pos="33000">
                    <a:schemeClr val="bg1">
                      <a:alpha val="61000"/>
                    </a:schemeClr>
                  </a:gs>
                  <a:gs pos="0">
                    <a:schemeClr val="bg1">
                      <a:alpha val="64000"/>
                    </a:schemeClr>
                  </a:gs>
                  <a:gs pos="66000">
                    <a:schemeClr val="bg1">
                      <a:alpha val="0"/>
                    </a:schemeClr>
                  </a:gs>
                </a:gsLst>
                <a:lin ang="13800000" scaled="0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文本框 19"/>
            <p:cNvSpPr txBox="1"/>
            <p:nvPr/>
          </p:nvSpPr>
          <p:spPr>
            <a:xfrm>
              <a:off x="1475661" y="2258260"/>
              <a:ext cx="3089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Cámaras de red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con/sin AcuSense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40" name="文本框 19"/>
          <p:cNvSpPr txBox="1"/>
          <p:nvPr/>
        </p:nvSpPr>
        <p:spPr>
          <a:xfrm>
            <a:off x="5127782" y="1302508"/>
            <a:ext cx="2730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Exhaustivo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8520027" y="3877334"/>
            <a:ext cx="2710263" cy="589892"/>
            <a:chOff x="5890847" y="3651649"/>
            <a:chExt cx="2710263" cy="679995"/>
          </a:xfrm>
        </p:grpSpPr>
        <p:sp>
          <p:nvSpPr>
            <p:cNvPr id="44" name="圆角矩形 43"/>
            <p:cNvSpPr/>
            <p:nvPr/>
          </p:nvSpPr>
          <p:spPr>
            <a:xfrm>
              <a:off x="5890847" y="3651649"/>
              <a:ext cx="2710263" cy="67999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6143345" y="3766357"/>
              <a:ext cx="2353780" cy="4967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Ricas opciones para cámaras y dispositivos de back-end 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68" name="文本框 19"/>
          <p:cNvSpPr txBox="1"/>
          <p:nvPr/>
        </p:nvSpPr>
        <p:spPr>
          <a:xfrm>
            <a:off x="8388183" y="1302508"/>
            <a:ext cx="2730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Flexible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6" name="圆角矩形 85"/>
          <p:cNvSpPr/>
          <p:nvPr/>
        </p:nvSpPr>
        <p:spPr>
          <a:xfrm>
            <a:off x="8242075" y="1952624"/>
            <a:ext cx="3083937" cy="447103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494410" y="2537910"/>
            <a:ext cx="2743164" cy="799214"/>
            <a:chOff x="8494410" y="2814135"/>
            <a:chExt cx="2743164" cy="799214"/>
          </a:xfrm>
        </p:grpSpPr>
        <p:grpSp>
          <p:nvGrpSpPr>
            <p:cNvPr id="52" name="组合 51"/>
            <p:cNvGrpSpPr/>
            <p:nvPr/>
          </p:nvGrpSpPr>
          <p:grpSpPr>
            <a:xfrm>
              <a:off x="8520027" y="2975097"/>
              <a:ext cx="2717547" cy="638252"/>
              <a:chOff x="5850745" y="7098248"/>
              <a:chExt cx="2717547" cy="638252"/>
            </a:xfrm>
          </p:grpSpPr>
          <p:sp>
            <p:nvSpPr>
              <p:cNvPr id="53" name="圆角矩形 52"/>
              <p:cNvSpPr/>
              <p:nvPr/>
            </p:nvSpPr>
            <p:spPr>
              <a:xfrm>
                <a:off x="5850745" y="7098248"/>
                <a:ext cx="2717547" cy="638252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6106020" y="7131536"/>
                <a:ext cx="2402163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Elija la cantidad de canales que utiliza AcuSense según sus necesidades.</a:t>
                </a: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410" y="2814135"/>
              <a:ext cx="366618" cy="366618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310" y="3691093"/>
            <a:ext cx="391718" cy="391718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24" y="1493809"/>
            <a:ext cx="1289917" cy="684047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14389"/>
          <a:stretch/>
        </p:blipFill>
        <p:spPr>
          <a:xfrm>
            <a:off x="774912" y="3791849"/>
            <a:ext cx="2406859" cy="793552"/>
          </a:xfrm>
          <a:prstGeom prst="rect">
            <a:avLst/>
          </a:prstGeom>
        </p:spPr>
      </p:pic>
      <p:pic>
        <p:nvPicPr>
          <p:cNvPr id="50" name="图片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7563" r="22139" b="7070"/>
          <a:stretch/>
        </p:blipFill>
        <p:spPr>
          <a:xfrm>
            <a:off x="1738834" y="1423503"/>
            <a:ext cx="938413" cy="808392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64" name="组合 63"/>
          <p:cNvGrpSpPr/>
          <p:nvPr/>
        </p:nvGrpSpPr>
        <p:grpSpPr>
          <a:xfrm>
            <a:off x="5107300" y="5557853"/>
            <a:ext cx="2710263" cy="679995"/>
            <a:chOff x="5890847" y="3651649"/>
            <a:chExt cx="2710263" cy="679995"/>
          </a:xfrm>
        </p:grpSpPr>
        <p:sp>
          <p:nvSpPr>
            <p:cNvPr id="65" name="圆角矩形 64"/>
            <p:cNvSpPr/>
            <p:nvPr/>
          </p:nvSpPr>
          <p:spPr>
            <a:xfrm>
              <a:off x="5890847" y="3651649"/>
              <a:ext cx="2710263" cy="679995"/>
            </a:xfrm>
            <a:prstGeom prst="roundRect">
              <a:avLst>
                <a:gd name="adj" fmla="val 50000"/>
              </a:avLst>
            </a:prstGeom>
            <a:solidFill>
              <a:srgbClr val="D7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6430302" y="3853146"/>
              <a:ext cx="199935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Reconocimiento facial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5" t="10689" r="14082" b="7952"/>
          <a:stretch/>
        </p:blipFill>
        <p:spPr>
          <a:xfrm>
            <a:off x="5122795" y="5422696"/>
            <a:ext cx="485679" cy="505303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02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39"/>
    </mc:Choice>
    <mc:Fallback xmlns="">
      <p:transition spd="slow" advTm="53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/>
      <p:bldP spid="68" grpId="0"/>
      <p:bldP spid="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84221" y="2365460"/>
            <a:ext cx="2654142" cy="268591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52078" y="2365461"/>
            <a:ext cx="2654142" cy="2685915"/>
          </a:xfrm>
          <a:prstGeom prst="rect">
            <a:avLst/>
          </a:prstGeom>
        </p:spPr>
      </p:pic>
      <p:sp>
        <p:nvSpPr>
          <p:cNvPr id="98" name="文本框 2"/>
          <p:cNvSpPr txBox="1"/>
          <p:nvPr/>
        </p:nvSpPr>
        <p:spPr>
          <a:xfrm>
            <a:off x="627097" y="556870"/>
            <a:ext cx="8921623" cy="62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Topología del Sistema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图片 9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3544" y="2246058"/>
            <a:ext cx="2654142" cy="2685915"/>
          </a:xfrm>
          <a:prstGeom prst="rect">
            <a:avLst/>
          </a:prstGeom>
          <a:ln>
            <a:noFill/>
          </a:ln>
        </p:spPr>
      </p:pic>
      <p:grpSp>
        <p:nvGrpSpPr>
          <p:cNvPr id="97" name="组合 96"/>
          <p:cNvGrpSpPr/>
          <p:nvPr/>
        </p:nvGrpSpPr>
        <p:grpSpPr>
          <a:xfrm>
            <a:off x="-455036" y="3337654"/>
            <a:ext cx="3401982" cy="1687168"/>
            <a:chOff x="-962133" y="3237831"/>
            <a:chExt cx="4418033" cy="2191065"/>
          </a:xfrm>
        </p:grpSpPr>
        <p:grpSp>
          <p:nvGrpSpPr>
            <p:cNvPr id="103" name="组合 102"/>
            <p:cNvGrpSpPr/>
            <p:nvPr/>
          </p:nvGrpSpPr>
          <p:grpSpPr>
            <a:xfrm>
              <a:off x="-962133" y="3448366"/>
              <a:ext cx="4418033" cy="1980530"/>
              <a:chOff x="4884465" y="3351503"/>
              <a:chExt cx="3530065" cy="1582469"/>
            </a:xfrm>
          </p:grpSpPr>
          <p:pic>
            <p:nvPicPr>
              <p:cNvPr id="121" name="图片 120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12542" y="3351503"/>
                <a:ext cx="1601988" cy="849539"/>
              </a:xfrm>
              <a:prstGeom prst="rect">
                <a:avLst/>
              </a:prstGeom>
            </p:spPr>
          </p:pic>
          <p:sp>
            <p:nvSpPr>
              <p:cNvPr id="122" name="矩形 3"/>
              <p:cNvSpPr/>
              <p:nvPr/>
            </p:nvSpPr>
            <p:spPr>
              <a:xfrm rot="13929134" flipH="1">
                <a:off x="5639902" y="3394677"/>
                <a:ext cx="783858" cy="2294732"/>
              </a:xfrm>
              <a:custGeom>
                <a:avLst/>
                <a:gdLst>
                  <a:gd name="connsiteX0" fmla="*/ 0 w 703984"/>
                  <a:gd name="connsiteY0" fmla="*/ 0 h 729672"/>
                  <a:gd name="connsiteX1" fmla="*/ 703984 w 703984"/>
                  <a:gd name="connsiteY1" fmla="*/ 0 h 729672"/>
                  <a:gd name="connsiteX2" fmla="*/ 703984 w 703984"/>
                  <a:gd name="connsiteY2" fmla="*/ 729672 h 729672"/>
                  <a:gd name="connsiteX3" fmla="*/ 0 w 703984"/>
                  <a:gd name="connsiteY3" fmla="*/ 729672 h 729672"/>
                  <a:gd name="connsiteX4" fmla="*/ 0 w 703984"/>
                  <a:gd name="connsiteY4" fmla="*/ 0 h 729672"/>
                  <a:gd name="connsiteX0" fmla="*/ 0 w 703984"/>
                  <a:gd name="connsiteY0" fmla="*/ 0 h 729672"/>
                  <a:gd name="connsiteX1" fmla="*/ 703984 w 703984"/>
                  <a:gd name="connsiteY1" fmla="*/ 0 h 729672"/>
                  <a:gd name="connsiteX2" fmla="*/ 703984 w 703984"/>
                  <a:gd name="connsiteY2" fmla="*/ 729672 h 729672"/>
                  <a:gd name="connsiteX3" fmla="*/ 0 w 703984"/>
                  <a:gd name="connsiteY3" fmla="*/ 0 h 729672"/>
                  <a:gd name="connsiteX0" fmla="*/ 0 w 1747693"/>
                  <a:gd name="connsiteY0" fmla="*/ 92364 h 729672"/>
                  <a:gd name="connsiteX1" fmla="*/ 1747693 w 1747693"/>
                  <a:gd name="connsiteY1" fmla="*/ 0 h 729672"/>
                  <a:gd name="connsiteX2" fmla="*/ 1747693 w 1747693"/>
                  <a:gd name="connsiteY2" fmla="*/ 729672 h 729672"/>
                  <a:gd name="connsiteX3" fmla="*/ 0 w 1747693"/>
                  <a:gd name="connsiteY3" fmla="*/ 92364 h 729672"/>
                  <a:gd name="connsiteX0" fmla="*/ 0 w 1747693"/>
                  <a:gd name="connsiteY0" fmla="*/ 92364 h 1570181"/>
                  <a:gd name="connsiteX1" fmla="*/ 1747693 w 1747693"/>
                  <a:gd name="connsiteY1" fmla="*/ 0 h 1570181"/>
                  <a:gd name="connsiteX2" fmla="*/ 750166 w 1747693"/>
                  <a:gd name="connsiteY2" fmla="*/ 1570181 h 1570181"/>
                  <a:gd name="connsiteX3" fmla="*/ 0 w 1747693"/>
                  <a:gd name="connsiteY3" fmla="*/ 92364 h 1570181"/>
                  <a:gd name="connsiteX0" fmla="*/ 0 w 1747693"/>
                  <a:gd name="connsiteY0" fmla="*/ 92364 h 1570181"/>
                  <a:gd name="connsiteX1" fmla="*/ 1747693 w 1747693"/>
                  <a:gd name="connsiteY1" fmla="*/ 0 h 1570181"/>
                  <a:gd name="connsiteX2" fmla="*/ 750166 w 1747693"/>
                  <a:gd name="connsiteY2" fmla="*/ 1570181 h 1570181"/>
                  <a:gd name="connsiteX3" fmla="*/ 0 w 1747693"/>
                  <a:gd name="connsiteY3" fmla="*/ 92364 h 1570181"/>
                  <a:gd name="connsiteX0" fmla="*/ 0 w 1655330"/>
                  <a:gd name="connsiteY0" fmla="*/ 27709 h 1570181"/>
                  <a:gd name="connsiteX1" fmla="*/ 1655330 w 1655330"/>
                  <a:gd name="connsiteY1" fmla="*/ 0 h 1570181"/>
                  <a:gd name="connsiteX2" fmla="*/ 657803 w 1655330"/>
                  <a:gd name="connsiteY2" fmla="*/ 1570181 h 1570181"/>
                  <a:gd name="connsiteX3" fmla="*/ 0 w 1655330"/>
                  <a:gd name="connsiteY3" fmla="*/ 27709 h 1570181"/>
                  <a:gd name="connsiteX0" fmla="*/ 0 w 1313807"/>
                  <a:gd name="connsiteY0" fmla="*/ 87024 h 1570181"/>
                  <a:gd name="connsiteX1" fmla="*/ 1313807 w 1313807"/>
                  <a:gd name="connsiteY1" fmla="*/ 0 h 1570181"/>
                  <a:gd name="connsiteX2" fmla="*/ 316280 w 1313807"/>
                  <a:gd name="connsiteY2" fmla="*/ 1570181 h 1570181"/>
                  <a:gd name="connsiteX3" fmla="*/ 0 w 1313807"/>
                  <a:gd name="connsiteY3" fmla="*/ 87024 h 1570181"/>
                  <a:gd name="connsiteX0" fmla="*/ 0 w 1313807"/>
                  <a:gd name="connsiteY0" fmla="*/ 87024 h 1288436"/>
                  <a:gd name="connsiteX1" fmla="*/ 1313807 w 1313807"/>
                  <a:gd name="connsiteY1" fmla="*/ 0 h 1288436"/>
                  <a:gd name="connsiteX2" fmla="*/ 459499 w 1313807"/>
                  <a:gd name="connsiteY2" fmla="*/ 1288436 h 1288436"/>
                  <a:gd name="connsiteX3" fmla="*/ 0 w 1313807"/>
                  <a:gd name="connsiteY3" fmla="*/ 87024 h 1288436"/>
                  <a:gd name="connsiteX0" fmla="*/ 0 w 1313807"/>
                  <a:gd name="connsiteY0" fmla="*/ 87024 h 1632486"/>
                  <a:gd name="connsiteX1" fmla="*/ 1313807 w 1313807"/>
                  <a:gd name="connsiteY1" fmla="*/ 0 h 1632486"/>
                  <a:gd name="connsiteX2" fmla="*/ 327571 w 1313807"/>
                  <a:gd name="connsiteY2" fmla="*/ 1632486 h 1632486"/>
                  <a:gd name="connsiteX3" fmla="*/ 0 w 1313807"/>
                  <a:gd name="connsiteY3" fmla="*/ 87024 h 1632486"/>
                  <a:gd name="connsiteX0" fmla="*/ 0 w 1503453"/>
                  <a:gd name="connsiteY0" fmla="*/ 53730 h 1632486"/>
                  <a:gd name="connsiteX1" fmla="*/ 1503453 w 1503453"/>
                  <a:gd name="connsiteY1" fmla="*/ 0 h 1632486"/>
                  <a:gd name="connsiteX2" fmla="*/ 517217 w 1503453"/>
                  <a:gd name="connsiteY2" fmla="*/ 1632486 h 1632486"/>
                  <a:gd name="connsiteX3" fmla="*/ 0 w 1503453"/>
                  <a:gd name="connsiteY3" fmla="*/ 53730 h 1632486"/>
                  <a:gd name="connsiteX0" fmla="*/ 0 w 1247677"/>
                  <a:gd name="connsiteY0" fmla="*/ 0 h 1578756"/>
                  <a:gd name="connsiteX1" fmla="*/ 1247677 w 1247677"/>
                  <a:gd name="connsiteY1" fmla="*/ 132364 h 1578756"/>
                  <a:gd name="connsiteX2" fmla="*/ 517217 w 1247677"/>
                  <a:gd name="connsiteY2" fmla="*/ 1578756 h 1578756"/>
                  <a:gd name="connsiteX3" fmla="*/ 0 w 1247677"/>
                  <a:gd name="connsiteY3" fmla="*/ 0 h 1578756"/>
                  <a:gd name="connsiteX0" fmla="*/ 0 w 1351371"/>
                  <a:gd name="connsiteY0" fmla="*/ 816717 h 1446392"/>
                  <a:gd name="connsiteX1" fmla="*/ 1351371 w 1351371"/>
                  <a:gd name="connsiteY1" fmla="*/ 0 h 1446392"/>
                  <a:gd name="connsiteX2" fmla="*/ 620911 w 1351371"/>
                  <a:gd name="connsiteY2" fmla="*/ 1446392 h 1446392"/>
                  <a:gd name="connsiteX3" fmla="*/ 0 w 1351371"/>
                  <a:gd name="connsiteY3" fmla="*/ 816717 h 1446392"/>
                  <a:gd name="connsiteX0" fmla="*/ 0 w 1351371"/>
                  <a:gd name="connsiteY0" fmla="*/ 816717 h 2358254"/>
                  <a:gd name="connsiteX1" fmla="*/ 1351371 w 1351371"/>
                  <a:gd name="connsiteY1" fmla="*/ 0 h 2358254"/>
                  <a:gd name="connsiteX2" fmla="*/ 1180855 w 1351371"/>
                  <a:gd name="connsiteY2" fmla="*/ 2358254 h 2358254"/>
                  <a:gd name="connsiteX3" fmla="*/ 0 w 1351371"/>
                  <a:gd name="connsiteY3" fmla="*/ 816717 h 2358254"/>
                  <a:gd name="connsiteX0" fmla="*/ 0 w 1496541"/>
                  <a:gd name="connsiteY0" fmla="*/ 556184 h 2358254"/>
                  <a:gd name="connsiteX1" fmla="*/ 1496541 w 1496541"/>
                  <a:gd name="connsiteY1" fmla="*/ 0 h 2358254"/>
                  <a:gd name="connsiteX2" fmla="*/ 1326025 w 1496541"/>
                  <a:gd name="connsiteY2" fmla="*/ 2358254 h 2358254"/>
                  <a:gd name="connsiteX3" fmla="*/ 0 w 1496541"/>
                  <a:gd name="connsiteY3" fmla="*/ 556184 h 235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6541" h="2358254">
                    <a:moveTo>
                      <a:pt x="0" y="556184"/>
                    </a:moveTo>
                    <a:lnTo>
                      <a:pt x="1496541" y="0"/>
                    </a:lnTo>
                    <a:lnTo>
                      <a:pt x="1326025" y="2358254"/>
                    </a:lnTo>
                    <a:lnTo>
                      <a:pt x="0" y="556184"/>
                    </a:lnTo>
                    <a:close/>
                  </a:path>
                </a:pathLst>
              </a:custGeom>
              <a:gradFill>
                <a:gsLst>
                  <a:gs pos="33000">
                    <a:schemeClr val="bg1">
                      <a:alpha val="61000"/>
                    </a:schemeClr>
                  </a:gs>
                  <a:gs pos="0">
                    <a:schemeClr val="bg1">
                      <a:alpha val="64000"/>
                    </a:schemeClr>
                  </a:gs>
                  <a:gs pos="66000">
                    <a:schemeClr val="bg1">
                      <a:alpha val="0"/>
                    </a:schemeClr>
                  </a:gs>
                </a:gsLst>
                <a:lin ang="13800000" scaled="0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5" name="组合 104"/>
            <p:cNvGrpSpPr/>
            <p:nvPr/>
          </p:nvGrpSpPr>
          <p:grpSpPr>
            <a:xfrm>
              <a:off x="2817420" y="3237831"/>
              <a:ext cx="296564" cy="341415"/>
              <a:chOff x="9460047" y="4741658"/>
              <a:chExt cx="368450" cy="424169"/>
            </a:xfrm>
          </p:grpSpPr>
          <p:sp>
            <p:nvSpPr>
              <p:cNvPr id="106" name="圆角矩形 17"/>
              <p:cNvSpPr/>
              <p:nvPr/>
            </p:nvSpPr>
            <p:spPr>
              <a:xfrm>
                <a:off x="9525121" y="4886736"/>
                <a:ext cx="225988" cy="215722"/>
              </a:xfrm>
              <a:custGeom>
                <a:avLst/>
                <a:gdLst>
                  <a:gd name="connsiteX0" fmla="*/ 0 w 244475"/>
                  <a:gd name="connsiteY0" fmla="*/ 40747 h 289980"/>
                  <a:gd name="connsiteX1" fmla="*/ 40747 w 244475"/>
                  <a:gd name="connsiteY1" fmla="*/ 0 h 289980"/>
                  <a:gd name="connsiteX2" fmla="*/ 203728 w 244475"/>
                  <a:gd name="connsiteY2" fmla="*/ 0 h 289980"/>
                  <a:gd name="connsiteX3" fmla="*/ 244475 w 244475"/>
                  <a:gd name="connsiteY3" fmla="*/ 40747 h 289980"/>
                  <a:gd name="connsiteX4" fmla="*/ 244475 w 244475"/>
                  <a:gd name="connsiteY4" fmla="*/ 249233 h 289980"/>
                  <a:gd name="connsiteX5" fmla="*/ 203728 w 244475"/>
                  <a:gd name="connsiteY5" fmla="*/ 289980 h 289980"/>
                  <a:gd name="connsiteX6" fmla="*/ 40747 w 244475"/>
                  <a:gd name="connsiteY6" fmla="*/ 289980 h 289980"/>
                  <a:gd name="connsiteX7" fmla="*/ 0 w 244475"/>
                  <a:gd name="connsiteY7" fmla="*/ 249233 h 289980"/>
                  <a:gd name="connsiteX8" fmla="*/ 0 w 244475"/>
                  <a:gd name="connsiteY8" fmla="*/ 40747 h 289980"/>
                  <a:gd name="connsiteX0" fmla="*/ 0 w 275431"/>
                  <a:gd name="connsiteY0" fmla="*/ 40747 h 290135"/>
                  <a:gd name="connsiteX1" fmla="*/ 40747 w 275431"/>
                  <a:gd name="connsiteY1" fmla="*/ 0 h 290135"/>
                  <a:gd name="connsiteX2" fmla="*/ 203728 w 275431"/>
                  <a:gd name="connsiteY2" fmla="*/ 0 h 290135"/>
                  <a:gd name="connsiteX3" fmla="*/ 244475 w 275431"/>
                  <a:gd name="connsiteY3" fmla="*/ 40747 h 290135"/>
                  <a:gd name="connsiteX4" fmla="*/ 275431 w 275431"/>
                  <a:gd name="connsiteY4" fmla="*/ 270665 h 290135"/>
                  <a:gd name="connsiteX5" fmla="*/ 203728 w 275431"/>
                  <a:gd name="connsiteY5" fmla="*/ 289980 h 290135"/>
                  <a:gd name="connsiteX6" fmla="*/ 40747 w 275431"/>
                  <a:gd name="connsiteY6" fmla="*/ 289980 h 290135"/>
                  <a:gd name="connsiteX7" fmla="*/ 0 w 275431"/>
                  <a:gd name="connsiteY7" fmla="*/ 249233 h 290135"/>
                  <a:gd name="connsiteX8" fmla="*/ 0 w 275431"/>
                  <a:gd name="connsiteY8" fmla="*/ 40747 h 290135"/>
                  <a:gd name="connsiteX0" fmla="*/ 28575 w 304006"/>
                  <a:gd name="connsiteY0" fmla="*/ 40747 h 290590"/>
                  <a:gd name="connsiteX1" fmla="*/ 69322 w 304006"/>
                  <a:gd name="connsiteY1" fmla="*/ 0 h 290590"/>
                  <a:gd name="connsiteX2" fmla="*/ 232303 w 304006"/>
                  <a:gd name="connsiteY2" fmla="*/ 0 h 290590"/>
                  <a:gd name="connsiteX3" fmla="*/ 273050 w 304006"/>
                  <a:gd name="connsiteY3" fmla="*/ 40747 h 290590"/>
                  <a:gd name="connsiteX4" fmla="*/ 304006 w 304006"/>
                  <a:gd name="connsiteY4" fmla="*/ 270665 h 290590"/>
                  <a:gd name="connsiteX5" fmla="*/ 232303 w 304006"/>
                  <a:gd name="connsiteY5" fmla="*/ 289980 h 290590"/>
                  <a:gd name="connsiteX6" fmla="*/ 69322 w 304006"/>
                  <a:gd name="connsiteY6" fmla="*/ 289980 h 290590"/>
                  <a:gd name="connsiteX7" fmla="*/ 0 w 304006"/>
                  <a:gd name="connsiteY7" fmla="*/ 273046 h 290590"/>
                  <a:gd name="connsiteX8" fmla="*/ 28575 w 304006"/>
                  <a:gd name="connsiteY8" fmla="*/ 40747 h 290590"/>
                  <a:gd name="connsiteX0" fmla="*/ 28575 w 311150"/>
                  <a:gd name="connsiteY0" fmla="*/ 40747 h 292347"/>
                  <a:gd name="connsiteX1" fmla="*/ 69322 w 311150"/>
                  <a:gd name="connsiteY1" fmla="*/ 0 h 292347"/>
                  <a:gd name="connsiteX2" fmla="*/ 232303 w 311150"/>
                  <a:gd name="connsiteY2" fmla="*/ 0 h 292347"/>
                  <a:gd name="connsiteX3" fmla="*/ 273050 w 311150"/>
                  <a:gd name="connsiteY3" fmla="*/ 40747 h 292347"/>
                  <a:gd name="connsiteX4" fmla="*/ 311150 w 311150"/>
                  <a:gd name="connsiteY4" fmla="*/ 277809 h 292347"/>
                  <a:gd name="connsiteX5" fmla="*/ 232303 w 311150"/>
                  <a:gd name="connsiteY5" fmla="*/ 289980 h 292347"/>
                  <a:gd name="connsiteX6" fmla="*/ 69322 w 311150"/>
                  <a:gd name="connsiteY6" fmla="*/ 289980 h 292347"/>
                  <a:gd name="connsiteX7" fmla="*/ 0 w 311150"/>
                  <a:gd name="connsiteY7" fmla="*/ 273046 h 292347"/>
                  <a:gd name="connsiteX8" fmla="*/ 28575 w 311150"/>
                  <a:gd name="connsiteY8" fmla="*/ 40747 h 292347"/>
                  <a:gd name="connsiteX0" fmla="*/ 28575 w 311150"/>
                  <a:gd name="connsiteY0" fmla="*/ 40747 h 292347"/>
                  <a:gd name="connsiteX1" fmla="*/ 69322 w 311150"/>
                  <a:gd name="connsiteY1" fmla="*/ 0 h 292347"/>
                  <a:gd name="connsiteX2" fmla="*/ 232303 w 311150"/>
                  <a:gd name="connsiteY2" fmla="*/ 0 h 292347"/>
                  <a:gd name="connsiteX3" fmla="*/ 273050 w 311150"/>
                  <a:gd name="connsiteY3" fmla="*/ 40747 h 292347"/>
                  <a:gd name="connsiteX4" fmla="*/ 311150 w 311150"/>
                  <a:gd name="connsiteY4" fmla="*/ 277809 h 292347"/>
                  <a:gd name="connsiteX5" fmla="*/ 232303 w 311150"/>
                  <a:gd name="connsiteY5" fmla="*/ 289980 h 292347"/>
                  <a:gd name="connsiteX6" fmla="*/ 69322 w 311150"/>
                  <a:gd name="connsiteY6" fmla="*/ 289980 h 292347"/>
                  <a:gd name="connsiteX7" fmla="*/ 0 w 311150"/>
                  <a:gd name="connsiteY7" fmla="*/ 273046 h 292347"/>
                  <a:gd name="connsiteX8" fmla="*/ 28575 w 311150"/>
                  <a:gd name="connsiteY8" fmla="*/ 40747 h 292347"/>
                  <a:gd name="connsiteX0" fmla="*/ 28575 w 311150"/>
                  <a:gd name="connsiteY0" fmla="*/ 40747 h 292347"/>
                  <a:gd name="connsiteX1" fmla="*/ 69322 w 311150"/>
                  <a:gd name="connsiteY1" fmla="*/ 0 h 292347"/>
                  <a:gd name="connsiteX2" fmla="*/ 232303 w 311150"/>
                  <a:gd name="connsiteY2" fmla="*/ 0 h 292347"/>
                  <a:gd name="connsiteX3" fmla="*/ 273050 w 311150"/>
                  <a:gd name="connsiteY3" fmla="*/ 40747 h 292347"/>
                  <a:gd name="connsiteX4" fmla="*/ 311150 w 311150"/>
                  <a:gd name="connsiteY4" fmla="*/ 277809 h 292347"/>
                  <a:gd name="connsiteX5" fmla="*/ 232303 w 311150"/>
                  <a:gd name="connsiteY5" fmla="*/ 289980 h 292347"/>
                  <a:gd name="connsiteX6" fmla="*/ 69322 w 311150"/>
                  <a:gd name="connsiteY6" fmla="*/ 289980 h 292347"/>
                  <a:gd name="connsiteX7" fmla="*/ 0 w 311150"/>
                  <a:gd name="connsiteY7" fmla="*/ 273046 h 292347"/>
                  <a:gd name="connsiteX8" fmla="*/ 28575 w 311150"/>
                  <a:gd name="connsiteY8" fmla="*/ 40747 h 29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1150" h="292347">
                    <a:moveTo>
                      <a:pt x="28575" y="40747"/>
                    </a:moveTo>
                    <a:cubicBezTo>
                      <a:pt x="28575" y="18243"/>
                      <a:pt x="46818" y="0"/>
                      <a:pt x="69322" y="0"/>
                    </a:cubicBezTo>
                    <a:lnTo>
                      <a:pt x="232303" y="0"/>
                    </a:lnTo>
                    <a:cubicBezTo>
                      <a:pt x="254807" y="0"/>
                      <a:pt x="273050" y="18243"/>
                      <a:pt x="273050" y="40747"/>
                    </a:cubicBezTo>
                    <a:cubicBezTo>
                      <a:pt x="287337" y="115004"/>
                      <a:pt x="301625" y="203551"/>
                      <a:pt x="311150" y="277809"/>
                    </a:cubicBezTo>
                    <a:cubicBezTo>
                      <a:pt x="311150" y="300313"/>
                      <a:pt x="254807" y="289980"/>
                      <a:pt x="232303" y="289980"/>
                    </a:cubicBezTo>
                    <a:lnTo>
                      <a:pt x="69322" y="289980"/>
                    </a:lnTo>
                    <a:cubicBezTo>
                      <a:pt x="46818" y="289980"/>
                      <a:pt x="0" y="295550"/>
                      <a:pt x="0" y="273046"/>
                    </a:cubicBezTo>
                    <a:lnTo>
                      <a:pt x="28575" y="40747"/>
                    </a:lnTo>
                    <a:close/>
                  </a:path>
                </a:pathLst>
              </a:custGeom>
              <a:solidFill>
                <a:srgbClr val="3079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7" name="圆角矩形 18"/>
              <p:cNvSpPr/>
              <p:nvPr/>
            </p:nvSpPr>
            <p:spPr>
              <a:xfrm>
                <a:off x="9502135" y="5114720"/>
                <a:ext cx="273710" cy="51107"/>
              </a:xfrm>
              <a:custGeom>
                <a:avLst/>
                <a:gdLst>
                  <a:gd name="connsiteX0" fmla="*/ 0 w 318844"/>
                  <a:gd name="connsiteY0" fmla="*/ 24371 h 60494"/>
                  <a:gd name="connsiteX1" fmla="*/ 24371 w 318844"/>
                  <a:gd name="connsiteY1" fmla="*/ 0 h 60494"/>
                  <a:gd name="connsiteX2" fmla="*/ 294473 w 318844"/>
                  <a:gd name="connsiteY2" fmla="*/ 0 h 60494"/>
                  <a:gd name="connsiteX3" fmla="*/ 318844 w 318844"/>
                  <a:gd name="connsiteY3" fmla="*/ 24371 h 60494"/>
                  <a:gd name="connsiteX4" fmla="*/ 318844 w 318844"/>
                  <a:gd name="connsiteY4" fmla="*/ 36123 h 60494"/>
                  <a:gd name="connsiteX5" fmla="*/ 294473 w 318844"/>
                  <a:gd name="connsiteY5" fmla="*/ 60494 h 60494"/>
                  <a:gd name="connsiteX6" fmla="*/ 24371 w 318844"/>
                  <a:gd name="connsiteY6" fmla="*/ 60494 h 60494"/>
                  <a:gd name="connsiteX7" fmla="*/ 0 w 318844"/>
                  <a:gd name="connsiteY7" fmla="*/ 36123 h 60494"/>
                  <a:gd name="connsiteX8" fmla="*/ 0 w 318844"/>
                  <a:gd name="connsiteY8" fmla="*/ 24371 h 60494"/>
                  <a:gd name="connsiteX0" fmla="*/ 3913 w 322757"/>
                  <a:gd name="connsiteY0" fmla="*/ 24371 h 60494"/>
                  <a:gd name="connsiteX1" fmla="*/ 28284 w 322757"/>
                  <a:gd name="connsiteY1" fmla="*/ 0 h 60494"/>
                  <a:gd name="connsiteX2" fmla="*/ 298386 w 322757"/>
                  <a:gd name="connsiteY2" fmla="*/ 0 h 60494"/>
                  <a:gd name="connsiteX3" fmla="*/ 322757 w 322757"/>
                  <a:gd name="connsiteY3" fmla="*/ 24371 h 60494"/>
                  <a:gd name="connsiteX4" fmla="*/ 322757 w 322757"/>
                  <a:gd name="connsiteY4" fmla="*/ 36123 h 60494"/>
                  <a:gd name="connsiteX5" fmla="*/ 298386 w 322757"/>
                  <a:gd name="connsiteY5" fmla="*/ 60494 h 60494"/>
                  <a:gd name="connsiteX6" fmla="*/ 6852 w 322757"/>
                  <a:gd name="connsiteY6" fmla="*/ 60494 h 60494"/>
                  <a:gd name="connsiteX7" fmla="*/ 3913 w 322757"/>
                  <a:gd name="connsiteY7" fmla="*/ 36123 h 60494"/>
                  <a:gd name="connsiteX8" fmla="*/ 3913 w 322757"/>
                  <a:gd name="connsiteY8" fmla="*/ 24371 h 60494"/>
                  <a:gd name="connsiteX0" fmla="*/ 3913 w 323981"/>
                  <a:gd name="connsiteY0" fmla="*/ 24371 h 60494"/>
                  <a:gd name="connsiteX1" fmla="*/ 28284 w 323981"/>
                  <a:gd name="connsiteY1" fmla="*/ 0 h 60494"/>
                  <a:gd name="connsiteX2" fmla="*/ 298386 w 323981"/>
                  <a:gd name="connsiteY2" fmla="*/ 0 h 60494"/>
                  <a:gd name="connsiteX3" fmla="*/ 322757 w 323981"/>
                  <a:gd name="connsiteY3" fmla="*/ 24371 h 60494"/>
                  <a:gd name="connsiteX4" fmla="*/ 322757 w 323981"/>
                  <a:gd name="connsiteY4" fmla="*/ 36123 h 60494"/>
                  <a:gd name="connsiteX5" fmla="*/ 315055 w 323981"/>
                  <a:gd name="connsiteY5" fmla="*/ 60494 h 60494"/>
                  <a:gd name="connsiteX6" fmla="*/ 6852 w 323981"/>
                  <a:gd name="connsiteY6" fmla="*/ 60494 h 60494"/>
                  <a:gd name="connsiteX7" fmla="*/ 3913 w 323981"/>
                  <a:gd name="connsiteY7" fmla="*/ 36123 h 60494"/>
                  <a:gd name="connsiteX8" fmla="*/ 3913 w 323981"/>
                  <a:gd name="connsiteY8" fmla="*/ 24371 h 60494"/>
                  <a:gd name="connsiteX0" fmla="*/ 3913 w 323981"/>
                  <a:gd name="connsiteY0" fmla="*/ 24371 h 60494"/>
                  <a:gd name="connsiteX1" fmla="*/ 28284 w 323981"/>
                  <a:gd name="connsiteY1" fmla="*/ 0 h 60494"/>
                  <a:gd name="connsiteX2" fmla="*/ 298386 w 323981"/>
                  <a:gd name="connsiteY2" fmla="*/ 0 h 60494"/>
                  <a:gd name="connsiteX3" fmla="*/ 322757 w 323981"/>
                  <a:gd name="connsiteY3" fmla="*/ 24371 h 60494"/>
                  <a:gd name="connsiteX4" fmla="*/ 322757 w 323981"/>
                  <a:gd name="connsiteY4" fmla="*/ 36123 h 60494"/>
                  <a:gd name="connsiteX5" fmla="*/ 315055 w 323981"/>
                  <a:gd name="connsiteY5" fmla="*/ 60494 h 60494"/>
                  <a:gd name="connsiteX6" fmla="*/ 6852 w 323981"/>
                  <a:gd name="connsiteY6" fmla="*/ 60494 h 60494"/>
                  <a:gd name="connsiteX7" fmla="*/ 3913 w 323981"/>
                  <a:gd name="connsiteY7" fmla="*/ 36123 h 60494"/>
                  <a:gd name="connsiteX8" fmla="*/ 3913 w 323981"/>
                  <a:gd name="connsiteY8" fmla="*/ 24371 h 6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3981" h="60494">
                    <a:moveTo>
                      <a:pt x="3913" y="24371"/>
                    </a:moveTo>
                    <a:cubicBezTo>
                      <a:pt x="3913" y="10911"/>
                      <a:pt x="14824" y="0"/>
                      <a:pt x="28284" y="0"/>
                    </a:cubicBezTo>
                    <a:lnTo>
                      <a:pt x="298386" y="0"/>
                    </a:lnTo>
                    <a:cubicBezTo>
                      <a:pt x="311846" y="0"/>
                      <a:pt x="322757" y="10911"/>
                      <a:pt x="322757" y="24371"/>
                    </a:cubicBezTo>
                    <a:lnTo>
                      <a:pt x="322757" y="36123"/>
                    </a:lnTo>
                    <a:cubicBezTo>
                      <a:pt x="322757" y="49583"/>
                      <a:pt x="328515" y="60494"/>
                      <a:pt x="315055" y="60494"/>
                    </a:cubicBezTo>
                    <a:lnTo>
                      <a:pt x="6852" y="60494"/>
                    </a:lnTo>
                    <a:cubicBezTo>
                      <a:pt x="-6608" y="60494"/>
                      <a:pt x="3913" y="49583"/>
                      <a:pt x="3913" y="36123"/>
                    </a:cubicBezTo>
                    <a:lnTo>
                      <a:pt x="3913" y="24371"/>
                    </a:lnTo>
                    <a:close/>
                  </a:path>
                </a:pathLst>
              </a:custGeom>
              <a:solidFill>
                <a:srgbClr val="3079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grpSp>
            <p:nvGrpSpPr>
              <p:cNvPr id="108" name="组合 107"/>
              <p:cNvGrpSpPr/>
              <p:nvPr/>
            </p:nvGrpSpPr>
            <p:grpSpPr>
              <a:xfrm>
                <a:off x="9460047" y="4741658"/>
                <a:ext cx="368450" cy="270628"/>
                <a:chOff x="9460047" y="4741658"/>
                <a:chExt cx="368450" cy="270628"/>
              </a:xfrm>
            </p:grpSpPr>
            <p:cxnSp>
              <p:nvCxnSpPr>
                <p:cNvPr id="111" name="直接连接符 110"/>
                <p:cNvCxnSpPr/>
                <p:nvPr/>
              </p:nvCxnSpPr>
              <p:spPr>
                <a:xfrm flipH="1" flipV="1">
                  <a:off x="9460047" y="4891263"/>
                  <a:ext cx="61958" cy="6760"/>
                </a:xfrm>
                <a:prstGeom prst="line">
                  <a:avLst/>
                </a:prstGeom>
                <a:solidFill>
                  <a:srgbClr val="5B9BD5"/>
                </a:solidFill>
                <a:ln w="19050" cap="rnd">
                  <a:solidFill>
                    <a:srgbClr val="3079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/>
                <p:cNvCxnSpPr/>
                <p:nvPr/>
              </p:nvCxnSpPr>
              <p:spPr>
                <a:xfrm flipH="1" flipV="1">
                  <a:off x="9487688" y="4767806"/>
                  <a:ext cx="62066" cy="99202"/>
                </a:xfrm>
                <a:prstGeom prst="line">
                  <a:avLst/>
                </a:prstGeom>
                <a:solidFill>
                  <a:srgbClr val="5B9BD5"/>
                </a:solidFill>
                <a:ln w="19050" cap="rnd">
                  <a:solidFill>
                    <a:srgbClr val="3079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/>
                <p:cNvCxnSpPr/>
                <p:nvPr/>
              </p:nvCxnSpPr>
              <p:spPr>
                <a:xfrm flipH="1" flipV="1">
                  <a:off x="9568575" y="4795371"/>
                  <a:ext cx="22061" cy="55421"/>
                </a:xfrm>
                <a:prstGeom prst="line">
                  <a:avLst/>
                </a:prstGeom>
                <a:solidFill>
                  <a:srgbClr val="5B9BD5"/>
                </a:solidFill>
                <a:ln w="19050" cap="rnd">
                  <a:solidFill>
                    <a:srgbClr val="3079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 flipV="1">
                  <a:off x="9631054" y="4741658"/>
                  <a:ext cx="547" cy="110842"/>
                </a:xfrm>
                <a:prstGeom prst="line">
                  <a:avLst/>
                </a:prstGeom>
                <a:solidFill>
                  <a:srgbClr val="5B9BD5"/>
                </a:solidFill>
                <a:ln w="19050" cap="rnd">
                  <a:solidFill>
                    <a:srgbClr val="3079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弧形 117"/>
                <p:cNvSpPr/>
                <p:nvPr/>
              </p:nvSpPr>
              <p:spPr>
                <a:xfrm>
                  <a:off x="9658632" y="4862046"/>
                  <a:ext cx="84245" cy="84245"/>
                </a:xfrm>
                <a:prstGeom prst="arc">
                  <a:avLst/>
                </a:prstGeom>
                <a:noFill/>
                <a:ln w="15875" cap="rnd">
                  <a:solidFill>
                    <a:srgbClr val="3079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弧形 118"/>
                <p:cNvSpPr/>
                <p:nvPr/>
              </p:nvSpPr>
              <p:spPr>
                <a:xfrm>
                  <a:off x="9650423" y="4826170"/>
                  <a:ext cx="128753" cy="128753"/>
                </a:xfrm>
                <a:prstGeom prst="arc">
                  <a:avLst/>
                </a:prstGeom>
                <a:noFill/>
                <a:ln w="15875" cap="rnd">
                  <a:solidFill>
                    <a:srgbClr val="3079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弧形 119"/>
                <p:cNvSpPr/>
                <p:nvPr/>
              </p:nvSpPr>
              <p:spPr>
                <a:xfrm>
                  <a:off x="9599971" y="4783760"/>
                  <a:ext cx="228526" cy="228526"/>
                </a:xfrm>
                <a:prstGeom prst="arc">
                  <a:avLst/>
                </a:prstGeom>
                <a:noFill/>
                <a:ln w="15875" cap="rnd">
                  <a:solidFill>
                    <a:srgbClr val="3079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109" name="直接连接符 108"/>
              <p:cNvCxnSpPr/>
              <p:nvPr/>
            </p:nvCxnSpPr>
            <p:spPr>
              <a:xfrm flipV="1">
                <a:off x="9561240" y="4946291"/>
                <a:ext cx="11276" cy="117680"/>
              </a:xfrm>
              <a:prstGeom prst="line">
                <a:avLst/>
              </a:prstGeom>
              <a:solidFill>
                <a:srgbClr val="5B9BD5"/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1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903" y="2793673"/>
            <a:ext cx="805569" cy="732753"/>
          </a:xfrm>
          <a:prstGeom prst="rect">
            <a:avLst/>
          </a:prstGeom>
        </p:spPr>
      </p:pic>
      <p:pic>
        <p:nvPicPr>
          <p:cNvPr id="67" name="Picture 7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53" y="2398946"/>
            <a:ext cx="1746106" cy="1382415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079" y="2556552"/>
            <a:ext cx="722035" cy="766069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19" y="3219798"/>
            <a:ext cx="1645457" cy="1645457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8" y="2897506"/>
            <a:ext cx="868508" cy="15458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 t="13527" r="16267" b="7158"/>
          <a:stretch/>
        </p:blipFill>
        <p:spPr>
          <a:xfrm>
            <a:off x="4803777" y="3040400"/>
            <a:ext cx="3242195" cy="895198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cxnSp>
        <p:nvCxnSpPr>
          <p:cNvPr id="3" name="直接连接符 2"/>
          <p:cNvCxnSpPr/>
          <p:nvPr/>
        </p:nvCxnSpPr>
        <p:spPr>
          <a:xfrm>
            <a:off x="3706497" y="3487999"/>
            <a:ext cx="107442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8109801" y="3474516"/>
            <a:ext cx="1074420" cy="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9761220" y="6408920"/>
            <a:ext cx="441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9761220" y="6562001"/>
            <a:ext cx="441548" cy="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0202768" y="6254671"/>
            <a:ext cx="173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Cable de red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 inalámbrica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1061791" y="5114104"/>
            <a:ext cx="2654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Cualquier cámara de red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5247609" y="5114104"/>
            <a:ext cx="3492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Grabador de red con AcuSense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9080196" y="5114104"/>
            <a:ext cx="2862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Aplicación Hik-Connect</a:t>
            </a:r>
          </a:p>
        </p:txBody>
      </p:sp>
    </p:spTree>
    <p:extLst>
      <p:ext uri="{BB962C8B-B14F-4D97-AF65-F5344CB8AC3E}">
        <p14:creationId xmlns:p14="http://schemas.microsoft.com/office/powerpoint/2010/main" val="32144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36"/>
    </mc:Choice>
    <mc:Fallback xmlns="">
      <p:transition spd="slow" advTm="2323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05025" y="-17264"/>
            <a:ext cx="8952170" cy="1860330"/>
            <a:chOff x="689787" y="2281200"/>
            <a:chExt cx="8952170" cy="1860330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689787" y="2281200"/>
              <a:ext cx="1860330" cy="1860330"/>
              <a:chOff x="8759980" y="1009946"/>
              <a:chExt cx="2191786" cy="2191786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8759980" y="1009946"/>
                <a:ext cx="2191786" cy="2191786"/>
              </a:xfrm>
              <a:prstGeom prst="ellipse">
                <a:avLst/>
              </a:prstGeom>
              <a:solidFill>
                <a:srgbClr val="299DAC">
                  <a:alpha val="6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0410650" y="1009946"/>
                <a:ext cx="485006" cy="485005"/>
              </a:xfrm>
              <a:prstGeom prst="ellipse">
                <a:avLst/>
              </a:prstGeom>
              <a:noFill/>
              <a:ln w="127000">
                <a:solidFill>
                  <a:srgbClr val="299DAC">
                    <a:alpha val="4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文本框 2"/>
            <p:cNvSpPr txBox="1"/>
            <p:nvPr/>
          </p:nvSpPr>
          <p:spPr>
            <a:xfrm>
              <a:off x="880134" y="2638234"/>
              <a:ext cx="87618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Grabador de Video de Red (NVR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con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AcuSense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85322" y="4198823"/>
            <a:ext cx="4578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Detección de personas y vehículos mediante detección de movimiento o VCA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Reducción de falsas alarmas de 4 canales a través de la clasificación de objetivos humanos y de vehículos (VCA) basada en el aprendizaje profundo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Capacidad de decodificación de hasta 16 canales a 1080p</a:t>
            </a:r>
          </a:p>
        </p:txBody>
      </p:sp>
      <p:sp>
        <p:nvSpPr>
          <p:cNvPr id="14" name="AutoShape 7"/>
          <p:cNvSpPr>
            <a:spLocks noChangeAspect="1" noChangeArrowheads="1" noTextEdit="1"/>
          </p:cNvSpPr>
          <p:nvPr/>
        </p:nvSpPr>
        <p:spPr bwMode="auto">
          <a:xfrm>
            <a:off x="486438" y="1754233"/>
            <a:ext cx="187186" cy="14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 t="13527" r="16267" b="7158"/>
          <a:stretch/>
        </p:blipFill>
        <p:spPr>
          <a:xfrm>
            <a:off x="354261" y="2821601"/>
            <a:ext cx="3608140" cy="996239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227730"/>
              </p:ext>
            </p:extLst>
          </p:nvPr>
        </p:nvGraphicFramePr>
        <p:xfrm>
          <a:off x="4896376" y="1873453"/>
          <a:ext cx="6838423" cy="4547664"/>
        </p:xfrm>
        <a:graphic>
          <a:graphicData uri="http://schemas.openxmlformats.org/drawingml/2006/table">
            <a:tbl>
              <a:tblPr/>
              <a:tblGrid>
                <a:gridCol w="1870184">
                  <a:extLst>
                    <a:ext uri="{9D8B030D-6E8A-4147-A177-3AD203B41FA5}">
                      <a16:colId xmlns:a16="http://schemas.microsoft.com/office/drawing/2014/main" val="219651084"/>
                    </a:ext>
                  </a:extLst>
                </a:gridCol>
                <a:gridCol w="894080">
                  <a:extLst>
                    <a:ext uri="{9D8B030D-6E8A-4147-A177-3AD203B41FA5}">
                      <a16:colId xmlns:a16="http://schemas.microsoft.com/office/drawing/2014/main" val="2984575397"/>
                    </a:ext>
                  </a:extLst>
                </a:gridCol>
                <a:gridCol w="1534160">
                  <a:extLst>
                    <a:ext uri="{9D8B030D-6E8A-4147-A177-3AD203B41FA5}">
                      <a16:colId xmlns:a16="http://schemas.microsoft.com/office/drawing/2014/main" val="1163672079"/>
                    </a:ext>
                  </a:extLst>
                </a:gridCol>
                <a:gridCol w="948157">
                  <a:extLst>
                    <a:ext uri="{9D8B030D-6E8A-4147-A177-3AD203B41FA5}">
                      <a16:colId xmlns:a16="http://schemas.microsoft.com/office/drawing/2014/main" val="657230074"/>
                    </a:ext>
                  </a:extLst>
                </a:gridCol>
                <a:gridCol w="827874">
                  <a:extLst>
                    <a:ext uri="{9D8B030D-6E8A-4147-A177-3AD203B41FA5}">
                      <a16:colId xmlns:a16="http://schemas.microsoft.com/office/drawing/2014/main" val="3703371294"/>
                    </a:ext>
                  </a:extLst>
                </a:gridCol>
                <a:gridCol w="763968">
                  <a:extLst>
                    <a:ext uri="{9D8B030D-6E8A-4147-A177-3AD203B41FA5}">
                      <a16:colId xmlns:a16="http://schemas.microsoft.com/office/drawing/2014/main" val="1614589039"/>
                    </a:ext>
                  </a:extLst>
                </a:gridCol>
              </a:tblGrid>
              <a:tr h="5052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Modelo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9D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Cantidad de Discos Duros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9D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Chasis</a:t>
                      </a:r>
                      <a:endParaRPr lang="pl-PL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9D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Número</a:t>
                      </a:r>
                      <a:r>
                        <a:rPr lang="en-US" sz="10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de Canales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9D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Ancho de Banda de </a:t>
                      </a:r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Entrada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9D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Ancho de Banda de </a:t>
                      </a:r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Salida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9D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633914"/>
                  </a:ext>
                </a:extLst>
              </a:tr>
              <a:tr h="5052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DS-7732NXI-I4 / 16P / 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1,5U, 445 × 400 × 71 mm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(17,5 "× 15,7" × 2,8 ")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256 Mbps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256 Mbps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955571"/>
                  </a:ext>
                </a:extLst>
              </a:tr>
              <a:tr h="5052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DS-7732NXI-I4 / 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1,5U, 445 × 400 × 71 mm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(17,5 "× 15,7" × 2,8 ")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256 Mbps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256 Mbps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8834460"/>
                  </a:ext>
                </a:extLst>
              </a:tr>
              <a:tr h="5052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DS-7716NXI-I4 / 16P / 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1,5U, 445 × 400 × 71 mm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(17,5 "× 15,7" × 2,8 ")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160 Mbps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256 Mbps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8717565"/>
                  </a:ext>
                </a:extLst>
              </a:tr>
              <a:tr h="5052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DS-7716NXI-I4 / 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1,5U, 445 × 400 × 71 mm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(17,5 "× 15,7" × 2,8 ")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160 Mbps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256 Mbps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9275046"/>
                  </a:ext>
                </a:extLst>
              </a:tr>
              <a:tr h="5052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DS-7616NXI-I2 / 16P / 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1U, 385 × 315 × 52 </a:t>
                      </a:r>
                      <a:r>
                        <a:rPr lang="es-E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mm</a:t>
                      </a:r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(11,6 "× 9,5" × 1,6 ")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160 Mbps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256 Mbps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1770808"/>
                  </a:ext>
                </a:extLst>
              </a:tr>
              <a:tr h="5052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DS-7616NXI-I2 / 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1U, 385 × 315 × 52 </a:t>
                      </a:r>
                      <a:r>
                        <a:rPr lang="es-E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(11,6 "× 9,5" × 1,6 ")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160 Mbps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256 Mbps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8981940"/>
                  </a:ext>
                </a:extLst>
              </a:tr>
              <a:tr h="5052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DS-7608NXI-I2 / 8P / 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1U, 385 × 315 × 52 </a:t>
                      </a:r>
                      <a:r>
                        <a:rPr lang="es-E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mm</a:t>
                      </a:r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(11,6 "× 9,5" × 1,6 ")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80 Mbps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256 Mbps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797484"/>
                  </a:ext>
                </a:extLst>
              </a:tr>
              <a:tr h="5052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DS-7608NXI-I2 / 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1U, 385 × 315 × 52 </a:t>
                      </a:r>
                      <a:r>
                        <a:rPr lang="es-E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mm</a:t>
                      </a:r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(11,6 "× 9,5" × 1,6 ")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80 Mbps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256 Mbps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8947868"/>
                  </a:ext>
                </a:extLst>
              </a:tr>
            </a:tbl>
          </a:graphicData>
        </a:graphic>
      </p:graphicFrame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0" b="94737" l="837" r="99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7" y="1925670"/>
            <a:ext cx="3662425" cy="116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5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5"/>
    </mc:Choice>
    <mc:Fallback xmlns="">
      <p:transition spd="slow" advTm="1268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1742" y="365127"/>
            <a:ext cx="11348516" cy="1325563"/>
          </a:xfrm>
        </p:spPr>
        <p:txBody>
          <a:bodyPr/>
          <a:lstStyle/>
          <a:p>
            <a:pPr algn="l" rtl="0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AcuSense VS DeepinMind?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429070"/>
              </p:ext>
            </p:extLst>
          </p:nvPr>
        </p:nvGraphicFramePr>
        <p:xfrm>
          <a:off x="421742" y="1690690"/>
          <a:ext cx="11348516" cy="4867765"/>
        </p:xfrm>
        <a:graphic>
          <a:graphicData uri="http://schemas.openxmlformats.org/drawingml/2006/table">
            <a:tbl>
              <a:tblPr/>
              <a:tblGrid>
                <a:gridCol w="1816491">
                  <a:extLst>
                    <a:ext uri="{9D8B030D-6E8A-4147-A177-3AD203B41FA5}">
                      <a16:colId xmlns:a16="http://schemas.microsoft.com/office/drawing/2014/main" val="1247534815"/>
                    </a:ext>
                  </a:extLst>
                </a:gridCol>
                <a:gridCol w="1519765">
                  <a:extLst>
                    <a:ext uri="{9D8B030D-6E8A-4147-A177-3AD203B41FA5}">
                      <a16:colId xmlns:a16="http://schemas.microsoft.com/office/drawing/2014/main" val="219651084"/>
                    </a:ext>
                  </a:extLst>
                </a:gridCol>
                <a:gridCol w="1112505">
                  <a:extLst>
                    <a:ext uri="{9D8B030D-6E8A-4147-A177-3AD203B41FA5}">
                      <a16:colId xmlns:a16="http://schemas.microsoft.com/office/drawing/2014/main" val="657230074"/>
                    </a:ext>
                  </a:extLst>
                </a:gridCol>
                <a:gridCol w="1070125">
                  <a:extLst>
                    <a:ext uri="{9D8B030D-6E8A-4147-A177-3AD203B41FA5}">
                      <a16:colId xmlns:a16="http://schemas.microsoft.com/office/drawing/2014/main" val="4116941979"/>
                    </a:ext>
                  </a:extLst>
                </a:gridCol>
                <a:gridCol w="1112505">
                  <a:extLst>
                    <a:ext uri="{9D8B030D-6E8A-4147-A177-3AD203B41FA5}">
                      <a16:colId xmlns:a16="http://schemas.microsoft.com/office/drawing/2014/main" val="3703371294"/>
                    </a:ext>
                  </a:extLst>
                </a:gridCol>
                <a:gridCol w="1059529">
                  <a:extLst>
                    <a:ext uri="{9D8B030D-6E8A-4147-A177-3AD203B41FA5}">
                      <a16:colId xmlns:a16="http://schemas.microsoft.com/office/drawing/2014/main" val="1614589039"/>
                    </a:ext>
                  </a:extLst>
                </a:gridCol>
                <a:gridCol w="1336138">
                  <a:extLst>
                    <a:ext uri="{9D8B030D-6E8A-4147-A177-3AD203B41FA5}">
                      <a16:colId xmlns:a16="http://schemas.microsoft.com/office/drawing/2014/main" val="2229645574"/>
                    </a:ext>
                  </a:extLst>
                </a:gridCol>
                <a:gridCol w="1651732">
                  <a:extLst>
                    <a:ext uri="{9D8B030D-6E8A-4147-A177-3AD203B41FA5}">
                      <a16:colId xmlns:a16="http://schemas.microsoft.com/office/drawing/2014/main" val="3145486471"/>
                    </a:ext>
                  </a:extLst>
                </a:gridCol>
                <a:gridCol w="669726">
                  <a:extLst>
                    <a:ext uri="{9D8B030D-6E8A-4147-A177-3AD203B41FA5}">
                      <a16:colId xmlns:a16="http://schemas.microsoft.com/office/drawing/2014/main" val="1528622169"/>
                    </a:ext>
                  </a:extLst>
                </a:gridCol>
              </a:tblGrid>
              <a:tr h="1090859">
                <a:tc>
                  <a:txBody>
                    <a:bodyPr/>
                    <a:lstStyle/>
                    <a:p>
                      <a:pPr algn="ctr" rtl="0" fontAlgn="ctr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9D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Modelos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9D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Capacidad de </a:t>
                      </a: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Decodificación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9D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Clasificación de VCA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9D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Captura Facial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9D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Comparación Facial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9D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Biblioteca Facial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9D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Otros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9D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Precio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9D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633914"/>
                  </a:ext>
                </a:extLst>
              </a:tr>
              <a:tr h="1595188">
                <a:tc>
                  <a:txBody>
                    <a:bodyPr/>
                    <a:lstStyle/>
                    <a:p>
                      <a:pPr algn="ctr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DS-77 ** NXI-I4 (/ 16P) / S</a:t>
                      </a:r>
                    </a:p>
                    <a:p>
                      <a:pPr marL="0" marR="0" lvl="0" indent="0" algn="ctr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DS-76 ** NXI-I2 (/ * P) / S</a:t>
                      </a:r>
                    </a:p>
                    <a:p>
                      <a:pPr algn="ctr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 canales @ 1080p 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 canales @ 1080p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 canal @ 1080p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 canal a 1080p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Hasta 10,000 imágenes / </a:t>
                      </a:r>
                    </a:p>
                    <a:p>
                      <a:pPr marL="0" marR="0" lvl="0" indent="0" algn="ctr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16 bibliotecas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Ninguno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55571"/>
                  </a:ext>
                </a:extLst>
              </a:tr>
              <a:tr h="1090859">
                <a:tc rowSpan="2">
                  <a:txBody>
                    <a:bodyPr/>
                    <a:lstStyle/>
                    <a:p>
                      <a:pPr marL="0" marR="0" lvl="0" indent="0" algn="ctr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iDS-77 ** NXI-I4 (/ 16P) / X (C)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16 canales</a:t>
                      </a:r>
                      <a:r>
                        <a:rPr lang="en-US" altLang="zh-CN" sz="9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@ 1080p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-ch @ 4 MP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-ch @ 4 MP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 canales / 16 canales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Hasta 100.000 imágenes / 16 bibliotecas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indent="-171450" algn="ctr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Análisis de comportamiento</a:t>
                      </a:r>
                    </a:p>
                    <a:p>
                      <a:pPr marL="171450" indent="-171450" algn="ctr" rtl="0" fontAlgn="ctr"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Estructuración 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Video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$$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981940"/>
                  </a:ext>
                </a:extLst>
              </a:tr>
              <a:tr h="1090859">
                <a:tc vMerge="1"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endParaRPr lang="en-US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iDS-76 ** NXI-I2 (/ * P) / X (C)</a:t>
                      </a:r>
                    </a:p>
                    <a:p>
                      <a:pPr marL="0" algn="ctr" defTabSz="914377" rtl="0" eaLnBrk="1" fontAlgn="ctr" latinLnBrk="0" hangingPunct="1"/>
                      <a:endParaRPr lang="en-US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 canales @ 1080p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 canales @ 4 MP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-ch @ 4 MP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 canales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797484"/>
                  </a:ext>
                </a:extLst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" y="2762029"/>
            <a:ext cx="1959489" cy="68190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47729" y="4430040"/>
            <a:ext cx="204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DeepinMind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2123" y="3293575"/>
            <a:ext cx="1875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Proporcionar clasificación de objetivos humanos / vehículos, alarma y búsqueda para usuarios de pequeñas y medianas empresas.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21742" y="4847674"/>
            <a:ext cx="178011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Proporcionar clasificación de objetivos, reconocimiento facial, análisis de comportamiento y estructuración de video. Funciones para aplicaciones y proyectos avanzados.</a:t>
            </a:r>
          </a:p>
        </p:txBody>
      </p:sp>
    </p:spTree>
    <p:extLst>
      <p:ext uri="{BB962C8B-B14F-4D97-AF65-F5344CB8AC3E}">
        <p14:creationId xmlns:p14="http://schemas.microsoft.com/office/powerpoint/2010/main" val="3286232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22" y="777279"/>
            <a:ext cx="5522016" cy="55054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0" y="1245630"/>
            <a:ext cx="3663003" cy="1274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57" y="2520355"/>
            <a:ext cx="3380955" cy="191362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 flipV="1">
            <a:off x="6934250" y="1510704"/>
            <a:ext cx="2154767" cy="2019301"/>
          </a:xfrm>
          <a:prstGeom prst="rect">
            <a:avLst/>
          </a:prstGeom>
          <a:gradFill>
            <a:gsLst>
              <a:gs pos="81000">
                <a:srgbClr val="FFF100"/>
              </a:gs>
              <a:gs pos="0">
                <a:srgbClr val="FFF100">
                  <a:alpha val="0"/>
                </a:srgbClr>
              </a:gs>
              <a:gs pos="100000">
                <a:srgbClr val="FFF1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655982" y="1066800"/>
            <a:ext cx="2711303" cy="540760"/>
          </a:xfrm>
          <a:prstGeom prst="roundRect">
            <a:avLst>
              <a:gd name="adj" fmla="val 50000"/>
            </a:avLst>
          </a:prstGeom>
          <a:solidFill>
            <a:srgbClr val="299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Responde 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 rot="18900000">
            <a:off x="7925662" y="1499637"/>
            <a:ext cx="171943" cy="171943"/>
          </a:xfrm>
          <a:prstGeom prst="rect">
            <a:avLst/>
          </a:prstGeom>
          <a:solidFill>
            <a:srgbClr val="299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81085" y="1686369"/>
            <a:ext cx="2261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Eventos de Humanos y de Vehículos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 Importan y deben Recibir Atención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Open Sans" panose="020B0606030504020204" pitchFamily="34" charset="0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49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5"/>
    </mc:Choice>
    <mc:Fallback xmlns="">
      <p:transition spd="slow" advTm="13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0331" y="312119"/>
            <a:ext cx="10863470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¿Tiene problemas para encontrar su objetivo?</a:t>
            </a:r>
          </a:p>
        </p:txBody>
      </p:sp>
      <p:pic>
        <p:nvPicPr>
          <p:cNvPr id="4" name="Picture 1" descr="F:\广宣授权图\05 监控\3048979147_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98" y="2281730"/>
            <a:ext cx="5353553" cy="35690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1899042" y="2743685"/>
            <a:ext cx="3937554" cy="2625442"/>
            <a:chOff x="0" y="0"/>
            <a:chExt cx="3315121" cy="221081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169" y="19306"/>
              <a:ext cx="3044952" cy="2191512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0" y="0"/>
              <a:ext cx="1451951" cy="1770151"/>
              <a:chOff x="0" y="0"/>
              <a:chExt cx="1844856" cy="2221979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844856" cy="2221979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472" y="869677"/>
                <a:ext cx="569912" cy="738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5625" t="37846" r="14485" b="28354"/>
            <a:stretch>
              <a:fillRect/>
            </a:stretch>
          </p:blipFill>
          <p:spPr bwMode="auto">
            <a:xfrm>
              <a:off x="2157005" y="158195"/>
              <a:ext cx="1158116" cy="740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26715" y="2387029"/>
            <a:ext cx="53535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Gran costo de mano de obra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Ojos en la pantalla todo el tiempo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Perturbación constante por falsas alarmas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Casi imposible encontrar los objetivos adecuados y reaccionar de inmediato ...</a:t>
            </a:r>
          </a:p>
        </p:txBody>
      </p:sp>
    </p:spTree>
    <p:extLst>
      <p:ext uri="{BB962C8B-B14F-4D97-AF65-F5344CB8AC3E}">
        <p14:creationId xmlns:p14="http://schemas.microsoft.com/office/powerpoint/2010/main" val="329376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5043" y="365127"/>
            <a:ext cx="11088757" cy="1325563"/>
          </a:xfrm>
        </p:spPr>
        <p:txBody>
          <a:bodyPr>
            <a:normAutofit/>
          </a:bodyPr>
          <a:lstStyle/>
          <a:p>
            <a:pPr algn="l" rtl="0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pasa si su grabador puede hacerlo?</a:t>
            </a:r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21" y="2095082"/>
            <a:ext cx="6193796" cy="260592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416972" y="2071739"/>
            <a:ext cx="47750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La </a:t>
            </a:r>
            <a:r>
              <a:rPr kumimoji="0" lang="en-US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AcuSense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La tecnología detecta objetivos y los clasifica en diferentes 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categorias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: humano, vehículo y el 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otro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16973" y="3027844"/>
            <a:ext cx="50994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Centrándose solo en objetivos y alarmas humanos / de vehículos 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para una búsqueda rápida de objetivos y alertas eficientes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Reducir el error humano y el costo laboral</a:t>
            </a:r>
          </a:p>
        </p:txBody>
      </p:sp>
      <p:sp>
        <p:nvSpPr>
          <p:cNvPr id="7" name="矩形 6"/>
          <p:cNvSpPr/>
          <p:nvPr/>
        </p:nvSpPr>
        <p:spPr>
          <a:xfrm>
            <a:off x="932821" y="5079997"/>
            <a:ext cx="464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lasificación de Objetivo</a:t>
            </a:r>
            <a:endParaRPr kumimoji="0" lang="en-US" sz="40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 t="13527" r="16267" b="7158"/>
          <a:stretch/>
        </p:blipFill>
        <p:spPr>
          <a:xfrm>
            <a:off x="2470551" y="2872218"/>
            <a:ext cx="3274861" cy="904218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932821" y="5638277"/>
            <a:ext cx="5119918" cy="480131"/>
          </a:xfrm>
        </p:spPr>
        <p:txBody>
          <a:bodyPr wrap="square">
            <a:spAutoFit/>
          </a:bodyPr>
          <a:lstStyle/>
          <a:p>
            <a:pPr marL="0" indent="0" algn="l" defTabSz="914400" rtl="0">
              <a:buNone/>
            </a:pPr>
            <a:r>
              <a:rPr lang="en-US" altLang="zh-CN" b="1" kern="100" dirty="0">
                <a:solidFill>
                  <a:schemeClr val="bg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Reconocimiento Facial</a:t>
            </a:r>
          </a:p>
        </p:txBody>
      </p:sp>
    </p:spTree>
    <p:extLst>
      <p:ext uri="{BB962C8B-B14F-4D97-AF65-F5344CB8AC3E}">
        <p14:creationId xmlns:p14="http://schemas.microsoft.com/office/powerpoint/2010/main" val="40807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椭圆 110"/>
          <p:cNvSpPr/>
          <p:nvPr/>
        </p:nvSpPr>
        <p:spPr>
          <a:xfrm rot="19800000">
            <a:off x="884780" y="2680159"/>
            <a:ext cx="2004546" cy="2004546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7380981" y="3772743"/>
            <a:ext cx="1469256" cy="0"/>
          </a:xfrm>
          <a:prstGeom prst="straightConnector1">
            <a:avLst/>
          </a:prstGeom>
          <a:ln w="285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8817918" y="2170827"/>
            <a:ext cx="588590" cy="588590"/>
            <a:chOff x="5815870" y="3148870"/>
            <a:chExt cx="560263" cy="560263"/>
          </a:xfrm>
        </p:grpSpPr>
        <p:sp>
          <p:nvSpPr>
            <p:cNvPr id="23" name="椭圆 22"/>
            <p:cNvSpPr/>
            <p:nvPr/>
          </p:nvSpPr>
          <p:spPr>
            <a:xfrm>
              <a:off x="5815870" y="3148870"/>
              <a:ext cx="560263" cy="560263"/>
            </a:xfrm>
            <a:prstGeom prst="ellipse">
              <a:avLst/>
            </a:prstGeom>
            <a:solidFill>
              <a:srgbClr val="DB1A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257" y="3243527"/>
              <a:ext cx="406487" cy="406487"/>
            </a:xfrm>
            <a:prstGeom prst="rect">
              <a:avLst/>
            </a:prstGeom>
          </p:spPr>
        </p:pic>
      </p:grpSp>
      <p:cxnSp>
        <p:nvCxnSpPr>
          <p:cNvPr id="25" name="直接箭头连接符 24"/>
          <p:cNvCxnSpPr/>
          <p:nvPr/>
        </p:nvCxnSpPr>
        <p:spPr>
          <a:xfrm>
            <a:off x="3041839" y="3772743"/>
            <a:ext cx="1598335" cy="0"/>
          </a:xfrm>
          <a:prstGeom prst="straightConnector1">
            <a:avLst/>
          </a:prstGeom>
          <a:ln w="285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46"/>
          <p:cNvSpPr>
            <a:spLocks noEditPoints="1"/>
          </p:cNvSpPr>
          <p:nvPr/>
        </p:nvSpPr>
        <p:spPr bwMode="auto">
          <a:xfrm>
            <a:off x="2046370" y="3035338"/>
            <a:ext cx="514968" cy="333723"/>
          </a:xfrm>
          <a:custGeom>
            <a:avLst/>
            <a:gdLst>
              <a:gd name="T0" fmla="*/ 14 w 151"/>
              <a:gd name="T1" fmla="*/ 37 h 98"/>
              <a:gd name="T2" fmla="*/ 17 w 151"/>
              <a:gd name="T3" fmla="*/ 41 h 98"/>
              <a:gd name="T4" fmla="*/ 17 w 151"/>
              <a:gd name="T5" fmla="*/ 79 h 98"/>
              <a:gd name="T6" fmla="*/ 20 w 151"/>
              <a:gd name="T7" fmla="*/ 98 h 98"/>
              <a:gd name="T8" fmla="*/ 35 w 151"/>
              <a:gd name="T9" fmla="*/ 95 h 98"/>
              <a:gd name="T10" fmla="*/ 116 w 151"/>
              <a:gd name="T11" fmla="*/ 80 h 98"/>
              <a:gd name="T12" fmla="*/ 119 w 151"/>
              <a:gd name="T13" fmla="*/ 98 h 98"/>
              <a:gd name="T14" fmla="*/ 134 w 151"/>
              <a:gd name="T15" fmla="*/ 95 h 98"/>
              <a:gd name="T16" fmla="*/ 148 w 151"/>
              <a:gd name="T17" fmla="*/ 60 h 98"/>
              <a:gd name="T18" fmla="*/ 132 w 151"/>
              <a:gd name="T19" fmla="*/ 38 h 98"/>
              <a:gd name="T20" fmla="*/ 143 w 151"/>
              <a:gd name="T21" fmla="*/ 38 h 98"/>
              <a:gd name="T22" fmla="*/ 139 w 151"/>
              <a:gd name="T23" fmla="*/ 22 h 98"/>
              <a:gd name="T24" fmla="*/ 129 w 151"/>
              <a:gd name="T25" fmla="*/ 28 h 98"/>
              <a:gd name="T26" fmla="*/ 54 w 151"/>
              <a:gd name="T27" fmla="*/ 0 h 98"/>
              <a:gd name="T28" fmla="*/ 17 w 151"/>
              <a:gd name="T29" fmla="*/ 26 h 98"/>
              <a:gd name="T30" fmla="*/ 1 w 151"/>
              <a:gd name="T31" fmla="*/ 28 h 98"/>
              <a:gd name="T32" fmla="*/ 13 w 151"/>
              <a:gd name="T33" fmla="*/ 60 h 98"/>
              <a:gd name="T34" fmla="*/ 27 w 151"/>
              <a:gd name="T35" fmla="*/ 55 h 98"/>
              <a:gd name="T36" fmla="*/ 27 w 151"/>
              <a:gd name="T37" fmla="*/ 66 h 98"/>
              <a:gd name="T38" fmla="*/ 13 w 151"/>
              <a:gd name="T39" fmla="*/ 60 h 98"/>
              <a:gd name="T40" fmla="*/ 48 w 151"/>
              <a:gd name="T41" fmla="*/ 66 h 98"/>
              <a:gd name="T42" fmla="*/ 45 w 151"/>
              <a:gd name="T43" fmla="*/ 57 h 98"/>
              <a:gd name="T44" fmla="*/ 50 w 151"/>
              <a:gd name="T45" fmla="*/ 57 h 98"/>
              <a:gd name="T46" fmla="*/ 61 w 151"/>
              <a:gd name="T47" fmla="*/ 64 h 98"/>
              <a:gd name="T48" fmla="*/ 56 w 151"/>
              <a:gd name="T49" fmla="*/ 64 h 98"/>
              <a:gd name="T50" fmla="*/ 59 w 151"/>
              <a:gd name="T51" fmla="*/ 55 h 98"/>
              <a:gd name="T52" fmla="*/ 61 w 151"/>
              <a:gd name="T53" fmla="*/ 64 h 98"/>
              <a:gd name="T54" fmla="*/ 70 w 151"/>
              <a:gd name="T55" fmla="*/ 66 h 98"/>
              <a:gd name="T56" fmla="*/ 67 w 151"/>
              <a:gd name="T57" fmla="*/ 57 h 98"/>
              <a:gd name="T58" fmla="*/ 72 w 151"/>
              <a:gd name="T59" fmla="*/ 57 h 98"/>
              <a:gd name="T60" fmla="*/ 83 w 151"/>
              <a:gd name="T61" fmla="*/ 64 h 98"/>
              <a:gd name="T62" fmla="*/ 79 w 151"/>
              <a:gd name="T63" fmla="*/ 64 h 98"/>
              <a:gd name="T64" fmla="*/ 81 w 151"/>
              <a:gd name="T65" fmla="*/ 55 h 98"/>
              <a:gd name="T66" fmla="*/ 83 w 151"/>
              <a:gd name="T67" fmla="*/ 64 h 98"/>
              <a:gd name="T68" fmla="*/ 92 w 151"/>
              <a:gd name="T69" fmla="*/ 66 h 98"/>
              <a:gd name="T70" fmla="*/ 90 w 151"/>
              <a:gd name="T71" fmla="*/ 57 h 98"/>
              <a:gd name="T72" fmla="*/ 94 w 151"/>
              <a:gd name="T73" fmla="*/ 57 h 98"/>
              <a:gd name="T74" fmla="*/ 106 w 151"/>
              <a:gd name="T75" fmla="*/ 64 h 98"/>
              <a:gd name="T76" fmla="*/ 101 w 151"/>
              <a:gd name="T77" fmla="*/ 64 h 98"/>
              <a:gd name="T78" fmla="*/ 103 w 151"/>
              <a:gd name="T79" fmla="*/ 55 h 98"/>
              <a:gd name="T80" fmla="*/ 106 w 151"/>
              <a:gd name="T81" fmla="*/ 64 h 98"/>
              <a:gd name="T82" fmla="*/ 132 w 151"/>
              <a:gd name="T83" fmla="*/ 66 h 98"/>
              <a:gd name="T84" fmla="*/ 119 w 151"/>
              <a:gd name="T85" fmla="*/ 60 h 98"/>
              <a:gd name="T86" fmla="*/ 132 w 151"/>
              <a:gd name="T87" fmla="*/ 55 h 98"/>
              <a:gd name="T88" fmla="*/ 29 w 151"/>
              <a:gd name="T89" fmla="*/ 33 h 98"/>
              <a:gd name="T90" fmla="*/ 97 w 151"/>
              <a:gd name="T91" fmla="*/ 9 h 98"/>
              <a:gd name="T92" fmla="*/ 124 w 151"/>
              <a:gd name="T93" fmla="*/ 41 h 98"/>
              <a:gd name="T94" fmla="*/ 81 w 151"/>
              <a:gd name="T95" fmla="*/ 29 h 98"/>
              <a:gd name="T96" fmla="*/ 80 w 151"/>
              <a:gd name="T97" fmla="*/ 33 h 98"/>
              <a:gd name="T98" fmla="*/ 75 w 151"/>
              <a:gd name="T99" fmla="*/ 41 h 98"/>
              <a:gd name="T100" fmla="*/ 37 w 151"/>
              <a:gd name="T101" fmla="*/ 31 h 98"/>
              <a:gd name="T102" fmla="*/ 62 w 151"/>
              <a:gd name="T103" fmla="*/ 41 h 98"/>
              <a:gd name="T104" fmla="*/ 29 w 151"/>
              <a:gd name="T105" fmla="*/ 33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" h="98">
                <a:moveTo>
                  <a:pt x="7" y="38"/>
                </a:moveTo>
                <a:cubicBezTo>
                  <a:pt x="10" y="39"/>
                  <a:pt x="12" y="38"/>
                  <a:pt x="14" y="37"/>
                </a:cubicBezTo>
                <a:cubicBezTo>
                  <a:pt x="18" y="38"/>
                  <a:pt x="18" y="38"/>
                  <a:pt x="18" y="38"/>
                </a:cubicBezTo>
                <a:cubicBezTo>
                  <a:pt x="17" y="41"/>
                  <a:pt x="17" y="41"/>
                  <a:pt x="17" y="41"/>
                </a:cubicBezTo>
                <a:cubicBezTo>
                  <a:pt x="9" y="44"/>
                  <a:pt x="3" y="51"/>
                  <a:pt x="3" y="60"/>
                </a:cubicBezTo>
                <a:cubicBezTo>
                  <a:pt x="3" y="69"/>
                  <a:pt x="9" y="77"/>
                  <a:pt x="17" y="79"/>
                </a:cubicBezTo>
                <a:cubicBezTo>
                  <a:pt x="17" y="95"/>
                  <a:pt x="17" y="95"/>
                  <a:pt x="17" y="95"/>
                </a:cubicBezTo>
                <a:cubicBezTo>
                  <a:pt x="17" y="97"/>
                  <a:pt x="18" y="98"/>
                  <a:pt x="20" y="98"/>
                </a:cubicBezTo>
                <a:cubicBezTo>
                  <a:pt x="32" y="98"/>
                  <a:pt x="32" y="98"/>
                  <a:pt x="32" y="98"/>
                </a:cubicBezTo>
                <a:cubicBezTo>
                  <a:pt x="33" y="98"/>
                  <a:pt x="35" y="97"/>
                  <a:pt x="35" y="95"/>
                </a:cubicBezTo>
                <a:cubicBezTo>
                  <a:pt x="35" y="80"/>
                  <a:pt x="35" y="80"/>
                  <a:pt x="35" y="80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6" y="97"/>
                  <a:pt x="118" y="98"/>
                  <a:pt x="119" y="98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3" y="98"/>
                  <a:pt x="134" y="97"/>
                  <a:pt x="134" y="95"/>
                </a:cubicBezTo>
                <a:cubicBezTo>
                  <a:pt x="134" y="79"/>
                  <a:pt x="134" y="79"/>
                  <a:pt x="134" y="79"/>
                </a:cubicBezTo>
                <a:cubicBezTo>
                  <a:pt x="142" y="77"/>
                  <a:pt x="148" y="69"/>
                  <a:pt x="148" y="60"/>
                </a:cubicBezTo>
                <a:cubicBezTo>
                  <a:pt x="148" y="51"/>
                  <a:pt x="142" y="44"/>
                  <a:pt x="133" y="41"/>
                </a:cubicBezTo>
                <a:cubicBezTo>
                  <a:pt x="132" y="38"/>
                  <a:pt x="132" y="38"/>
                  <a:pt x="132" y="38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139" y="38"/>
                  <a:pt x="141" y="39"/>
                  <a:pt x="143" y="38"/>
                </a:cubicBezTo>
                <a:cubicBezTo>
                  <a:pt x="148" y="37"/>
                  <a:pt x="151" y="33"/>
                  <a:pt x="149" y="28"/>
                </a:cubicBezTo>
                <a:cubicBezTo>
                  <a:pt x="148" y="24"/>
                  <a:pt x="144" y="21"/>
                  <a:pt x="139" y="22"/>
                </a:cubicBezTo>
                <a:cubicBezTo>
                  <a:pt x="137" y="23"/>
                  <a:pt x="135" y="24"/>
                  <a:pt x="134" y="26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124" y="12"/>
                  <a:pt x="110" y="0"/>
                  <a:pt x="97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41" y="0"/>
                  <a:pt x="27" y="12"/>
                  <a:pt x="21" y="28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4"/>
                  <a:pt x="14" y="23"/>
                  <a:pt x="11" y="22"/>
                </a:cubicBezTo>
                <a:cubicBezTo>
                  <a:pt x="7" y="21"/>
                  <a:pt x="2" y="24"/>
                  <a:pt x="1" y="28"/>
                </a:cubicBezTo>
                <a:cubicBezTo>
                  <a:pt x="0" y="33"/>
                  <a:pt x="3" y="37"/>
                  <a:pt x="7" y="38"/>
                </a:cubicBezTo>
                <a:close/>
                <a:moveTo>
                  <a:pt x="13" y="60"/>
                </a:moveTo>
                <a:cubicBezTo>
                  <a:pt x="13" y="58"/>
                  <a:pt x="16" y="55"/>
                  <a:pt x="19" y="55"/>
                </a:cubicBezTo>
                <a:cubicBezTo>
                  <a:pt x="27" y="55"/>
                  <a:pt x="27" y="55"/>
                  <a:pt x="27" y="55"/>
                </a:cubicBezTo>
                <a:cubicBezTo>
                  <a:pt x="30" y="55"/>
                  <a:pt x="32" y="58"/>
                  <a:pt x="32" y="60"/>
                </a:cubicBezTo>
                <a:cubicBezTo>
                  <a:pt x="32" y="63"/>
                  <a:pt x="30" y="66"/>
                  <a:pt x="27" y="66"/>
                </a:cubicBezTo>
                <a:cubicBezTo>
                  <a:pt x="19" y="66"/>
                  <a:pt x="19" y="66"/>
                  <a:pt x="19" y="66"/>
                </a:cubicBezTo>
                <a:cubicBezTo>
                  <a:pt x="16" y="66"/>
                  <a:pt x="13" y="63"/>
                  <a:pt x="13" y="60"/>
                </a:cubicBezTo>
                <a:close/>
                <a:moveTo>
                  <a:pt x="50" y="64"/>
                </a:moveTo>
                <a:cubicBezTo>
                  <a:pt x="50" y="65"/>
                  <a:pt x="49" y="66"/>
                  <a:pt x="48" y="66"/>
                </a:cubicBezTo>
                <a:cubicBezTo>
                  <a:pt x="46" y="66"/>
                  <a:pt x="45" y="65"/>
                  <a:pt x="45" y="64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6"/>
                  <a:pt x="46" y="55"/>
                  <a:pt x="48" y="55"/>
                </a:cubicBezTo>
                <a:cubicBezTo>
                  <a:pt x="49" y="55"/>
                  <a:pt x="50" y="56"/>
                  <a:pt x="50" y="57"/>
                </a:cubicBezTo>
                <a:lnTo>
                  <a:pt x="50" y="64"/>
                </a:lnTo>
                <a:close/>
                <a:moveTo>
                  <a:pt x="61" y="64"/>
                </a:moveTo>
                <a:cubicBezTo>
                  <a:pt x="61" y="65"/>
                  <a:pt x="60" y="66"/>
                  <a:pt x="59" y="66"/>
                </a:cubicBezTo>
                <a:cubicBezTo>
                  <a:pt x="57" y="66"/>
                  <a:pt x="56" y="65"/>
                  <a:pt x="56" y="64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6"/>
                  <a:pt x="57" y="55"/>
                  <a:pt x="59" y="55"/>
                </a:cubicBezTo>
                <a:cubicBezTo>
                  <a:pt x="60" y="55"/>
                  <a:pt x="61" y="56"/>
                  <a:pt x="61" y="57"/>
                </a:cubicBezTo>
                <a:lnTo>
                  <a:pt x="61" y="64"/>
                </a:lnTo>
                <a:close/>
                <a:moveTo>
                  <a:pt x="72" y="64"/>
                </a:moveTo>
                <a:cubicBezTo>
                  <a:pt x="72" y="65"/>
                  <a:pt x="71" y="66"/>
                  <a:pt x="70" y="66"/>
                </a:cubicBezTo>
                <a:cubicBezTo>
                  <a:pt x="69" y="66"/>
                  <a:pt x="67" y="65"/>
                  <a:pt x="67" y="64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6"/>
                  <a:pt x="69" y="55"/>
                  <a:pt x="70" y="55"/>
                </a:cubicBezTo>
                <a:cubicBezTo>
                  <a:pt x="71" y="55"/>
                  <a:pt x="72" y="56"/>
                  <a:pt x="72" y="57"/>
                </a:cubicBezTo>
                <a:lnTo>
                  <a:pt x="72" y="64"/>
                </a:lnTo>
                <a:close/>
                <a:moveTo>
                  <a:pt x="83" y="64"/>
                </a:moveTo>
                <a:cubicBezTo>
                  <a:pt x="83" y="65"/>
                  <a:pt x="82" y="66"/>
                  <a:pt x="81" y="66"/>
                </a:cubicBezTo>
                <a:cubicBezTo>
                  <a:pt x="80" y="66"/>
                  <a:pt x="79" y="65"/>
                  <a:pt x="79" y="64"/>
                </a:cubicBezTo>
                <a:cubicBezTo>
                  <a:pt x="79" y="57"/>
                  <a:pt x="79" y="57"/>
                  <a:pt x="79" y="57"/>
                </a:cubicBezTo>
                <a:cubicBezTo>
                  <a:pt x="79" y="56"/>
                  <a:pt x="80" y="55"/>
                  <a:pt x="81" y="55"/>
                </a:cubicBezTo>
                <a:cubicBezTo>
                  <a:pt x="82" y="55"/>
                  <a:pt x="83" y="56"/>
                  <a:pt x="83" y="57"/>
                </a:cubicBezTo>
                <a:lnTo>
                  <a:pt x="83" y="64"/>
                </a:lnTo>
                <a:close/>
                <a:moveTo>
                  <a:pt x="94" y="64"/>
                </a:moveTo>
                <a:cubicBezTo>
                  <a:pt x="94" y="65"/>
                  <a:pt x="93" y="66"/>
                  <a:pt x="92" y="66"/>
                </a:cubicBezTo>
                <a:cubicBezTo>
                  <a:pt x="91" y="66"/>
                  <a:pt x="90" y="65"/>
                  <a:pt x="90" y="64"/>
                </a:cubicBezTo>
                <a:cubicBezTo>
                  <a:pt x="90" y="57"/>
                  <a:pt x="90" y="57"/>
                  <a:pt x="90" y="57"/>
                </a:cubicBezTo>
                <a:cubicBezTo>
                  <a:pt x="90" y="56"/>
                  <a:pt x="91" y="55"/>
                  <a:pt x="92" y="55"/>
                </a:cubicBezTo>
                <a:cubicBezTo>
                  <a:pt x="93" y="55"/>
                  <a:pt x="94" y="56"/>
                  <a:pt x="94" y="57"/>
                </a:cubicBezTo>
                <a:lnTo>
                  <a:pt x="94" y="64"/>
                </a:lnTo>
                <a:close/>
                <a:moveTo>
                  <a:pt x="106" y="64"/>
                </a:moveTo>
                <a:cubicBezTo>
                  <a:pt x="106" y="65"/>
                  <a:pt x="105" y="66"/>
                  <a:pt x="103" y="66"/>
                </a:cubicBezTo>
                <a:cubicBezTo>
                  <a:pt x="102" y="66"/>
                  <a:pt x="101" y="65"/>
                  <a:pt x="101" y="64"/>
                </a:cubicBezTo>
                <a:cubicBezTo>
                  <a:pt x="101" y="57"/>
                  <a:pt x="101" y="57"/>
                  <a:pt x="101" y="57"/>
                </a:cubicBezTo>
                <a:cubicBezTo>
                  <a:pt x="101" y="56"/>
                  <a:pt x="102" y="55"/>
                  <a:pt x="103" y="55"/>
                </a:cubicBezTo>
                <a:cubicBezTo>
                  <a:pt x="105" y="55"/>
                  <a:pt x="106" y="56"/>
                  <a:pt x="106" y="57"/>
                </a:cubicBezTo>
                <a:lnTo>
                  <a:pt x="106" y="64"/>
                </a:lnTo>
                <a:close/>
                <a:moveTo>
                  <a:pt x="137" y="60"/>
                </a:moveTo>
                <a:cubicBezTo>
                  <a:pt x="137" y="63"/>
                  <a:pt x="135" y="66"/>
                  <a:pt x="13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1" y="66"/>
                  <a:pt x="119" y="63"/>
                  <a:pt x="119" y="60"/>
                </a:cubicBezTo>
                <a:cubicBezTo>
                  <a:pt x="119" y="58"/>
                  <a:pt x="121" y="55"/>
                  <a:pt x="124" y="55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35" y="55"/>
                  <a:pt x="137" y="58"/>
                  <a:pt x="137" y="60"/>
                </a:cubicBezTo>
                <a:close/>
                <a:moveTo>
                  <a:pt x="29" y="33"/>
                </a:moveTo>
                <a:cubicBezTo>
                  <a:pt x="33" y="20"/>
                  <a:pt x="44" y="9"/>
                  <a:pt x="54" y="9"/>
                </a:cubicBezTo>
                <a:cubicBezTo>
                  <a:pt x="97" y="9"/>
                  <a:pt x="97" y="9"/>
                  <a:pt x="97" y="9"/>
                </a:cubicBezTo>
                <a:cubicBezTo>
                  <a:pt x="107" y="9"/>
                  <a:pt x="118" y="20"/>
                  <a:pt x="122" y="33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81" y="29"/>
                  <a:pt x="81" y="29"/>
                  <a:pt x="81" y="29"/>
                </a:cubicBezTo>
                <a:cubicBezTo>
                  <a:pt x="80" y="29"/>
                  <a:pt x="79" y="30"/>
                  <a:pt x="79" y="31"/>
                </a:cubicBezTo>
                <a:cubicBezTo>
                  <a:pt x="78" y="32"/>
                  <a:pt x="79" y="33"/>
                  <a:pt x="80" y="33"/>
                </a:cubicBezTo>
                <a:cubicBezTo>
                  <a:pt x="103" y="41"/>
                  <a:pt x="103" y="41"/>
                  <a:pt x="103" y="41"/>
                </a:cubicBezTo>
                <a:cubicBezTo>
                  <a:pt x="75" y="41"/>
                  <a:pt x="75" y="41"/>
                  <a:pt x="75" y="41"/>
                </a:cubicBezTo>
                <a:cubicBezTo>
                  <a:pt x="40" y="29"/>
                  <a:pt x="40" y="29"/>
                  <a:pt x="40" y="29"/>
                </a:cubicBezTo>
                <a:cubicBezTo>
                  <a:pt x="39" y="29"/>
                  <a:pt x="38" y="30"/>
                  <a:pt x="37" y="31"/>
                </a:cubicBezTo>
                <a:cubicBezTo>
                  <a:pt x="37" y="32"/>
                  <a:pt x="38" y="33"/>
                  <a:pt x="39" y="33"/>
                </a:cubicBezTo>
                <a:cubicBezTo>
                  <a:pt x="62" y="41"/>
                  <a:pt x="62" y="41"/>
                  <a:pt x="62" y="41"/>
                </a:cubicBezTo>
                <a:cubicBezTo>
                  <a:pt x="27" y="41"/>
                  <a:pt x="27" y="41"/>
                  <a:pt x="27" y="41"/>
                </a:cubicBezTo>
                <a:lnTo>
                  <a:pt x="29" y="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63" y="3360814"/>
            <a:ext cx="564714" cy="51215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480342" y="2863639"/>
            <a:ext cx="422897" cy="4063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451926" y="3535179"/>
            <a:ext cx="301538" cy="44646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1322687" y="4007878"/>
            <a:ext cx="357867" cy="41552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421749" y="3772743"/>
            <a:ext cx="2167225" cy="2202623"/>
          </a:xfrm>
          <a:prstGeom prst="rect">
            <a:avLst/>
          </a:prstGeom>
        </p:spPr>
      </p:pic>
      <p:sp>
        <p:nvSpPr>
          <p:cNvPr id="43" name="文本框 18"/>
          <p:cNvSpPr txBox="1"/>
          <p:nvPr/>
        </p:nvSpPr>
        <p:spPr>
          <a:xfrm>
            <a:off x="10067876" y="5971664"/>
            <a:ext cx="925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Otros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9367581" y="2153355"/>
            <a:ext cx="2357989" cy="1302726"/>
            <a:chOff x="9298067" y="2302061"/>
            <a:chExt cx="2357989" cy="1302726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9">
              <a:biLevel thresh="25000"/>
            </a:blip>
            <a:stretch>
              <a:fillRect/>
            </a:stretch>
          </p:blipFill>
          <p:spPr>
            <a:xfrm flipH="1">
              <a:off x="9419869" y="2303094"/>
              <a:ext cx="904469" cy="919242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9">
              <a:biLevel thresh="25000"/>
            </a:blip>
            <a:stretch>
              <a:fillRect/>
            </a:stretch>
          </p:blipFill>
          <p:spPr>
            <a:xfrm flipH="1">
              <a:off x="10490089" y="2302061"/>
              <a:ext cx="904469" cy="919242"/>
            </a:xfrm>
            <a:prstGeom prst="rect">
              <a:avLst/>
            </a:prstGeom>
          </p:spPr>
        </p:pic>
        <p:sp>
          <p:nvSpPr>
            <p:cNvPr id="47" name="Freeform 246"/>
            <p:cNvSpPr>
              <a:spLocks noEditPoints="1"/>
            </p:cNvSpPr>
            <p:nvPr/>
          </p:nvSpPr>
          <p:spPr bwMode="auto">
            <a:xfrm>
              <a:off x="10719477" y="2596862"/>
              <a:ext cx="514968" cy="333723"/>
            </a:xfrm>
            <a:custGeom>
              <a:avLst/>
              <a:gdLst>
                <a:gd name="T0" fmla="*/ 14 w 151"/>
                <a:gd name="T1" fmla="*/ 37 h 98"/>
                <a:gd name="T2" fmla="*/ 17 w 151"/>
                <a:gd name="T3" fmla="*/ 41 h 98"/>
                <a:gd name="T4" fmla="*/ 17 w 151"/>
                <a:gd name="T5" fmla="*/ 79 h 98"/>
                <a:gd name="T6" fmla="*/ 20 w 151"/>
                <a:gd name="T7" fmla="*/ 98 h 98"/>
                <a:gd name="T8" fmla="*/ 35 w 151"/>
                <a:gd name="T9" fmla="*/ 95 h 98"/>
                <a:gd name="T10" fmla="*/ 116 w 151"/>
                <a:gd name="T11" fmla="*/ 80 h 98"/>
                <a:gd name="T12" fmla="*/ 119 w 151"/>
                <a:gd name="T13" fmla="*/ 98 h 98"/>
                <a:gd name="T14" fmla="*/ 134 w 151"/>
                <a:gd name="T15" fmla="*/ 95 h 98"/>
                <a:gd name="T16" fmla="*/ 148 w 151"/>
                <a:gd name="T17" fmla="*/ 60 h 98"/>
                <a:gd name="T18" fmla="*/ 132 w 151"/>
                <a:gd name="T19" fmla="*/ 38 h 98"/>
                <a:gd name="T20" fmla="*/ 143 w 151"/>
                <a:gd name="T21" fmla="*/ 38 h 98"/>
                <a:gd name="T22" fmla="*/ 139 w 151"/>
                <a:gd name="T23" fmla="*/ 22 h 98"/>
                <a:gd name="T24" fmla="*/ 129 w 151"/>
                <a:gd name="T25" fmla="*/ 28 h 98"/>
                <a:gd name="T26" fmla="*/ 54 w 151"/>
                <a:gd name="T27" fmla="*/ 0 h 98"/>
                <a:gd name="T28" fmla="*/ 17 w 151"/>
                <a:gd name="T29" fmla="*/ 26 h 98"/>
                <a:gd name="T30" fmla="*/ 1 w 151"/>
                <a:gd name="T31" fmla="*/ 28 h 98"/>
                <a:gd name="T32" fmla="*/ 13 w 151"/>
                <a:gd name="T33" fmla="*/ 60 h 98"/>
                <a:gd name="T34" fmla="*/ 27 w 151"/>
                <a:gd name="T35" fmla="*/ 55 h 98"/>
                <a:gd name="T36" fmla="*/ 27 w 151"/>
                <a:gd name="T37" fmla="*/ 66 h 98"/>
                <a:gd name="T38" fmla="*/ 13 w 151"/>
                <a:gd name="T39" fmla="*/ 60 h 98"/>
                <a:gd name="T40" fmla="*/ 48 w 151"/>
                <a:gd name="T41" fmla="*/ 66 h 98"/>
                <a:gd name="T42" fmla="*/ 45 w 151"/>
                <a:gd name="T43" fmla="*/ 57 h 98"/>
                <a:gd name="T44" fmla="*/ 50 w 151"/>
                <a:gd name="T45" fmla="*/ 57 h 98"/>
                <a:gd name="T46" fmla="*/ 61 w 151"/>
                <a:gd name="T47" fmla="*/ 64 h 98"/>
                <a:gd name="T48" fmla="*/ 56 w 151"/>
                <a:gd name="T49" fmla="*/ 64 h 98"/>
                <a:gd name="T50" fmla="*/ 59 w 151"/>
                <a:gd name="T51" fmla="*/ 55 h 98"/>
                <a:gd name="T52" fmla="*/ 61 w 151"/>
                <a:gd name="T53" fmla="*/ 64 h 98"/>
                <a:gd name="T54" fmla="*/ 70 w 151"/>
                <a:gd name="T55" fmla="*/ 66 h 98"/>
                <a:gd name="T56" fmla="*/ 67 w 151"/>
                <a:gd name="T57" fmla="*/ 57 h 98"/>
                <a:gd name="T58" fmla="*/ 72 w 151"/>
                <a:gd name="T59" fmla="*/ 57 h 98"/>
                <a:gd name="T60" fmla="*/ 83 w 151"/>
                <a:gd name="T61" fmla="*/ 64 h 98"/>
                <a:gd name="T62" fmla="*/ 79 w 151"/>
                <a:gd name="T63" fmla="*/ 64 h 98"/>
                <a:gd name="T64" fmla="*/ 81 w 151"/>
                <a:gd name="T65" fmla="*/ 55 h 98"/>
                <a:gd name="T66" fmla="*/ 83 w 151"/>
                <a:gd name="T67" fmla="*/ 64 h 98"/>
                <a:gd name="T68" fmla="*/ 92 w 151"/>
                <a:gd name="T69" fmla="*/ 66 h 98"/>
                <a:gd name="T70" fmla="*/ 90 w 151"/>
                <a:gd name="T71" fmla="*/ 57 h 98"/>
                <a:gd name="T72" fmla="*/ 94 w 151"/>
                <a:gd name="T73" fmla="*/ 57 h 98"/>
                <a:gd name="T74" fmla="*/ 106 w 151"/>
                <a:gd name="T75" fmla="*/ 64 h 98"/>
                <a:gd name="T76" fmla="*/ 101 w 151"/>
                <a:gd name="T77" fmla="*/ 64 h 98"/>
                <a:gd name="T78" fmla="*/ 103 w 151"/>
                <a:gd name="T79" fmla="*/ 55 h 98"/>
                <a:gd name="T80" fmla="*/ 106 w 151"/>
                <a:gd name="T81" fmla="*/ 64 h 98"/>
                <a:gd name="T82" fmla="*/ 132 w 151"/>
                <a:gd name="T83" fmla="*/ 66 h 98"/>
                <a:gd name="T84" fmla="*/ 119 w 151"/>
                <a:gd name="T85" fmla="*/ 60 h 98"/>
                <a:gd name="T86" fmla="*/ 132 w 151"/>
                <a:gd name="T87" fmla="*/ 55 h 98"/>
                <a:gd name="T88" fmla="*/ 29 w 151"/>
                <a:gd name="T89" fmla="*/ 33 h 98"/>
                <a:gd name="T90" fmla="*/ 97 w 151"/>
                <a:gd name="T91" fmla="*/ 9 h 98"/>
                <a:gd name="T92" fmla="*/ 124 w 151"/>
                <a:gd name="T93" fmla="*/ 41 h 98"/>
                <a:gd name="T94" fmla="*/ 81 w 151"/>
                <a:gd name="T95" fmla="*/ 29 h 98"/>
                <a:gd name="T96" fmla="*/ 80 w 151"/>
                <a:gd name="T97" fmla="*/ 33 h 98"/>
                <a:gd name="T98" fmla="*/ 75 w 151"/>
                <a:gd name="T99" fmla="*/ 41 h 98"/>
                <a:gd name="T100" fmla="*/ 37 w 151"/>
                <a:gd name="T101" fmla="*/ 31 h 98"/>
                <a:gd name="T102" fmla="*/ 62 w 151"/>
                <a:gd name="T103" fmla="*/ 41 h 98"/>
                <a:gd name="T104" fmla="*/ 29 w 151"/>
                <a:gd name="T105" fmla="*/ 3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1" h="98">
                  <a:moveTo>
                    <a:pt x="7" y="38"/>
                  </a:moveTo>
                  <a:cubicBezTo>
                    <a:pt x="10" y="39"/>
                    <a:pt x="12" y="38"/>
                    <a:pt x="14" y="37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9" y="44"/>
                    <a:pt x="3" y="51"/>
                    <a:pt x="3" y="60"/>
                  </a:cubicBezTo>
                  <a:cubicBezTo>
                    <a:pt x="3" y="69"/>
                    <a:pt x="9" y="77"/>
                    <a:pt x="17" y="79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17" y="97"/>
                    <a:pt x="18" y="98"/>
                    <a:pt x="20" y="98"/>
                  </a:cubicBezTo>
                  <a:cubicBezTo>
                    <a:pt x="32" y="98"/>
                    <a:pt x="32" y="98"/>
                    <a:pt x="32" y="98"/>
                  </a:cubicBezTo>
                  <a:cubicBezTo>
                    <a:pt x="33" y="98"/>
                    <a:pt x="35" y="97"/>
                    <a:pt x="35" y="95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116" y="80"/>
                    <a:pt x="116" y="80"/>
                    <a:pt x="116" y="80"/>
                  </a:cubicBezTo>
                  <a:cubicBezTo>
                    <a:pt x="116" y="95"/>
                    <a:pt x="116" y="95"/>
                    <a:pt x="116" y="95"/>
                  </a:cubicBezTo>
                  <a:cubicBezTo>
                    <a:pt x="116" y="97"/>
                    <a:pt x="118" y="98"/>
                    <a:pt x="119" y="98"/>
                  </a:cubicBezTo>
                  <a:cubicBezTo>
                    <a:pt x="131" y="98"/>
                    <a:pt x="131" y="98"/>
                    <a:pt x="131" y="98"/>
                  </a:cubicBezTo>
                  <a:cubicBezTo>
                    <a:pt x="133" y="98"/>
                    <a:pt x="134" y="97"/>
                    <a:pt x="134" y="95"/>
                  </a:cubicBezTo>
                  <a:cubicBezTo>
                    <a:pt x="134" y="79"/>
                    <a:pt x="134" y="79"/>
                    <a:pt x="134" y="79"/>
                  </a:cubicBezTo>
                  <a:cubicBezTo>
                    <a:pt x="142" y="77"/>
                    <a:pt x="148" y="69"/>
                    <a:pt x="148" y="60"/>
                  </a:cubicBezTo>
                  <a:cubicBezTo>
                    <a:pt x="148" y="51"/>
                    <a:pt x="142" y="44"/>
                    <a:pt x="133" y="41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39" y="38"/>
                    <a:pt x="141" y="39"/>
                    <a:pt x="143" y="38"/>
                  </a:cubicBezTo>
                  <a:cubicBezTo>
                    <a:pt x="148" y="37"/>
                    <a:pt x="151" y="33"/>
                    <a:pt x="149" y="28"/>
                  </a:cubicBezTo>
                  <a:cubicBezTo>
                    <a:pt x="148" y="24"/>
                    <a:pt x="144" y="21"/>
                    <a:pt x="139" y="22"/>
                  </a:cubicBezTo>
                  <a:cubicBezTo>
                    <a:pt x="137" y="23"/>
                    <a:pt x="135" y="24"/>
                    <a:pt x="134" y="26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4" y="12"/>
                    <a:pt x="110" y="0"/>
                    <a:pt x="97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1" y="0"/>
                    <a:pt x="27" y="12"/>
                    <a:pt x="21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4"/>
                    <a:pt x="14" y="23"/>
                    <a:pt x="11" y="22"/>
                  </a:cubicBezTo>
                  <a:cubicBezTo>
                    <a:pt x="7" y="21"/>
                    <a:pt x="2" y="24"/>
                    <a:pt x="1" y="28"/>
                  </a:cubicBezTo>
                  <a:cubicBezTo>
                    <a:pt x="0" y="33"/>
                    <a:pt x="3" y="37"/>
                    <a:pt x="7" y="38"/>
                  </a:cubicBezTo>
                  <a:close/>
                  <a:moveTo>
                    <a:pt x="13" y="60"/>
                  </a:moveTo>
                  <a:cubicBezTo>
                    <a:pt x="13" y="58"/>
                    <a:pt x="16" y="55"/>
                    <a:pt x="19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30" y="55"/>
                    <a:pt x="32" y="58"/>
                    <a:pt x="32" y="60"/>
                  </a:cubicBezTo>
                  <a:cubicBezTo>
                    <a:pt x="32" y="63"/>
                    <a:pt x="30" y="66"/>
                    <a:pt x="27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6" y="66"/>
                    <a:pt x="13" y="63"/>
                    <a:pt x="13" y="60"/>
                  </a:cubicBezTo>
                  <a:close/>
                  <a:moveTo>
                    <a:pt x="50" y="64"/>
                  </a:moveTo>
                  <a:cubicBezTo>
                    <a:pt x="50" y="65"/>
                    <a:pt x="49" y="66"/>
                    <a:pt x="48" y="66"/>
                  </a:cubicBezTo>
                  <a:cubicBezTo>
                    <a:pt x="46" y="66"/>
                    <a:pt x="45" y="65"/>
                    <a:pt x="45" y="64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6"/>
                    <a:pt x="46" y="55"/>
                    <a:pt x="48" y="55"/>
                  </a:cubicBezTo>
                  <a:cubicBezTo>
                    <a:pt x="49" y="55"/>
                    <a:pt x="50" y="56"/>
                    <a:pt x="50" y="57"/>
                  </a:cubicBezTo>
                  <a:lnTo>
                    <a:pt x="50" y="64"/>
                  </a:lnTo>
                  <a:close/>
                  <a:moveTo>
                    <a:pt x="61" y="64"/>
                  </a:moveTo>
                  <a:cubicBezTo>
                    <a:pt x="61" y="65"/>
                    <a:pt x="60" y="66"/>
                    <a:pt x="59" y="66"/>
                  </a:cubicBezTo>
                  <a:cubicBezTo>
                    <a:pt x="57" y="66"/>
                    <a:pt x="56" y="65"/>
                    <a:pt x="56" y="6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56"/>
                    <a:pt x="57" y="55"/>
                    <a:pt x="59" y="55"/>
                  </a:cubicBezTo>
                  <a:cubicBezTo>
                    <a:pt x="60" y="55"/>
                    <a:pt x="61" y="56"/>
                    <a:pt x="61" y="57"/>
                  </a:cubicBezTo>
                  <a:lnTo>
                    <a:pt x="61" y="64"/>
                  </a:lnTo>
                  <a:close/>
                  <a:moveTo>
                    <a:pt x="72" y="64"/>
                  </a:moveTo>
                  <a:cubicBezTo>
                    <a:pt x="72" y="65"/>
                    <a:pt x="71" y="66"/>
                    <a:pt x="70" y="66"/>
                  </a:cubicBezTo>
                  <a:cubicBezTo>
                    <a:pt x="69" y="66"/>
                    <a:pt x="67" y="65"/>
                    <a:pt x="67" y="64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7" y="56"/>
                    <a:pt x="69" y="55"/>
                    <a:pt x="70" y="55"/>
                  </a:cubicBezTo>
                  <a:cubicBezTo>
                    <a:pt x="71" y="55"/>
                    <a:pt x="72" y="56"/>
                    <a:pt x="72" y="57"/>
                  </a:cubicBezTo>
                  <a:lnTo>
                    <a:pt x="72" y="64"/>
                  </a:lnTo>
                  <a:close/>
                  <a:moveTo>
                    <a:pt x="83" y="64"/>
                  </a:moveTo>
                  <a:cubicBezTo>
                    <a:pt x="83" y="65"/>
                    <a:pt x="82" y="66"/>
                    <a:pt x="81" y="66"/>
                  </a:cubicBezTo>
                  <a:cubicBezTo>
                    <a:pt x="80" y="66"/>
                    <a:pt x="79" y="65"/>
                    <a:pt x="79" y="64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6"/>
                    <a:pt x="80" y="55"/>
                    <a:pt x="81" y="55"/>
                  </a:cubicBezTo>
                  <a:cubicBezTo>
                    <a:pt x="82" y="55"/>
                    <a:pt x="83" y="56"/>
                    <a:pt x="83" y="57"/>
                  </a:cubicBezTo>
                  <a:lnTo>
                    <a:pt x="83" y="64"/>
                  </a:lnTo>
                  <a:close/>
                  <a:moveTo>
                    <a:pt x="94" y="64"/>
                  </a:moveTo>
                  <a:cubicBezTo>
                    <a:pt x="94" y="65"/>
                    <a:pt x="93" y="66"/>
                    <a:pt x="92" y="66"/>
                  </a:cubicBezTo>
                  <a:cubicBezTo>
                    <a:pt x="91" y="66"/>
                    <a:pt x="90" y="65"/>
                    <a:pt x="90" y="64"/>
                  </a:cubicBezTo>
                  <a:cubicBezTo>
                    <a:pt x="90" y="57"/>
                    <a:pt x="90" y="57"/>
                    <a:pt x="90" y="57"/>
                  </a:cubicBezTo>
                  <a:cubicBezTo>
                    <a:pt x="90" y="56"/>
                    <a:pt x="91" y="55"/>
                    <a:pt x="92" y="55"/>
                  </a:cubicBezTo>
                  <a:cubicBezTo>
                    <a:pt x="93" y="55"/>
                    <a:pt x="94" y="56"/>
                    <a:pt x="94" y="57"/>
                  </a:cubicBezTo>
                  <a:lnTo>
                    <a:pt x="94" y="64"/>
                  </a:lnTo>
                  <a:close/>
                  <a:moveTo>
                    <a:pt x="106" y="64"/>
                  </a:moveTo>
                  <a:cubicBezTo>
                    <a:pt x="106" y="65"/>
                    <a:pt x="105" y="66"/>
                    <a:pt x="103" y="66"/>
                  </a:cubicBezTo>
                  <a:cubicBezTo>
                    <a:pt x="102" y="66"/>
                    <a:pt x="101" y="65"/>
                    <a:pt x="101" y="64"/>
                  </a:cubicBezTo>
                  <a:cubicBezTo>
                    <a:pt x="101" y="57"/>
                    <a:pt x="101" y="57"/>
                    <a:pt x="101" y="57"/>
                  </a:cubicBezTo>
                  <a:cubicBezTo>
                    <a:pt x="101" y="56"/>
                    <a:pt x="102" y="55"/>
                    <a:pt x="103" y="55"/>
                  </a:cubicBezTo>
                  <a:cubicBezTo>
                    <a:pt x="105" y="55"/>
                    <a:pt x="106" y="56"/>
                    <a:pt x="106" y="57"/>
                  </a:cubicBezTo>
                  <a:lnTo>
                    <a:pt x="106" y="64"/>
                  </a:lnTo>
                  <a:close/>
                  <a:moveTo>
                    <a:pt x="137" y="60"/>
                  </a:moveTo>
                  <a:cubicBezTo>
                    <a:pt x="137" y="63"/>
                    <a:pt x="135" y="66"/>
                    <a:pt x="132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1" y="66"/>
                    <a:pt x="119" y="63"/>
                    <a:pt x="119" y="60"/>
                  </a:cubicBezTo>
                  <a:cubicBezTo>
                    <a:pt x="119" y="58"/>
                    <a:pt x="121" y="55"/>
                    <a:pt x="124" y="55"/>
                  </a:cubicBezTo>
                  <a:cubicBezTo>
                    <a:pt x="132" y="55"/>
                    <a:pt x="132" y="55"/>
                    <a:pt x="132" y="55"/>
                  </a:cubicBezTo>
                  <a:cubicBezTo>
                    <a:pt x="135" y="55"/>
                    <a:pt x="137" y="58"/>
                    <a:pt x="137" y="60"/>
                  </a:cubicBezTo>
                  <a:close/>
                  <a:moveTo>
                    <a:pt x="29" y="33"/>
                  </a:moveTo>
                  <a:cubicBezTo>
                    <a:pt x="33" y="20"/>
                    <a:pt x="44" y="9"/>
                    <a:pt x="54" y="9"/>
                  </a:cubicBezTo>
                  <a:cubicBezTo>
                    <a:pt x="97" y="9"/>
                    <a:pt x="97" y="9"/>
                    <a:pt x="97" y="9"/>
                  </a:cubicBezTo>
                  <a:cubicBezTo>
                    <a:pt x="107" y="9"/>
                    <a:pt x="118" y="20"/>
                    <a:pt x="122" y="33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16" y="41"/>
                    <a:pt x="116" y="41"/>
                    <a:pt x="116" y="41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0" y="29"/>
                    <a:pt x="79" y="30"/>
                    <a:pt x="79" y="31"/>
                  </a:cubicBezTo>
                  <a:cubicBezTo>
                    <a:pt x="78" y="32"/>
                    <a:pt x="79" y="33"/>
                    <a:pt x="80" y="33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75" y="41"/>
                    <a:pt x="75" y="41"/>
                    <a:pt x="75" y="41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39" y="29"/>
                    <a:pt x="38" y="30"/>
                    <a:pt x="37" y="31"/>
                  </a:cubicBezTo>
                  <a:cubicBezTo>
                    <a:pt x="37" y="32"/>
                    <a:pt x="38" y="33"/>
                    <a:pt x="39" y="33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27" y="41"/>
                    <a:pt x="27" y="41"/>
                    <a:pt x="27" y="41"/>
                  </a:cubicBezTo>
                  <a:lnTo>
                    <a:pt x="29" y="33"/>
                  </a:lnTo>
                  <a:close/>
                </a:path>
              </a:pathLst>
            </a:custGeom>
            <a:solidFill>
              <a:srgbClr val="D326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1048" y="2515223"/>
              <a:ext cx="584635" cy="530220"/>
            </a:xfrm>
            <a:prstGeom prst="rect">
              <a:avLst/>
            </a:prstGeom>
          </p:spPr>
        </p:pic>
        <p:sp>
          <p:nvSpPr>
            <p:cNvPr id="49" name="文本框 124"/>
            <p:cNvSpPr txBox="1"/>
            <p:nvPr/>
          </p:nvSpPr>
          <p:spPr>
            <a:xfrm>
              <a:off x="9298067" y="3260946"/>
              <a:ext cx="11389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Humano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文本框 125"/>
            <p:cNvSpPr txBox="1"/>
            <p:nvPr/>
          </p:nvSpPr>
          <p:spPr>
            <a:xfrm>
              <a:off x="10517123" y="3266233"/>
              <a:ext cx="11389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Vehículo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3715" y="4082755"/>
            <a:ext cx="490508" cy="490508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9748944" y="4338221"/>
            <a:ext cx="1594235" cy="1070052"/>
            <a:chOff x="7104228" y="5340860"/>
            <a:chExt cx="1594235" cy="1070052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96969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7283161" y="5357759"/>
              <a:ext cx="422897" cy="406351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96969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7104228" y="5929347"/>
              <a:ext cx="357867" cy="415524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96969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04166" y="5846929"/>
              <a:ext cx="563983" cy="563983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96969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7955135" y="5340860"/>
              <a:ext cx="321296" cy="475718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rgbClr val="96969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8297198" y="5889103"/>
              <a:ext cx="401265" cy="489727"/>
            </a:xfrm>
            <a:prstGeom prst="rect">
              <a:avLst/>
            </a:prstGeom>
          </p:spPr>
        </p:pic>
      </p:grpSp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9" r="15944"/>
          <a:stretch/>
        </p:blipFill>
        <p:spPr>
          <a:xfrm>
            <a:off x="4915387" y="3400038"/>
            <a:ext cx="2303729" cy="794096"/>
          </a:xfrm>
          <a:prstGeom prst="rect">
            <a:avLst/>
          </a:prstGeom>
        </p:spPr>
      </p:pic>
      <p:grpSp>
        <p:nvGrpSpPr>
          <p:cNvPr id="61" name="组合 60"/>
          <p:cNvGrpSpPr/>
          <p:nvPr/>
        </p:nvGrpSpPr>
        <p:grpSpPr>
          <a:xfrm>
            <a:off x="4869871" y="2287225"/>
            <a:ext cx="2213003" cy="612418"/>
            <a:chOff x="322391" y="2265629"/>
            <a:chExt cx="2213003" cy="612418"/>
          </a:xfrm>
        </p:grpSpPr>
        <p:grpSp>
          <p:nvGrpSpPr>
            <p:cNvPr id="69" name="组合 68"/>
            <p:cNvGrpSpPr/>
            <p:nvPr/>
          </p:nvGrpSpPr>
          <p:grpSpPr>
            <a:xfrm>
              <a:off x="391526" y="2265629"/>
              <a:ext cx="2105366" cy="580171"/>
              <a:chOff x="9196631" y="-610058"/>
              <a:chExt cx="2105366" cy="759690"/>
            </a:xfrm>
          </p:grpSpPr>
          <p:pic>
            <p:nvPicPr>
              <p:cNvPr id="71" name="图片 70"/>
              <p:cNvPicPr>
                <a:picLocks noChangeAspect="1"/>
              </p:cNvPicPr>
              <p:nvPr/>
            </p:nvPicPr>
            <p:blipFill>
              <a:blip r:embed="rId14"/>
              <a:srcRect t="19861" b="35801"/>
              <a:stretch>
                <a:fillRect/>
              </a:stretch>
            </p:blipFill>
            <p:spPr>
              <a:xfrm>
                <a:off x="9196631" y="-599577"/>
                <a:ext cx="2104501" cy="749209"/>
              </a:xfrm>
              <a:custGeom>
                <a:avLst/>
                <a:gdLst>
                  <a:gd name="connsiteX0" fmla="*/ 374604 w 2104501"/>
                  <a:gd name="connsiteY0" fmla="*/ 0 h 749208"/>
                  <a:gd name="connsiteX1" fmla="*/ 1729897 w 2104501"/>
                  <a:gd name="connsiteY1" fmla="*/ 0 h 749208"/>
                  <a:gd name="connsiteX2" fmla="*/ 2104501 w 2104501"/>
                  <a:gd name="connsiteY2" fmla="*/ 374604 h 749208"/>
                  <a:gd name="connsiteX3" fmla="*/ 1729897 w 2104501"/>
                  <a:gd name="connsiteY3" fmla="*/ 749208 h 749208"/>
                  <a:gd name="connsiteX4" fmla="*/ 374604 w 2104501"/>
                  <a:gd name="connsiteY4" fmla="*/ 749208 h 749208"/>
                  <a:gd name="connsiteX5" fmla="*/ 0 w 2104501"/>
                  <a:gd name="connsiteY5" fmla="*/ 374604 h 749208"/>
                  <a:gd name="connsiteX6" fmla="*/ 374604 w 2104501"/>
                  <a:gd name="connsiteY6" fmla="*/ 0 h 74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04501" h="749208">
                    <a:moveTo>
                      <a:pt x="374604" y="0"/>
                    </a:moveTo>
                    <a:lnTo>
                      <a:pt x="1729897" y="0"/>
                    </a:lnTo>
                    <a:cubicBezTo>
                      <a:pt x="1936785" y="0"/>
                      <a:pt x="2104501" y="167716"/>
                      <a:pt x="2104501" y="374604"/>
                    </a:cubicBezTo>
                    <a:cubicBezTo>
                      <a:pt x="2104501" y="581492"/>
                      <a:pt x="1936785" y="749208"/>
                      <a:pt x="1729897" y="749208"/>
                    </a:cubicBezTo>
                    <a:lnTo>
                      <a:pt x="374604" y="749208"/>
                    </a:lnTo>
                    <a:cubicBezTo>
                      <a:pt x="167716" y="749208"/>
                      <a:pt x="0" y="581492"/>
                      <a:pt x="0" y="374604"/>
                    </a:cubicBezTo>
                    <a:cubicBezTo>
                      <a:pt x="0" y="167716"/>
                      <a:pt x="167716" y="0"/>
                      <a:pt x="374604" y="0"/>
                    </a:cubicBezTo>
                    <a:close/>
                  </a:path>
                </a:pathLst>
              </a:custGeom>
            </p:spPr>
          </p:pic>
          <p:sp>
            <p:nvSpPr>
              <p:cNvPr id="72" name="圆角矩形 71"/>
              <p:cNvSpPr/>
              <p:nvPr/>
            </p:nvSpPr>
            <p:spPr>
              <a:xfrm>
                <a:off x="9197496" y="-610058"/>
                <a:ext cx="2104501" cy="749208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0" name="任意多边形 69"/>
            <p:cNvSpPr/>
            <p:nvPr/>
          </p:nvSpPr>
          <p:spPr>
            <a:xfrm>
              <a:off x="322391" y="2293832"/>
              <a:ext cx="2213003" cy="584215"/>
            </a:xfrm>
            <a:custGeom>
              <a:avLst/>
              <a:gdLst>
                <a:gd name="connsiteX0" fmla="*/ 22859 w 1865372"/>
                <a:gd name="connsiteY0" fmla="*/ 0 h 492443"/>
                <a:gd name="connsiteX1" fmla="*/ 1842513 w 1865372"/>
                <a:gd name="connsiteY1" fmla="*/ 0 h 492443"/>
                <a:gd name="connsiteX2" fmla="*/ 1846423 w 1865372"/>
                <a:gd name="connsiteY2" fmla="*/ 15208 h 492443"/>
                <a:gd name="connsiteX3" fmla="*/ 1865372 w 1865372"/>
                <a:gd name="connsiteY3" fmla="*/ 203176 h 492443"/>
                <a:gd name="connsiteX4" fmla="*/ 1823440 w 1865372"/>
                <a:gd name="connsiteY4" fmla="*/ 480528 h 492443"/>
                <a:gd name="connsiteX5" fmla="*/ 1819080 w 1865372"/>
                <a:gd name="connsiteY5" fmla="*/ 492443 h 492443"/>
                <a:gd name="connsiteX6" fmla="*/ 46293 w 1865372"/>
                <a:gd name="connsiteY6" fmla="*/ 492443 h 492443"/>
                <a:gd name="connsiteX7" fmla="*/ 41932 w 1865372"/>
                <a:gd name="connsiteY7" fmla="*/ 480528 h 492443"/>
                <a:gd name="connsiteX8" fmla="*/ 0 w 1865372"/>
                <a:gd name="connsiteY8" fmla="*/ 203176 h 492443"/>
                <a:gd name="connsiteX9" fmla="*/ 18949 w 1865372"/>
                <a:gd name="connsiteY9" fmla="*/ 15208 h 49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65372" h="492443">
                  <a:moveTo>
                    <a:pt x="22859" y="0"/>
                  </a:moveTo>
                  <a:lnTo>
                    <a:pt x="1842513" y="0"/>
                  </a:lnTo>
                  <a:lnTo>
                    <a:pt x="1846423" y="15208"/>
                  </a:lnTo>
                  <a:cubicBezTo>
                    <a:pt x="1858847" y="75923"/>
                    <a:pt x="1865372" y="138788"/>
                    <a:pt x="1865372" y="203176"/>
                  </a:cubicBezTo>
                  <a:cubicBezTo>
                    <a:pt x="1865372" y="299759"/>
                    <a:pt x="1850692" y="392913"/>
                    <a:pt x="1823440" y="480528"/>
                  </a:cubicBezTo>
                  <a:lnTo>
                    <a:pt x="1819080" y="492443"/>
                  </a:lnTo>
                  <a:lnTo>
                    <a:pt x="46293" y="492443"/>
                  </a:lnTo>
                  <a:lnTo>
                    <a:pt x="41932" y="480528"/>
                  </a:lnTo>
                  <a:cubicBezTo>
                    <a:pt x="14681" y="392913"/>
                    <a:pt x="0" y="299759"/>
                    <a:pt x="0" y="203176"/>
                  </a:cubicBezTo>
                  <a:cubicBezTo>
                    <a:pt x="0" y="138788"/>
                    <a:pt x="6525" y="75923"/>
                    <a:pt x="18949" y="15208"/>
                  </a:cubicBezTo>
                  <a:close/>
                </a:path>
              </a:pathLst>
            </a:custGeom>
            <a:noFill/>
          </p:spPr>
          <p:txBody>
            <a:bodyPr wrap="square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Algoritmo de aprendizaje profundo</a:t>
              </a:r>
            </a:p>
          </p:txBody>
        </p:sp>
      </p:grpSp>
      <p:sp>
        <p:nvSpPr>
          <p:cNvPr id="63" name="虚尾箭头 62"/>
          <p:cNvSpPr/>
          <p:nvPr/>
        </p:nvSpPr>
        <p:spPr>
          <a:xfrm rot="5400000">
            <a:off x="5782065" y="3045948"/>
            <a:ext cx="400075" cy="402634"/>
          </a:xfrm>
          <a:prstGeom prst="strip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4687128" y="5218767"/>
            <a:ext cx="2813747" cy="1348343"/>
            <a:chOff x="4687128" y="5218767"/>
            <a:chExt cx="2813747" cy="1348343"/>
          </a:xfrm>
        </p:grpSpPr>
        <p:sp>
          <p:nvSpPr>
            <p:cNvPr id="66" name="任意多边形 65"/>
            <p:cNvSpPr/>
            <p:nvPr/>
          </p:nvSpPr>
          <p:spPr>
            <a:xfrm>
              <a:off x="4687128" y="5218767"/>
              <a:ext cx="2813747" cy="675897"/>
            </a:xfrm>
            <a:custGeom>
              <a:avLst/>
              <a:gdLst>
                <a:gd name="connsiteX0" fmla="*/ 22859 w 1865372"/>
                <a:gd name="connsiteY0" fmla="*/ 0 h 492443"/>
                <a:gd name="connsiteX1" fmla="*/ 1842513 w 1865372"/>
                <a:gd name="connsiteY1" fmla="*/ 0 h 492443"/>
                <a:gd name="connsiteX2" fmla="*/ 1846423 w 1865372"/>
                <a:gd name="connsiteY2" fmla="*/ 15208 h 492443"/>
                <a:gd name="connsiteX3" fmla="*/ 1865372 w 1865372"/>
                <a:gd name="connsiteY3" fmla="*/ 203176 h 492443"/>
                <a:gd name="connsiteX4" fmla="*/ 1823440 w 1865372"/>
                <a:gd name="connsiteY4" fmla="*/ 480528 h 492443"/>
                <a:gd name="connsiteX5" fmla="*/ 1819080 w 1865372"/>
                <a:gd name="connsiteY5" fmla="*/ 492443 h 492443"/>
                <a:gd name="connsiteX6" fmla="*/ 46293 w 1865372"/>
                <a:gd name="connsiteY6" fmla="*/ 492443 h 492443"/>
                <a:gd name="connsiteX7" fmla="*/ 41932 w 1865372"/>
                <a:gd name="connsiteY7" fmla="*/ 480528 h 492443"/>
                <a:gd name="connsiteX8" fmla="*/ 0 w 1865372"/>
                <a:gd name="connsiteY8" fmla="*/ 203176 h 492443"/>
                <a:gd name="connsiteX9" fmla="*/ 18949 w 1865372"/>
                <a:gd name="connsiteY9" fmla="*/ 15208 h 49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65372" h="492443">
                  <a:moveTo>
                    <a:pt x="22859" y="0"/>
                  </a:moveTo>
                  <a:lnTo>
                    <a:pt x="1842513" y="0"/>
                  </a:lnTo>
                  <a:lnTo>
                    <a:pt x="1846423" y="15208"/>
                  </a:lnTo>
                  <a:cubicBezTo>
                    <a:pt x="1858847" y="75923"/>
                    <a:pt x="1865372" y="138788"/>
                    <a:pt x="1865372" y="203176"/>
                  </a:cubicBezTo>
                  <a:cubicBezTo>
                    <a:pt x="1865372" y="299759"/>
                    <a:pt x="1850692" y="392913"/>
                    <a:pt x="1823440" y="480528"/>
                  </a:cubicBezTo>
                  <a:lnTo>
                    <a:pt x="1819080" y="492443"/>
                  </a:lnTo>
                  <a:lnTo>
                    <a:pt x="46293" y="492443"/>
                  </a:lnTo>
                  <a:lnTo>
                    <a:pt x="41932" y="480528"/>
                  </a:lnTo>
                  <a:cubicBezTo>
                    <a:pt x="14681" y="392913"/>
                    <a:pt x="0" y="299759"/>
                    <a:pt x="0" y="203176"/>
                  </a:cubicBezTo>
                  <a:cubicBezTo>
                    <a:pt x="0" y="138788"/>
                    <a:pt x="6525" y="75923"/>
                    <a:pt x="18949" y="15208"/>
                  </a:cubicBezTo>
                  <a:close/>
                </a:path>
              </a:pathLst>
            </a:custGeom>
            <a:noFill/>
          </p:spPr>
          <p:txBody>
            <a:bodyPr wrap="square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Detecciones VCA de 4 canales</a:t>
              </a:r>
            </a:p>
          </p:txBody>
        </p:sp>
        <p:sp>
          <p:nvSpPr>
            <p:cNvPr id="117" name="文本框 13"/>
            <p:cNvSpPr txBox="1"/>
            <p:nvPr/>
          </p:nvSpPr>
          <p:spPr>
            <a:xfrm>
              <a:off x="4929568" y="5747263"/>
              <a:ext cx="1059283" cy="280928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Cruce de línea</a:t>
              </a:r>
            </a:p>
          </p:txBody>
        </p:sp>
        <p:sp>
          <p:nvSpPr>
            <p:cNvPr id="119" name="文本框 14"/>
            <p:cNvSpPr txBox="1"/>
            <p:nvPr/>
          </p:nvSpPr>
          <p:spPr>
            <a:xfrm>
              <a:off x="6179380" y="5747182"/>
              <a:ext cx="1070321" cy="281009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5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Intrusión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0" name="文本框 15"/>
            <p:cNvSpPr txBox="1"/>
            <p:nvPr/>
          </p:nvSpPr>
          <p:spPr>
            <a:xfrm>
              <a:off x="4939007" y="6124436"/>
              <a:ext cx="1228608" cy="442674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5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Entrada de la región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3" name="文本框 36"/>
            <p:cNvSpPr txBox="1"/>
            <p:nvPr/>
          </p:nvSpPr>
          <p:spPr>
            <a:xfrm>
              <a:off x="6241522" y="6123766"/>
              <a:ext cx="1025865" cy="442674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5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Salida de la región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80" name="矩形 79"/>
          <p:cNvSpPr/>
          <p:nvPr/>
        </p:nvSpPr>
        <p:spPr>
          <a:xfrm>
            <a:off x="7051897" y="3029483"/>
            <a:ext cx="2154702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Alarmas efectivas y en tiempo real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8571900" y="1744386"/>
            <a:ext cx="182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10+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Alarmas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8821212" y="3973265"/>
            <a:ext cx="497920" cy="4979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8762114" y="4039005"/>
            <a:ext cx="992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100+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885905" y="396752"/>
            <a:ext cx="361507" cy="361507"/>
          </a:xfrm>
          <a:prstGeom prst="ellipse">
            <a:avLst/>
          </a:prstGeom>
          <a:solidFill>
            <a:srgbClr val="299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977759" y="459631"/>
            <a:ext cx="9137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Clasificación de Objetivo basada en Tecnología de Aprendizaje Profundo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4897962" y="4403986"/>
            <a:ext cx="2483974" cy="702078"/>
            <a:chOff x="4897962" y="4403986"/>
            <a:chExt cx="2483974" cy="702078"/>
          </a:xfrm>
        </p:grpSpPr>
        <p:grpSp>
          <p:nvGrpSpPr>
            <p:cNvPr id="91" name="组合 90"/>
            <p:cNvGrpSpPr/>
            <p:nvPr/>
          </p:nvGrpSpPr>
          <p:grpSpPr>
            <a:xfrm>
              <a:off x="4897962" y="4416876"/>
              <a:ext cx="2483974" cy="689188"/>
              <a:chOff x="399970" y="236063"/>
              <a:chExt cx="2518286" cy="249227"/>
            </a:xfrm>
          </p:grpSpPr>
          <p:sp>
            <p:nvSpPr>
              <p:cNvPr id="92" name="矩形 91"/>
              <p:cNvSpPr/>
              <p:nvPr/>
            </p:nvSpPr>
            <p:spPr>
              <a:xfrm>
                <a:off x="399970" y="236063"/>
                <a:ext cx="2500414" cy="249227"/>
              </a:xfrm>
              <a:prstGeom prst="rect">
                <a:avLst/>
              </a:prstGeom>
              <a:gradFill>
                <a:gsLst>
                  <a:gs pos="10000">
                    <a:srgbClr val="5450A1">
                      <a:alpha val="80000"/>
                    </a:srgbClr>
                  </a:gs>
                  <a:gs pos="100000">
                    <a:schemeClr val="tx1">
                      <a:alpha val="4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/>
                  <a:cs typeface="Arial" panose="020B0604020202020204" pitchFamily="34" charset="0"/>
                </a:endParaRPr>
              </a:p>
            </p:txBody>
          </p:sp>
          <p:sp>
            <p:nvSpPr>
              <p:cNvPr id="93" name="矩形 92"/>
              <p:cNvSpPr/>
              <p:nvPr/>
            </p:nvSpPr>
            <p:spPr>
              <a:xfrm>
                <a:off x="530802" y="351034"/>
                <a:ext cx="2369583" cy="100170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11119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altLang="zh-CN" sz="1200" b="1" i="1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12000">
                          <a:srgbClr val="5B9BD5">
                            <a:lumMod val="5000"/>
                            <a:lumOff val="95000"/>
                            <a:alpha val="0"/>
                          </a:srgbClr>
                        </a:gs>
                        <a:gs pos="76000">
                          <a:srgbClr val="DD3944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Detección de movimiento 2.0</a:t>
                </a:r>
              </a:p>
            </p:txBody>
          </p:sp>
          <p:sp>
            <p:nvSpPr>
              <p:cNvPr id="94" name="矩形 93"/>
              <p:cNvSpPr/>
              <p:nvPr/>
            </p:nvSpPr>
            <p:spPr>
              <a:xfrm>
                <a:off x="548673" y="338663"/>
                <a:ext cx="2369583" cy="100170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11119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altLang="zh-CN" sz="1200" b="1" i="1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84000">
                          <a:srgbClr val="5B9BD5">
                            <a:lumMod val="5000"/>
                            <a:lumOff val="95000"/>
                            <a:alpha val="0"/>
                          </a:srgbClr>
                        </a:gs>
                        <a:gs pos="22000">
                          <a:srgbClr val="00B0F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Detección de movimiento 2.0</a:t>
                </a:r>
              </a:p>
            </p:txBody>
          </p:sp>
          <p:sp>
            <p:nvSpPr>
              <p:cNvPr id="95" name="矩形 94"/>
              <p:cNvSpPr/>
              <p:nvPr/>
            </p:nvSpPr>
            <p:spPr>
              <a:xfrm>
                <a:off x="547706" y="346833"/>
                <a:ext cx="2369582" cy="100170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11119"/>
                  </a:buClr>
                  <a:buSzPct val="125000"/>
                  <a:buFontTx/>
                  <a:buNone/>
                  <a:tabLst/>
                  <a:defRPr/>
                </a:pPr>
                <a:r>
                  <a:rPr kumimoji="0" lang="en-US" altLang="zh-CN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Detección de movimiento 2.0</a:t>
                </a:r>
              </a:p>
            </p:txBody>
          </p:sp>
        </p:grpSp>
        <p:sp>
          <p:nvSpPr>
            <p:cNvPr id="97" name="文本框 124"/>
            <p:cNvSpPr txBox="1"/>
            <p:nvPr/>
          </p:nvSpPr>
          <p:spPr>
            <a:xfrm>
              <a:off x="5097188" y="4403986"/>
              <a:ext cx="17690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Todos los canales</a:t>
              </a:r>
              <a:endParaRPr kumimoji="0" lang="zh-CN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98" name="文本框 97"/>
          <p:cNvSpPr txBox="1"/>
          <p:nvPr/>
        </p:nvSpPr>
        <p:spPr>
          <a:xfrm>
            <a:off x="8416007" y="4465541"/>
            <a:ext cx="14479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Objetivos sin alerta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13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05"/>
    </mc:Choice>
    <mc:Fallback xmlns="">
      <p:transition spd="slow" advTm="16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80" grpId="0"/>
      <p:bldP spid="59" grpId="0"/>
      <p:bldP spid="84" grpId="0" animBg="1"/>
      <p:bldP spid="85" grpId="0"/>
      <p:bldP spid="88" grpId="0" animBg="1"/>
      <p:bldP spid="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9453" y="885222"/>
            <a:ext cx="4579422" cy="45656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84" y="1458221"/>
            <a:ext cx="3663003" cy="1274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41" y="2732947"/>
            <a:ext cx="3380955" cy="191362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483569" y="2634088"/>
            <a:ext cx="1726434" cy="1492163"/>
            <a:chOff x="6664894" y="510411"/>
            <a:chExt cx="2191774" cy="1894358"/>
          </a:xfrm>
        </p:grpSpPr>
        <p:grpSp>
          <p:nvGrpSpPr>
            <p:cNvPr id="9" name="组合 8"/>
            <p:cNvGrpSpPr/>
            <p:nvPr/>
          </p:nvGrpSpPr>
          <p:grpSpPr>
            <a:xfrm>
              <a:off x="6825290" y="510411"/>
              <a:ext cx="1894358" cy="1894358"/>
              <a:chOff x="7495563" y="1709433"/>
              <a:chExt cx="2033551" cy="2033551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7495563" y="1709433"/>
                <a:ext cx="2033551" cy="2033551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7674811" y="1888681"/>
                <a:ext cx="1675054" cy="1675054"/>
              </a:xfrm>
              <a:prstGeom prst="ellipse">
                <a:avLst/>
              </a:prstGeom>
              <a:solidFill>
                <a:srgbClr val="299DAC">
                  <a:alpha val="7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6664894" y="1114530"/>
              <a:ext cx="2191774" cy="1054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Clasificación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de Objetivo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336344" y="2634088"/>
            <a:ext cx="1563015" cy="1492163"/>
            <a:chOff x="6801151" y="2571932"/>
            <a:chExt cx="1984308" cy="1894358"/>
          </a:xfrm>
        </p:grpSpPr>
        <p:grpSp>
          <p:nvGrpSpPr>
            <p:cNvPr id="14" name="组合 13"/>
            <p:cNvGrpSpPr/>
            <p:nvPr/>
          </p:nvGrpSpPr>
          <p:grpSpPr>
            <a:xfrm>
              <a:off x="6825290" y="2571932"/>
              <a:ext cx="1894358" cy="1894358"/>
              <a:chOff x="7495563" y="1709433"/>
              <a:chExt cx="2033551" cy="2033551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7495563" y="1709433"/>
                <a:ext cx="2033551" cy="2033551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7674811" y="1888681"/>
                <a:ext cx="1675054" cy="1675054"/>
              </a:xfrm>
              <a:prstGeom prst="ellipse">
                <a:avLst/>
              </a:prstGeom>
              <a:solidFill>
                <a:srgbClr val="299DAC">
                  <a:alpha val="7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6801151" y="3164596"/>
              <a:ext cx="1984308" cy="742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Detección Facial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2641496" y="4789187"/>
            <a:ext cx="9550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Diferentes opciones de aplicación disponibles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030886" y="2634088"/>
            <a:ext cx="1751017" cy="1492163"/>
            <a:chOff x="6670717" y="2571932"/>
            <a:chExt cx="2222984" cy="1894358"/>
          </a:xfrm>
        </p:grpSpPr>
        <p:grpSp>
          <p:nvGrpSpPr>
            <p:cNvPr id="25" name="组合 24"/>
            <p:cNvGrpSpPr/>
            <p:nvPr/>
          </p:nvGrpSpPr>
          <p:grpSpPr>
            <a:xfrm>
              <a:off x="6825290" y="2571932"/>
              <a:ext cx="1894358" cy="1894358"/>
              <a:chOff x="7495563" y="1709433"/>
              <a:chExt cx="2033551" cy="2033551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7495563" y="1709433"/>
                <a:ext cx="2033551" cy="2033551"/>
              </a:xfrm>
              <a:prstGeom prst="ellipse">
                <a:avLst/>
              </a:prstGeom>
              <a:solidFill>
                <a:schemeClr val="accent1">
                  <a:alpha val="4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7674811" y="1888681"/>
                <a:ext cx="1675054" cy="1675054"/>
              </a:xfrm>
              <a:prstGeom prst="ellipse">
                <a:avLst/>
              </a:prstGeom>
              <a:solidFill>
                <a:srgbClr val="299DAC">
                  <a:alpha val="7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6670717" y="3164596"/>
              <a:ext cx="2222984" cy="742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Combinaciones flexibles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582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5"/>
    </mc:Choice>
    <mc:Fallback xmlns="">
      <p:transition spd="slow" advTm="987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6" b="3705"/>
          <a:stretch/>
        </p:blipFill>
        <p:spPr>
          <a:xfrm>
            <a:off x="-190500" y="-152401"/>
            <a:ext cx="9182100" cy="716280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190500" y="-152400"/>
            <a:ext cx="9182100" cy="72263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0000"/>
                  <a:lumOff val="30000"/>
                </a:schemeClr>
              </a:gs>
              <a:gs pos="78000">
                <a:srgbClr val="002557"/>
              </a:gs>
              <a:gs pos="41000">
                <a:srgbClr val="002557">
                  <a:alpha val="57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52256" y="1400317"/>
            <a:ext cx="745745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Clasificación de Objetivo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por un NVR con AcuSense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856544" y="1073593"/>
            <a:ext cx="4106734" cy="1860331"/>
            <a:chOff x="677091" y="2281200"/>
            <a:chExt cx="4106732" cy="1860330"/>
          </a:xfrm>
        </p:grpSpPr>
        <p:grpSp>
          <p:nvGrpSpPr>
            <p:cNvPr id="15" name="组合 14"/>
            <p:cNvGrpSpPr/>
            <p:nvPr/>
          </p:nvGrpSpPr>
          <p:grpSpPr>
            <a:xfrm flipH="1">
              <a:off x="677091" y="2281200"/>
              <a:ext cx="1873027" cy="1860330"/>
              <a:chOff x="8759980" y="1009946"/>
              <a:chExt cx="2206745" cy="2191786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8759980" y="1009946"/>
                <a:ext cx="2191786" cy="2191786"/>
              </a:xfrm>
              <a:prstGeom prst="ellipse">
                <a:avLst/>
              </a:prstGeom>
              <a:solidFill>
                <a:srgbClr val="299DAC">
                  <a:alpha val="6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10542584" y="1182812"/>
                <a:ext cx="424141" cy="424141"/>
              </a:xfrm>
              <a:prstGeom prst="ellipse">
                <a:avLst/>
              </a:prstGeom>
              <a:noFill/>
              <a:ln w="127000">
                <a:solidFill>
                  <a:srgbClr val="299DAC">
                    <a:alpha val="4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2"/>
            <p:cNvSpPr txBox="1"/>
            <p:nvPr/>
          </p:nvSpPr>
          <p:spPr>
            <a:xfrm>
              <a:off x="931075" y="2886872"/>
              <a:ext cx="3852748" cy="996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Aplicación</a:t>
              </a:r>
            </a:p>
            <a:p>
              <a:pPr marL="0" marR="0" lvl="0" indent="0" algn="l" defTabSz="914400" rtl="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1 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4952256" y="3738429"/>
            <a:ext cx="73457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Escenario -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Ya tiene un sistema de seguridad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pero quiere probar AcuSense de una manera rentable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117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7"/>
    </mc:Choice>
    <mc:Fallback xmlns="">
      <p:transition spd="slow" advTm="17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椭圆 19"/>
          <p:cNvSpPr/>
          <p:nvPr/>
        </p:nvSpPr>
        <p:spPr>
          <a:xfrm>
            <a:off x="885905" y="396752"/>
            <a:ext cx="361507" cy="361507"/>
          </a:xfrm>
          <a:prstGeom prst="ellipse">
            <a:avLst/>
          </a:prstGeom>
          <a:solidFill>
            <a:srgbClr val="299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7759" y="459631"/>
            <a:ext cx="8900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Tus Cámaras y Grabadores Normales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60903" y="2641037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86939" y="2641037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093448" y="2641037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080430" y="3635819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099957" y="3635819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112974" y="3635819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73921" y="4630601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106466" y="4630601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067412" y="2641037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5" name="Freeform 246"/>
          <p:cNvSpPr>
            <a:spLocks noEditPoints="1"/>
          </p:cNvSpPr>
          <p:nvPr/>
        </p:nvSpPr>
        <p:spPr bwMode="auto">
          <a:xfrm>
            <a:off x="2176214" y="2852175"/>
            <a:ext cx="514968" cy="333723"/>
          </a:xfrm>
          <a:custGeom>
            <a:avLst/>
            <a:gdLst>
              <a:gd name="T0" fmla="*/ 14 w 151"/>
              <a:gd name="T1" fmla="*/ 37 h 98"/>
              <a:gd name="T2" fmla="*/ 17 w 151"/>
              <a:gd name="T3" fmla="*/ 41 h 98"/>
              <a:gd name="T4" fmla="*/ 17 w 151"/>
              <a:gd name="T5" fmla="*/ 79 h 98"/>
              <a:gd name="T6" fmla="*/ 20 w 151"/>
              <a:gd name="T7" fmla="*/ 98 h 98"/>
              <a:gd name="T8" fmla="*/ 35 w 151"/>
              <a:gd name="T9" fmla="*/ 95 h 98"/>
              <a:gd name="T10" fmla="*/ 116 w 151"/>
              <a:gd name="T11" fmla="*/ 80 h 98"/>
              <a:gd name="T12" fmla="*/ 119 w 151"/>
              <a:gd name="T13" fmla="*/ 98 h 98"/>
              <a:gd name="T14" fmla="*/ 134 w 151"/>
              <a:gd name="T15" fmla="*/ 95 h 98"/>
              <a:gd name="T16" fmla="*/ 148 w 151"/>
              <a:gd name="T17" fmla="*/ 60 h 98"/>
              <a:gd name="T18" fmla="*/ 132 w 151"/>
              <a:gd name="T19" fmla="*/ 38 h 98"/>
              <a:gd name="T20" fmla="*/ 143 w 151"/>
              <a:gd name="T21" fmla="*/ 38 h 98"/>
              <a:gd name="T22" fmla="*/ 139 w 151"/>
              <a:gd name="T23" fmla="*/ 22 h 98"/>
              <a:gd name="T24" fmla="*/ 129 w 151"/>
              <a:gd name="T25" fmla="*/ 28 h 98"/>
              <a:gd name="T26" fmla="*/ 54 w 151"/>
              <a:gd name="T27" fmla="*/ 0 h 98"/>
              <a:gd name="T28" fmla="*/ 17 w 151"/>
              <a:gd name="T29" fmla="*/ 26 h 98"/>
              <a:gd name="T30" fmla="*/ 1 w 151"/>
              <a:gd name="T31" fmla="*/ 28 h 98"/>
              <a:gd name="T32" fmla="*/ 13 w 151"/>
              <a:gd name="T33" fmla="*/ 60 h 98"/>
              <a:gd name="T34" fmla="*/ 27 w 151"/>
              <a:gd name="T35" fmla="*/ 55 h 98"/>
              <a:gd name="T36" fmla="*/ 27 w 151"/>
              <a:gd name="T37" fmla="*/ 66 h 98"/>
              <a:gd name="T38" fmla="*/ 13 w 151"/>
              <a:gd name="T39" fmla="*/ 60 h 98"/>
              <a:gd name="T40" fmla="*/ 48 w 151"/>
              <a:gd name="T41" fmla="*/ 66 h 98"/>
              <a:gd name="T42" fmla="*/ 45 w 151"/>
              <a:gd name="T43" fmla="*/ 57 h 98"/>
              <a:gd name="T44" fmla="*/ 50 w 151"/>
              <a:gd name="T45" fmla="*/ 57 h 98"/>
              <a:gd name="T46" fmla="*/ 61 w 151"/>
              <a:gd name="T47" fmla="*/ 64 h 98"/>
              <a:gd name="T48" fmla="*/ 56 w 151"/>
              <a:gd name="T49" fmla="*/ 64 h 98"/>
              <a:gd name="T50" fmla="*/ 59 w 151"/>
              <a:gd name="T51" fmla="*/ 55 h 98"/>
              <a:gd name="T52" fmla="*/ 61 w 151"/>
              <a:gd name="T53" fmla="*/ 64 h 98"/>
              <a:gd name="T54" fmla="*/ 70 w 151"/>
              <a:gd name="T55" fmla="*/ 66 h 98"/>
              <a:gd name="T56" fmla="*/ 67 w 151"/>
              <a:gd name="T57" fmla="*/ 57 h 98"/>
              <a:gd name="T58" fmla="*/ 72 w 151"/>
              <a:gd name="T59" fmla="*/ 57 h 98"/>
              <a:gd name="T60" fmla="*/ 83 w 151"/>
              <a:gd name="T61" fmla="*/ 64 h 98"/>
              <a:gd name="T62" fmla="*/ 79 w 151"/>
              <a:gd name="T63" fmla="*/ 64 h 98"/>
              <a:gd name="T64" fmla="*/ 81 w 151"/>
              <a:gd name="T65" fmla="*/ 55 h 98"/>
              <a:gd name="T66" fmla="*/ 83 w 151"/>
              <a:gd name="T67" fmla="*/ 64 h 98"/>
              <a:gd name="T68" fmla="*/ 92 w 151"/>
              <a:gd name="T69" fmla="*/ 66 h 98"/>
              <a:gd name="T70" fmla="*/ 90 w 151"/>
              <a:gd name="T71" fmla="*/ 57 h 98"/>
              <a:gd name="T72" fmla="*/ 94 w 151"/>
              <a:gd name="T73" fmla="*/ 57 h 98"/>
              <a:gd name="T74" fmla="*/ 106 w 151"/>
              <a:gd name="T75" fmla="*/ 64 h 98"/>
              <a:gd name="T76" fmla="*/ 101 w 151"/>
              <a:gd name="T77" fmla="*/ 64 h 98"/>
              <a:gd name="T78" fmla="*/ 103 w 151"/>
              <a:gd name="T79" fmla="*/ 55 h 98"/>
              <a:gd name="T80" fmla="*/ 106 w 151"/>
              <a:gd name="T81" fmla="*/ 64 h 98"/>
              <a:gd name="T82" fmla="*/ 132 w 151"/>
              <a:gd name="T83" fmla="*/ 66 h 98"/>
              <a:gd name="T84" fmla="*/ 119 w 151"/>
              <a:gd name="T85" fmla="*/ 60 h 98"/>
              <a:gd name="T86" fmla="*/ 132 w 151"/>
              <a:gd name="T87" fmla="*/ 55 h 98"/>
              <a:gd name="T88" fmla="*/ 29 w 151"/>
              <a:gd name="T89" fmla="*/ 33 h 98"/>
              <a:gd name="T90" fmla="*/ 97 w 151"/>
              <a:gd name="T91" fmla="*/ 9 h 98"/>
              <a:gd name="T92" fmla="*/ 124 w 151"/>
              <a:gd name="T93" fmla="*/ 41 h 98"/>
              <a:gd name="T94" fmla="*/ 81 w 151"/>
              <a:gd name="T95" fmla="*/ 29 h 98"/>
              <a:gd name="T96" fmla="*/ 80 w 151"/>
              <a:gd name="T97" fmla="*/ 33 h 98"/>
              <a:gd name="T98" fmla="*/ 75 w 151"/>
              <a:gd name="T99" fmla="*/ 41 h 98"/>
              <a:gd name="T100" fmla="*/ 37 w 151"/>
              <a:gd name="T101" fmla="*/ 31 h 98"/>
              <a:gd name="T102" fmla="*/ 62 w 151"/>
              <a:gd name="T103" fmla="*/ 41 h 98"/>
              <a:gd name="T104" fmla="*/ 29 w 151"/>
              <a:gd name="T105" fmla="*/ 33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" h="98">
                <a:moveTo>
                  <a:pt x="7" y="38"/>
                </a:moveTo>
                <a:cubicBezTo>
                  <a:pt x="10" y="39"/>
                  <a:pt x="12" y="38"/>
                  <a:pt x="14" y="37"/>
                </a:cubicBezTo>
                <a:cubicBezTo>
                  <a:pt x="18" y="38"/>
                  <a:pt x="18" y="38"/>
                  <a:pt x="18" y="38"/>
                </a:cubicBezTo>
                <a:cubicBezTo>
                  <a:pt x="17" y="41"/>
                  <a:pt x="17" y="41"/>
                  <a:pt x="17" y="41"/>
                </a:cubicBezTo>
                <a:cubicBezTo>
                  <a:pt x="9" y="44"/>
                  <a:pt x="3" y="51"/>
                  <a:pt x="3" y="60"/>
                </a:cubicBezTo>
                <a:cubicBezTo>
                  <a:pt x="3" y="69"/>
                  <a:pt x="9" y="77"/>
                  <a:pt x="17" y="79"/>
                </a:cubicBezTo>
                <a:cubicBezTo>
                  <a:pt x="17" y="95"/>
                  <a:pt x="17" y="95"/>
                  <a:pt x="17" y="95"/>
                </a:cubicBezTo>
                <a:cubicBezTo>
                  <a:pt x="17" y="97"/>
                  <a:pt x="18" y="98"/>
                  <a:pt x="20" y="98"/>
                </a:cubicBezTo>
                <a:cubicBezTo>
                  <a:pt x="32" y="98"/>
                  <a:pt x="32" y="98"/>
                  <a:pt x="32" y="98"/>
                </a:cubicBezTo>
                <a:cubicBezTo>
                  <a:pt x="33" y="98"/>
                  <a:pt x="35" y="97"/>
                  <a:pt x="35" y="95"/>
                </a:cubicBezTo>
                <a:cubicBezTo>
                  <a:pt x="35" y="80"/>
                  <a:pt x="35" y="80"/>
                  <a:pt x="35" y="80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6" y="97"/>
                  <a:pt x="118" y="98"/>
                  <a:pt x="119" y="98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3" y="98"/>
                  <a:pt x="134" y="97"/>
                  <a:pt x="134" y="95"/>
                </a:cubicBezTo>
                <a:cubicBezTo>
                  <a:pt x="134" y="79"/>
                  <a:pt x="134" y="79"/>
                  <a:pt x="134" y="79"/>
                </a:cubicBezTo>
                <a:cubicBezTo>
                  <a:pt x="142" y="77"/>
                  <a:pt x="148" y="69"/>
                  <a:pt x="148" y="60"/>
                </a:cubicBezTo>
                <a:cubicBezTo>
                  <a:pt x="148" y="51"/>
                  <a:pt x="142" y="44"/>
                  <a:pt x="133" y="41"/>
                </a:cubicBezTo>
                <a:cubicBezTo>
                  <a:pt x="132" y="38"/>
                  <a:pt x="132" y="38"/>
                  <a:pt x="132" y="38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139" y="38"/>
                  <a:pt x="141" y="39"/>
                  <a:pt x="143" y="38"/>
                </a:cubicBezTo>
                <a:cubicBezTo>
                  <a:pt x="148" y="37"/>
                  <a:pt x="151" y="33"/>
                  <a:pt x="149" y="28"/>
                </a:cubicBezTo>
                <a:cubicBezTo>
                  <a:pt x="148" y="24"/>
                  <a:pt x="144" y="21"/>
                  <a:pt x="139" y="22"/>
                </a:cubicBezTo>
                <a:cubicBezTo>
                  <a:pt x="137" y="23"/>
                  <a:pt x="135" y="24"/>
                  <a:pt x="134" y="26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124" y="12"/>
                  <a:pt x="110" y="0"/>
                  <a:pt x="97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41" y="0"/>
                  <a:pt x="27" y="12"/>
                  <a:pt x="21" y="28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4"/>
                  <a:pt x="14" y="23"/>
                  <a:pt x="11" y="22"/>
                </a:cubicBezTo>
                <a:cubicBezTo>
                  <a:pt x="7" y="21"/>
                  <a:pt x="2" y="24"/>
                  <a:pt x="1" y="28"/>
                </a:cubicBezTo>
                <a:cubicBezTo>
                  <a:pt x="0" y="33"/>
                  <a:pt x="3" y="37"/>
                  <a:pt x="7" y="38"/>
                </a:cubicBezTo>
                <a:close/>
                <a:moveTo>
                  <a:pt x="13" y="60"/>
                </a:moveTo>
                <a:cubicBezTo>
                  <a:pt x="13" y="58"/>
                  <a:pt x="16" y="55"/>
                  <a:pt x="19" y="55"/>
                </a:cubicBezTo>
                <a:cubicBezTo>
                  <a:pt x="27" y="55"/>
                  <a:pt x="27" y="55"/>
                  <a:pt x="27" y="55"/>
                </a:cubicBezTo>
                <a:cubicBezTo>
                  <a:pt x="30" y="55"/>
                  <a:pt x="32" y="58"/>
                  <a:pt x="32" y="60"/>
                </a:cubicBezTo>
                <a:cubicBezTo>
                  <a:pt x="32" y="63"/>
                  <a:pt x="30" y="66"/>
                  <a:pt x="27" y="66"/>
                </a:cubicBezTo>
                <a:cubicBezTo>
                  <a:pt x="19" y="66"/>
                  <a:pt x="19" y="66"/>
                  <a:pt x="19" y="66"/>
                </a:cubicBezTo>
                <a:cubicBezTo>
                  <a:pt x="16" y="66"/>
                  <a:pt x="13" y="63"/>
                  <a:pt x="13" y="60"/>
                </a:cubicBezTo>
                <a:close/>
                <a:moveTo>
                  <a:pt x="50" y="64"/>
                </a:moveTo>
                <a:cubicBezTo>
                  <a:pt x="50" y="65"/>
                  <a:pt x="49" y="66"/>
                  <a:pt x="48" y="66"/>
                </a:cubicBezTo>
                <a:cubicBezTo>
                  <a:pt x="46" y="66"/>
                  <a:pt x="45" y="65"/>
                  <a:pt x="45" y="64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6"/>
                  <a:pt x="46" y="55"/>
                  <a:pt x="48" y="55"/>
                </a:cubicBezTo>
                <a:cubicBezTo>
                  <a:pt x="49" y="55"/>
                  <a:pt x="50" y="56"/>
                  <a:pt x="50" y="57"/>
                </a:cubicBezTo>
                <a:lnTo>
                  <a:pt x="50" y="64"/>
                </a:lnTo>
                <a:close/>
                <a:moveTo>
                  <a:pt x="61" y="64"/>
                </a:moveTo>
                <a:cubicBezTo>
                  <a:pt x="61" y="65"/>
                  <a:pt x="60" y="66"/>
                  <a:pt x="59" y="66"/>
                </a:cubicBezTo>
                <a:cubicBezTo>
                  <a:pt x="57" y="66"/>
                  <a:pt x="56" y="65"/>
                  <a:pt x="56" y="64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6"/>
                  <a:pt x="57" y="55"/>
                  <a:pt x="59" y="55"/>
                </a:cubicBezTo>
                <a:cubicBezTo>
                  <a:pt x="60" y="55"/>
                  <a:pt x="61" y="56"/>
                  <a:pt x="61" y="57"/>
                </a:cubicBezTo>
                <a:lnTo>
                  <a:pt x="61" y="64"/>
                </a:lnTo>
                <a:close/>
                <a:moveTo>
                  <a:pt x="72" y="64"/>
                </a:moveTo>
                <a:cubicBezTo>
                  <a:pt x="72" y="65"/>
                  <a:pt x="71" y="66"/>
                  <a:pt x="70" y="66"/>
                </a:cubicBezTo>
                <a:cubicBezTo>
                  <a:pt x="69" y="66"/>
                  <a:pt x="67" y="65"/>
                  <a:pt x="67" y="64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6"/>
                  <a:pt x="69" y="55"/>
                  <a:pt x="70" y="55"/>
                </a:cubicBezTo>
                <a:cubicBezTo>
                  <a:pt x="71" y="55"/>
                  <a:pt x="72" y="56"/>
                  <a:pt x="72" y="57"/>
                </a:cubicBezTo>
                <a:lnTo>
                  <a:pt x="72" y="64"/>
                </a:lnTo>
                <a:close/>
                <a:moveTo>
                  <a:pt x="83" y="64"/>
                </a:moveTo>
                <a:cubicBezTo>
                  <a:pt x="83" y="65"/>
                  <a:pt x="82" y="66"/>
                  <a:pt x="81" y="66"/>
                </a:cubicBezTo>
                <a:cubicBezTo>
                  <a:pt x="80" y="66"/>
                  <a:pt x="79" y="65"/>
                  <a:pt x="79" y="64"/>
                </a:cubicBezTo>
                <a:cubicBezTo>
                  <a:pt x="79" y="57"/>
                  <a:pt x="79" y="57"/>
                  <a:pt x="79" y="57"/>
                </a:cubicBezTo>
                <a:cubicBezTo>
                  <a:pt x="79" y="56"/>
                  <a:pt x="80" y="55"/>
                  <a:pt x="81" y="55"/>
                </a:cubicBezTo>
                <a:cubicBezTo>
                  <a:pt x="82" y="55"/>
                  <a:pt x="83" y="56"/>
                  <a:pt x="83" y="57"/>
                </a:cubicBezTo>
                <a:lnTo>
                  <a:pt x="83" y="64"/>
                </a:lnTo>
                <a:close/>
                <a:moveTo>
                  <a:pt x="94" y="64"/>
                </a:moveTo>
                <a:cubicBezTo>
                  <a:pt x="94" y="65"/>
                  <a:pt x="93" y="66"/>
                  <a:pt x="92" y="66"/>
                </a:cubicBezTo>
                <a:cubicBezTo>
                  <a:pt x="91" y="66"/>
                  <a:pt x="90" y="65"/>
                  <a:pt x="90" y="64"/>
                </a:cubicBezTo>
                <a:cubicBezTo>
                  <a:pt x="90" y="57"/>
                  <a:pt x="90" y="57"/>
                  <a:pt x="90" y="57"/>
                </a:cubicBezTo>
                <a:cubicBezTo>
                  <a:pt x="90" y="56"/>
                  <a:pt x="91" y="55"/>
                  <a:pt x="92" y="55"/>
                </a:cubicBezTo>
                <a:cubicBezTo>
                  <a:pt x="93" y="55"/>
                  <a:pt x="94" y="56"/>
                  <a:pt x="94" y="57"/>
                </a:cubicBezTo>
                <a:lnTo>
                  <a:pt x="94" y="64"/>
                </a:lnTo>
                <a:close/>
                <a:moveTo>
                  <a:pt x="106" y="64"/>
                </a:moveTo>
                <a:cubicBezTo>
                  <a:pt x="106" y="65"/>
                  <a:pt x="105" y="66"/>
                  <a:pt x="103" y="66"/>
                </a:cubicBezTo>
                <a:cubicBezTo>
                  <a:pt x="102" y="66"/>
                  <a:pt x="101" y="65"/>
                  <a:pt x="101" y="64"/>
                </a:cubicBezTo>
                <a:cubicBezTo>
                  <a:pt x="101" y="57"/>
                  <a:pt x="101" y="57"/>
                  <a:pt x="101" y="57"/>
                </a:cubicBezTo>
                <a:cubicBezTo>
                  <a:pt x="101" y="56"/>
                  <a:pt x="102" y="55"/>
                  <a:pt x="103" y="55"/>
                </a:cubicBezTo>
                <a:cubicBezTo>
                  <a:pt x="105" y="55"/>
                  <a:pt x="106" y="56"/>
                  <a:pt x="106" y="57"/>
                </a:cubicBezTo>
                <a:lnTo>
                  <a:pt x="106" y="64"/>
                </a:lnTo>
                <a:close/>
                <a:moveTo>
                  <a:pt x="137" y="60"/>
                </a:moveTo>
                <a:cubicBezTo>
                  <a:pt x="137" y="63"/>
                  <a:pt x="135" y="66"/>
                  <a:pt x="13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1" y="66"/>
                  <a:pt x="119" y="63"/>
                  <a:pt x="119" y="60"/>
                </a:cubicBezTo>
                <a:cubicBezTo>
                  <a:pt x="119" y="58"/>
                  <a:pt x="121" y="55"/>
                  <a:pt x="124" y="55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35" y="55"/>
                  <a:pt x="137" y="58"/>
                  <a:pt x="137" y="60"/>
                </a:cubicBezTo>
                <a:close/>
                <a:moveTo>
                  <a:pt x="29" y="33"/>
                </a:moveTo>
                <a:cubicBezTo>
                  <a:pt x="33" y="20"/>
                  <a:pt x="44" y="9"/>
                  <a:pt x="54" y="9"/>
                </a:cubicBezTo>
                <a:cubicBezTo>
                  <a:pt x="97" y="9"/>
                  <a:pt x="97" y="9"/>
                  <a:pt x="97" y="9"/>
                </a:cubicBezTo>
                <a:cubicBezTo>
                  <a:pt x="107" y="9"/>
                  <a:pt x="118" y="20"/>
                  <a:pt x="122" y="33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81" y="29"/>
                  <a:pt x="81" y="29"/>
                  <a:pt x="81" y="29"/>
                </a:cubicBezTo>
                <a:cubicBezTo>
                  <a:pt x="80" y="29"/>
                  <a:pt x="79" y="30"/>
                  <a:pt x="79" y="31"/>
                </a:cubicBezTo>
                <a:cubicBezTo>
                  <a:pt x="78" y="32"/>
                  <a:pt x="79" y="33"/>
                  <a:pt x="80" y="33"/>
                </a:cubicBezTo>
                <a:cubicBezTo>
                  <a:pt x="103" y="41"/>
                  <a:pt x="103" y="41"/>
                  <a:pt x="103" y="41"/>
                </a:cubicBezTo>
                <a:cubicBezTo>
                  <a:pt x="75" y="41"/>
                  <a:pt x="75" y="41"/>
                  <a:pt x="75" y="41"/>
                </a:cubicBezTo>
                <a:cubicBezTo>
                  <a:pt x="40" y="29"/>
                  <a:pt x="40" y="29"/>
                  <a:pt x="40" y="29"/>
                </a:cubicBezTo>
                <a:cubicBezTo>
                  <a:pt x="39" y="29"/>
                  <a:pt x="38" y="30"/>
                  <a:pt x="37" y="31"/>
                </a:cubicBezTo>
                <a:cubicBezTo>
                  <a:pt x="37" y="32"/>
                  <a:pt x="38" y="33"/>
                  <a:pt x="39" y="33"/>
                </a:cubicBezTo>
                <a:cubicBezTo>
                  <a:pt x="62" y="41"/>
                  <a:pt x="62" y="41"/>
                  <a:pt x="62" y="41"/>
                </a:cubicBezTo>
                <a:cubicBezTo>
                  <a:pt x="27" y="41"/>
                  <a:pt x="27" y="41"/>
                  <a:pt x="27" y="41"/>
                </a:cubicBezTo>
                <a:lnTo>
                  <a:pt x="29" y="33"/>
                </a:lnTo>
                <a:close/>
              </a:path>
            </a:pathLst>
          </a:custGeom>
          <a:solidFill>
            <a:srgbClr val="6F6F6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49" y="2766049"/>
            <a:ext cx="564714" cy="51215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060903" y="3635819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6969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230635" y="3830332"/>
            <a:ext cx="422897" cy="406351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2067412" y="3635819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6969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308517" y="3810275"/>
            <a:ext cx="301538" cy="446464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6093448" y="3635819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96969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292418" y="3795319"/>
            <a:ext cx="358060" cy="436997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3073921" y="2641037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96969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338768" y="2795083"/>
            <a:ext cx="357867" cy="415524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4080430" y="2641037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96969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8993" y="2753711"/>
            <a:ext cx="490508" cy="490508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3073921" y="3635819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68" y="3840167"/>
            <a:ext cx="489692" cy="347299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85" y="3731756"/>
            <a:ext cx="564714" cy="512153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5086939" y="3635819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8" name="Freeform 246"/>
          <p:cNvSpPr>
            <a:spLocks noEditPoints="1"/>
          </p:cNvSpPr>
          <p:nvPr/>
        </p:nvSpPr>
        <p:spPr bwMode="auto">
          <a:xfrm>
            <a:off x="5198443" y="3846957"/>
            <a:ext cx="514968" cy="333723"/>
          </a:xfrm>
          <a:custGeom>
            <a:avLst/>
            <a:gdLst>
              <a:gd name="T0" fmla="*/ 14 w 151"/>
              <a:gd name="T1" fmla="*/ 37 h 98"/>
              <a:gd name="T2" fmla="*/ 17 w 151"/>
              <a:gd name="T3" fmla="*/ 41 h 98"/>
              <a:gd name="T4" fmla="*/ 17 w 151"/>
              <a:gd name="T5" fmla="*/ 79 h 98"/>
              <a:gd name="T6" fmla="*/ 20 w 151"/>
              <a:gd name="T7" fmla="*/ 98 h 98"/>
              <a:gd name="T8" fmla="*/ 35 w 151"/>
              <a:gd name="T9" fmla="*/ 95 h 98"/>
              <a:gd name="T10" fmla="*/ 116 w 151"/>
              <a:gd name="T11" fmla="*/ 80 h 98"/>
              <a:gd name="T12" fmla="*/ 119 w 151"/>
              <a:gd name="T13" fmla="*/ 98 h 98"/>
              <a:gd name="T14" fmla="*/ 134 w 151"/>
              <a:gd name="T15" fmla="*/ 95 h 98"/>
              <a:gd name="T16" fmla="*/ 148 w 151"/>
              <a:gd name="T17" fmla="*/ 60 h 98"/>
              <a:gd name="T18" fmla="*/ 132 w 151"/>
              <a:gd name="T19" fmla="*/ 38 h 98"/>
              <a:gd name="T20" fmla="*/ 143 w 151"/>
              <a:gd name="T21" fmla="*/ 38 h 98"/>
              <a:gd name="T22" fmla="*/ 139 w 151"/>
              <a:gd name="T23" fmla="*/ 22 h 98"/>
              <a:gd name="T24" fmla="*/ 129 w 151"/>
              <a:gd name="T25" fmla="*/ 28 h 98"/>
              <a:gd name="T26" fmla="*/ 54 w 151"/>
              <a:gd name="T27" fmla="*/ 0 h 98"/>
              <a:gd name="T28" fmla="*/ 17 w 151"/>
              <a:gd name="T29" fmla="*/ 26 h 98"/>
              <a:gd name="T30" fmla="*/ 1 w 151"/>
              <a:gd name="T31" fmla="*/ 28 h 98"/>
              <a:gd name="T32" fmla="*/ 13 w 151"/>
              <a:gd name="T33" fmla="*/ 60 h 98"/>
              <a:gd name="T34" fmla="*/ 27 w 151"/>
              <a:gd name="T35" fmla="*/ 55 h 98"/>
              <a:gd name="T36" fmla="*/ 27 w 151"/>
              <a:gd name="T37" fmla="*/ 66 h 98"/>
              <a:gd name="T38" fmla="*/ 13 w 151"/>
              <a:gd name="T39" fmla="*/ 60 h 98"/>
              <a:gd name="T40" fmla="*/ 48 w 151"/>
              <a:gd name="T41" fmla="*/ 66 h 98"/>
              <a:gd name="T42" fmla="*/ 45 w 151"/>
              <a:gd name="T43" fmla="*/ 57 h 98"/>
              <a:gd name="T44" fmla="*/ 50 w 151"/>
              <a:gd name="T45" fmla="*/ 57 h 98"/>
              <a:gd name="T46" fmla="*/ 61 w 151"/>
              <a:gd name="T47" fmla="*/ 64 h 98"/>
              <a:gd name="T48" fmla="*/ 56 w 151"/>
              <a:gd name="T49" fmla="*/ 64 h 98"/>
              <a:gd name="T50" fmla="*/ 59 w 151"/>
              <a:gd name="T51" fmla="*/ 55 h 98"/>
              <a:gd name="T52" fmla="*/ 61 w 151"/>
              <a:gd name="T53" fmla="*/ 64 h 98"/>
              <a:gd name="T54" fmla="*/ 70 w 151"/>
              <a:gd name="T55" fmla="*/ 66 h 98"/>
              <a:gd name="T56" fmla="*/ 67 w 151"/>
              <a:gd name="T57" fmla="*/ 57 h 98"/>
              <a:gd name="T58" fmla="*/ 72 w 151"/>
              <a:gd name="T59" fmla="*/ 57 h 98"/>
              <a:gd name="T60" fmla="*/ 83 w 151"/>
              <a:gd name="T61" fmla="*/ 64 h 98"/>
              <a:gd name="T62" fmla="*/ 79 w 151"/>
              <a:gd name="T63" fmla="*/ 64 h 98"/>
              <a:gd name="T64" fmla="*/ 81 w 151"/>
              <a:gd name="T65" fmla="*/ 55 h 98"/>
              <a:gd name="T66" fmla="*/ 83 w 151"/>
              <a:gd name="T67" fmla="*/ 64 h 98"/>
              <a:gd name="T68" fmla="*/ 92 w 151"/>
              <a:gd name="T69" fmla="*/ 66 h 98"/>
              <a:gd name="T70" fmla="*/ 90 w 151"/>
              <a:gd name="T71" fmla="*/ 57 h 98"/>
              <a:gd name="T72" fmla="*/ 94 w 151"/>
              <a:gd name="T73" fmla="*/ 57 h 98"/>
              <a:gd name="T74" fmla="*/ 106 w 151"/>
              <a:gd name="T75" fmla="*/ 64 h 98"/>
              <a:gd name="T76" fmla="*/ 101 w 151"/>
              <a:gd name="T77" fmla="*/ 64 h 98"/>
              <a:gd name="T78" fmla="*/ 103 w 151"/>
              <a:gd name="T79" fmla="*/ 55 h 98"/>
              <a:gd name="T80" fmla="*/ 106 w 151"/>
              <a:gd name="T81" fmla="*/ 64 h 98"/>
              <a:gd name="T82" fmla="*/ 132 w 151"/>
              <a:gd name="T83" fmla="*/ 66 h 98"/>
              <a:gd name="T84" fmla="*/ 119 w 151"/>
              <a:gd name="T85" fmla="*/ 60 h 98"/>
              <a:gd name="T86" fmla="*/ 132 w 151"/>
              <a:gd name="T87" fmla="*/ 55 h 98"/>
              <a:gd name="T88" fmla="*/ 29 w 151"/>
              <a:gd name="T89" fmla="*/ 33 h 98"/>
              <a:gd name="T90" fmla="*/ 97 w 151"/>
              <a:gd name="T91" fmla="*/ 9 h 98"/>
              <a:gd name="T92" fmla="*/ 124 w 151"/>
              <a:gd name="T93" fmla="*/ 41 h 98"/>
              <a:gd name="T94" fmla="*/ 81 w 151"/>
              <a:gd name="T95" fmla="*/ 29 h 98"/>
              <a:gd name="T96" fmla="*/ 80 w 151"/>
              <a:gd name="T97" fmla="*/ 33 h 98"/>
              <a:gd name="T98" fmla="*/ 75 w 151"/>
              <a:gd name="T99" fmla="*/ 41 h 98"/>
              <a:gd name="T100" fmla="*/ 37 w 151"/>
              <a:gd name="T101" fmla="*/ 31 h 98"/>
              <a:gd name="T102" fmla="*/ 62 w 151"/>
              <a:gd name="T103" fmla="*/ 41 h 98"/>
              <a:gd name="T104" fmla="*/ 29 w 151"/>
              <a:gd name="T105" fmla="*/ 33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" h="98">
                <a:moveTo>
                  <a:pt x="7" y="38"/>
                </a:moveTo>
                <a:cubicBezTo>
                  <a:pt x="10" y="39"/>
                  <a:pt x="12" y="38"/>
                  <a:pt x="14" y="37"/>
                </a:cubicBezTo>
                <a:cubicBezTo>
                  <a:pt x="18" y="38"/>
                  <a:pt x="18" y="38"/>
                  <a:pt x="18" y="38"/>
                </a:cubicBezTo>
                <a:cubicBezTo>
                  <a:pt x="17" y="41"/>
                  <a:pt x="17" y="41"/>
                  <a:pt x="17" y="41"/>
                </a:cubicBezTo>
                <a:cubicBezTo>
                  <a:pt x="9" y="44"/>
                  <a:pt x="3" y="51"/>
                  <a:pt x="3" y="60"/>
                </a:cubicBezTo>
                <a:cubicBezTo>
                  <a:pt x="3" y="69"/>
                  <a:pt x="9" y="77"/>
                  <a:pt x="17" y="79"/>
                </a:cubicBezTo>
                <a:cubicBezTo>
                  <a:pt x="17" y="95"/>
                  <a:pt x="17" y="95"/>
                  <a:pt x="17" y="95"/>
                </a:cubicBezTo>
                <a:cubicBezTo>
                  <a:pt x="17" y="97"/>
                  <a:pt x="18" y="98"/>
                  <a:pt x="20" y="98"/>
                </a:cubicBezTo>
                <a:cubicBezTo>
                  <a:pt x="32" y="98"/>
                  <a:pt x="32" y="98"/>
                  <a:pt x="32" y="98"/>
                </a:cubicBezTo>
                <a:cubicBezTo>
                  <a:pt x="33" y="98"/>
                  <a:pt x="35" y="97"/>
                  <a:pt x="35" y="95"/>
                </a:cubicBezTo>
                <a:cubicBezTo>
                  <a:pt x="35" y="80"/>
                  <a:pt x="35" y="80"/>
                  <a:pt x="35" y="80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6" y="97"/>
                  <a:pt x="118" y="98"/>
                  <a:pt x="119" y="98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3" y="98"/>
                  <a:pt x="134" y="97"/>
                  <a:pt x="134" y="95"/>
                </a:cubicBezTo>
                <a:cubicBezTo>
                  <a:pt x="134" y="79"/>
                  <a:pt x="134" y="79"/>
                  <a:pt x="134" y="79"/>
                </a:cubicBezTo>
                <a:cubicBezTo>
                  <a:pt x="142" y="77"/>
                  <a:pt x="148" y="69"/>
                  <a:pt x="148" y="60"/>
                </a:cubicBezTo>
                <a:cubicBezTo>
                  <a:pt x="148" y="51"/>
                  <a:pt x="142" y="44"/>
                  <a:pt x="133" y="41"/>
                </a:cubicBezTo>
                <a:cubicBezTo>
                  <a:pt x="132" y="38"/>
                  <a:pt x="132" y="38"/>
                  <a:pt x="132" y="38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139" y="38"/>
                  <a:pt x="141" y="39"/>
                  <a:pt x="143" y="38"/>
                </a:cubicBezTo>
                <a:cubicBezTo>
                  <a:pt x="148" y="37"/>
                  <a:pt x="151" y="33"/>
                  <a:pt x="149" y="28"/>
                </a:cubicBezTo>
                <a:cubicBezTo>
                  <a:pt x="148" y="24"/>
                  <a:pt x="144" y="21"/>
                  <a:pt x="139" y="22"/>
                </a:cubicBezTo>
                <a:cubicBezTo>
                  <a:pt x="137" y="23"/>
                  <a:pt x="135" y="24"/>
                  <a:pt x="134" y="26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124" y="12"/>
                  <a:pt x="110" y="0"/>
                  <a:pt x="97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41" y="0"/>
                  <a:pt x="27" y="12"/>
                  <a:pt x="21" y="28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4"/>
                  <a:pt x="14" y="23"/>
                  <a:pt x="11" y="22"/>
                </a:cubicBezTo>
                <a:cubicBezTo>
                  <a:pt x="7" y="21"/>
                  <a:pt x="2" y="24"/>
                  <a:pt x="1" y="28"/>
                </a:cubicBezTo>
                <a:cubicBezTo>
                  <a:pt x="0" y="33"/>
                  <a:pt x="3" y="37"/>
                  <a:pt x="7" y="38"/>
                </a:cubicBezTo>
                <a:close/>
                <a:moveTo>
                  <a:pt x="13" y="60"/>
                </a:moveTo>
                <a:cubicBezTo>
                  <a:pt x="13" y="58"/>
                  <a:pt x="16" y="55"/>
                  <a:pt x="19" y="55"/>
                </a:cubicBezTo>
                <a:cubicBezTo>
                  <a:pt x="27" y="55"/>
                  <a:pt x="27" y="55"/>
                  <a:pt x="27" y="55"/>
                </a:cubicBezTo>
                <a:cubicBezTo>
                  <a:pt x="30" y="55"/>
                  <a:pt x="32" y="58"/>
                  <a:pt x="32" y="60"/>
                </a:cubicBezTo>
                <a:cubicBezTo>
                  <a:pt x="32" y="63"/>
                  <a:pt x="30" y="66"/>
                  <a:pt x="27" y="66"/>
                </a:cubicBezTo>
                <a:cubicBezTo>
                  <a:pt x="19" y="66"/>
                  <a:pt x="19" y="66"/>
                  <a:pt x="19" y="66"/>
                </a:cubicBezTo>
                <a:cubicBezTo>
                  <a:pt x="16" y="66"/>
                  <a:pt x="13" y="63"/>
                  <a:pt x="13" y="60"/>
                </a:cubicBezTo>
                <a:close/>
                <a:moveTo>
                  <a:pt x="50" y="64"/>
                </a:moveTo>
                <a:cubicBezTo>
                  <a:pt x="50" y="65"/>
                  <a:pt x="49" y="66"/>
                  <a:pt x="48" y="66"/>
                </a:cubicBezTo>
                <a:cubicBezTo>
                  <a:pt x="46" y="66"/>
                  <a:pt x="45" y="65"/>
                  <a:pt x="45" y="64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6"/>
                  <a:pt x="46" y="55"/>
                  <a:pt x="48" y="55"/>
                </a:cubicBezTo>
                <a:cubicBezTo>
                  <a:pt x="49" y="55"/>
                  <a:pt x="50" y="56"/>
                  <a:pt x="50" y="57"/>
                </a:cubicBezTo>
                <a:lnTo>
                  <a:pt x="50" y="64"/>
                </a:lnTo>
                <a:close/>
                <a:moveTo>
                  <a:pt x="61" y="64"/>
                </a:moveTo>
                <a:cubicBezTo>
                  <a:pt x="61" y="65"/>
                  <a:pt x="60" y="66"/>
                  <a:pt x="59" y="66"/>
                </a:cubicBezTo>
                <a:cubicBezTo>
                  <a:pt x="57" y="66"/>
                  <a:pt x="56" y="65"/>
                  <a:pt x="56" y="64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6"/>
                  <a:pt x="57" y="55"/>
                  <a:pt x="59" y="55"/>
                </a:cubicBezTo>
                <a:cubicBezTo>
                  <a:pt x="60" y="55"/>
                  <a:pt x="61" y="56"/>
                  <a:pt x="61" y="57"/>
                </a:cubicBezTo>
                <a:lnTo>
                  <a:pt x="61" y="64"/>
                </a:lnTo>
                <a:close/>
                <a:moveTo>
                  <a:pt x="72" y="64"/>
                </a:moveTo>
                <a:cubicBezTo>
                  <a:pt x="72" y="65"/>
                  <a:pt x="71" y="66"/>
                  <a:pt x="70" y="66"/>
                </a:cubicBezTo>
                <a:cubicBezTo>
                  <a:pt x="69" y="66"/>
                  <a:pt x="67" y="65"/>
                  <a:pt x="67" y="64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6"/>
                  <a:pt x="69" y="55"/>
                  <a:pt x="70" y="55"/>
                </a:cubicBezTo>
                <a:cubicBezTo>
                  <a:pt x="71" y="55"/>
                  <a:pt x="72" y="56"/>
                  <a:pt x="72" y="57"/>
                </a:cubicBezTo>
                <a:lnTo>
                  <a:pt x="72" y="64"/>
                </a:lnTo>
                <a:close/>
                <a:moveTo>
                  <a:pt x="83" y="64"/>
                </a:moveTo>
                <a:cubicBezTo>
                  <a:pt x="83" y="65"/>
                  <a:pt x="82" y="66"/>
                  <a:pt x="81" y="66"/>
                </a:cubicBezTo>
                <a:cubicBezTo>
                  <a:pt x="80" y="66"/>
                  <a:pt x="79" y="65"/>
                  <a:pt x="79" y="64"/>
                </a:cubicBezTo>
                <a:cubicBezTo>
                  <a:pt x="79" y="57"/>
                  <a:pt x="79" y="57"/>
                  <a:pt x="79" y="57"/>
                </a:cubicBezTo>
                <a:cubicBezTo>
                  <a:pt x="79" y="56"/>
                  <a:pt x="80" y="55"/>
                  <a:pt x="81" y="55"/>
                </a:cubicBezTo>
                <a:cubicBezTo>
                  <a:pt x="82" y="55"/>
                  <a:pt x="83" y="56"/>
                  <a:pt x="83" y="57"/>
                </a:cubicBezTo>
                <a:lnTo>
                  <a:pt x="83" y="64"/>
                </a:lnTo>
                <a:close/>
                <a:moveTo>
                  <a:pt x="94" y="64"/>
                </a:moveTo>
                <a:cubicBezTo>
                  <a:pt x="94" y="65"/>
                  <a:pt x="93" y="66"/>
                  <a:pt x="92" y="66"/>
                </a:cubicBezTo>
                <a:cubicBezTo>
                  <a:pt x="91" y="66"/>
                  <a:pt x="90" y="65"/>
                  <a:pt x="90" y="64"/>
                </a:cubicBezTo>
                <a:cubicBezTo>
                  <a:pt x="90" y="57"/>
                  <a:pt x="90" y="57"/>
                  <a:pt x="90" y="57"/>
                </a:cubicBezTo>
                <a:cubicBezTo>
                  <a:pt x="90" y="56"/>
                  <a:pt x="91" y="55"/>
                  <a:pt x="92" y="55"/>
                </a:cubicBezTo>
                <a:cubicBezTo>
                  <a:pt x="93" y="55"/>
                  <a:pt x="94" y="56"/>
                  <a:pt x="94" y="57"/>
                </a:cubicBezTo>
                <a:lnTo>
                  <a:pt x="94" y="64"/>
                </a:lnTo>
                <a:close/>
                <a:moveTo>
                  <a:pt x="106" y="64"/>
                </a:moveTo>
                <a:cubicBezTo>
                  <a:pt x="106" y="65"/>
                  <a:pt x="105" y="66"/>
                  <a:pt x="103" y="66"/>
                </a:cubicBezTo>
                <a:cubicBezTo>
                  <a:pt x="102" y="66"/>
                  <a:pt x="101" y="65"/>
                  <a:pt x="101" y="64"/>
                </a:cubicBezTo>
                <a:cubicBezTo>
                  <a:pt x="101" y="57"/>
                  <a:pt x="101" y="57"/>
                  <a:pt x="101" y="57"/>
                </a:cubicBezTo>
                <a:cubicBezTo>
                  <a:pt x="101" y="56"/>
                  <a:pt x="102" y="55"/>
                  <a:pt x="103" y="55"/>
                </a:cubicBezTo>
                <a:cubicBezTo>
                  <a:pt x="105" y="55"/>
                  <a:pt x="106" y="56"/>
                  <a:pt x="106" y="57"/>
                </a:cubicBezTo>
                <a:lnTo>
                  <a:pt x="106" y="64"/>
                </a:lnTo>
                <a:close/>
                <a:moveTo>
                  <a:pt x="137" y="60"/>
                </a:moveTo>
                <a:cubicBezTo>
                  <a:pt x="137" y="63"/>
                  <a:pt x="135" y="66"/>
                  <a:pt x="13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1" y="66"/>
                  <a:pt x="119" y="63"/>
                  <a:pt x="119" y="60"/>
                </a:cubicBezTo>
                <a:cubicBezTo>
                  <a:pt x="119" y="58"/>
                  <a:pt x="121" y="55"/>
                  <a:pt x="124" y="55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35" y="55"/>
                  <a:pt x="137" y="58"/>
                  <a:pt x="137" y="60"/>
                </a:cubicBezTo>
                <a:close/>
                <a:moveTo>
                  <a:pt x="29" y="33"/>
                </a:moveTo>
                <a:cubicBezTo>
                  <a:pt x="33" y="20"/>
                  <a:pt x="44" y="9"/>
                  <a:pt x="54" y="9"/>
                </a:cubicBezTo>
                <a:cubicBezTo>
                  <a:pt x="97" y="9"/>
                  <a:pt x="97" y="9"/>
                  <a:pt x="97" y="9"/>
                </a:cubicBezTo>
                <a:cubicBezTo>
                  <a:pt x="107" y="9"/>
                  <a:pt x="118" y="20"/>
                  <a:pt x="122" y="33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81" y="29"/>
                  <a:pt x="81" y="29"/>
                  <a:pt x="81" y="29"/>
                </a:cubicBezTo>
                <a:cubicBezTo>
                  <a:pt x="80" y="29"/>
                  <a:pt x="79" y="30"/>
                  <a:pt x="79" y="31"/>
                </a:cubicBezTo>
                <a:cubicBezTo>
                  <a:pt x="78" y="32"/>
                  <a:pt x="79" y="33"/>
                  <a:pt x="80" y="33"/>
                </a:cubicBezTo>
                <a:cubicBezTo>
                  <a:pt x="103" y="41"/>
                  <a:pt x="103" y="41"/>
                  <a:pt x="103" y="41"/>
                </a:cubicBezTo>
                <a:cubicBezTo>
                  <a:pt x="75" y="41"/>
                  <a:pt x="75" y="41"/>
                  <a:pt x="75" y="41"/>
                </a:cubicBezTo>
                <a:cubicBezTo>
                  <a:pt x="40" y="29"/>
                  <a:pt x="40" y="29"/>
                  <a:pt x="40" y="29"/>
                </a:cubicBezTo>
                <a:cubicBezTo>
                  <a:pt x="39" y="29"/>
                  <a:pt x="38" y="30"/>
                  <a:pt x="37" y="31"/>
                </a:cubicBezTo>
                <a:cubicBezTo>
                  <a:pt x="37" y="32"/>
                  <a:pt x="38" y="33"/>
                  <a:pt x="39" y="33"/>
                </a:cubicBezTo>
                <a:cubicBezTo>
                  <a:pt x="62" y="41"/>
                  <a:pt x="62" y="41"/>
                  <a:pt x="62" y="41"/>
                </a:cubicBezTo>
                <a:cubicBezTo>
                  <a:pt x="27" y="41"/>
                  <a:pt x="27" y="41"/>
                  <a:pt x="27" y="41"/>
                </a:cubicBezTo>
                <a:lnTo>
                  <a:pt x="29" y="33"/>
                </a:lnTo>
                <a:close/>
              </a:path>
            </a:pathLst>
          </a:custGeom>
          <a:solidFill>
            <a:srgbClr val="6F6F6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17" y="4778673"/>
            <a:ext cx="464145" cy="464145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2067412" y="4630601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43" y="4892788"/>
            <a:ext cx="528453" cy="262260"/>
          </a:xfrm>
          <a:prstGeom prst="rect">
            <a:avLst/>
          </a:prstGeom>
        </p:spPr>
      </p:pic>
      <p:sp>
        <p:nvSpPr>
          <p:cNvPr id="54" name="矩形 53"/>
          <p:cNvSpPr/>
          <p:nvPr/>
        </p:nvSpPr>
        <p:spPr>
          <a:xfrm>
            <a:off x="1060903" y="4630601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27" y="4761432"/>
            <a:ext cx="469868" cy="469868"/>
          </a:xfrm>
          <a:prstGeom prst="rect">
            <a:avLst/>
          </a:prstGeom>
        </p:spPr>
      </p:pic>
      <p:sp>
        <p:nvSpPr>
          <p:cNvPr id="57" name="矩形 56"/>
          <p:cNvSpPr/>
          <p:nvPr/>
        </p:nvSpPr>
        <p:spPr>
          <a:xfrm>
            <a:off x="7099957" y="2641037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654" y="2795083"/>
            <a:ext cx="705623" cy="641475"/>
          </a:xfrm>
          <a:prstGeom prst="rect">
            <a:avLst/>
          </a:prstGeom>
        </p:spPr>
      </p:pic>
      <p:sp>
        <p:nvSpPr>
          <p:cNvPr id="60" name="矩形 59"/>
          <p:cNvSpPr/>
          <p:nvPr/>
        </p:nvSpPr>
        <p:spPr>
          <a:xfrm>
            <a:off x="8106466" y="3635819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60" y="3727493"/>
            <a:ext cx="701552" cy="626385"/>
          </a:xfrm>
          <a:prstGeom prst="rect">
            <a:avLst/>
          </a:prstGeom>
        </p:spPr>
      </p:pic>
      <p:sp>
        <p:nvSpPr>
          <p:cNvPr id="63" name="矩形 62"/>
          <p:cNvSpPr/>
          <p:nvPr/>
        </p:nvSpPr>
        <p:spPr>
          <a:xfrm>
            <a:off x="6093448" y="4630601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00" y="4761432"/>
            <a:ext cx="619449" cy="569938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9112974" y="2641037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586" y="2766049"/>
            <a:ext cx="563621" cy="524298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86" y="2783394"/>
            <a:ext cx="541089" cy="541089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09" y="3696585"/>
            <a:ext cx="582494" cy="582494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2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042" y="4682492"/>
            <a:ext cx="682847" cy="682847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972" y="3678409"/>
            <a:ext cx="682847" cy="682847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2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78" y="2753711"/>
            <a:ext cx="577375" cy="577375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8106466" y="2641037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474" y="2586953"/>
            <a:ext cx="720739" cy="720739"/>
          </a:xfrm>
          <a:prstGeom prst="rect">
            <a:avLst/>
          </a:prstGeom>
        </p:spPr>
      </p:pic>
      <p:sp>
        <p:nvSpPr>
          <p:cNvPr id="77" name="矩形 76"/>
          <p:cNvSpPr/>
          <p:nvPr/>
        </p:nvSpPr>
        <p:spPr>
          <a:xfrm>
            <a:off x="1060903" y="5625384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79" y="5757427"/>
            <a:ext cx="455499" cy="455499"/>
          </a:xfrm>
          <a:prstGeom prst="rect">
            <a:avLst/>
          </a:prstGeom>
        </p:spPr>
      </p:pic>
      <p:sp>
        <p:nvSpPr>
          <p:cNvPr id="79" name="矩形 78"/>
          <p:cNvSpPr/>
          <p:nvPr/>
        </p:nvSpPr>
        <p:spPr>
          <a:xfrm>
            <a:off x="2067412" y="5625384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9112974" y="4630601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582" y="4796168"/>
            <a:ext cx="455499" cy="455499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95" y="5696157"/>
            <a:ext cx="682847" cy="682847"/>
          </a:xfrm>
          <a:prstGeom prst="rect">
            <a:avLst/>
          </a:prstGeom>
        </p:spPr>
      </p:pic>
      <p:sp>
        <p:nvSpPr>
          <p:cNvPr id="84" name="矩形 83"/>
          <p:cNvSpPr/>
          <p:nvPr/>
        </p:nvSpPr>
        <p:spPr>
          <a:xfrm>
            <a:off x="4080430" y="5625384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6093448" y="5625384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3073921" y="5625384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8" name="图片 87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96969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75060" y="5784885"/>
            <a:ext cx="358060" cy="436997"/>
          </a:xfrm>
          <a:prstGeom prst="rect">
            <a:avLst/>
          </a:prstGeom>
        </p:spPr>
      </p:pic>
      <p:sp>
        <p:nvSpPr>
          <p:cNvPr id="90" name="矩形 89"/>
          <p:cNvSpPr/>
          <p:nvPr/>
        </p:nvSpPr>
        <p:spPr>
          <a:xfrm>
            <a:off x="5086939" y="5625384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91" name="图片 9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901" y="5749032"/>
            <a:ext cx="646348" cy="577096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72" y="5712136"/>
            <a:ext cx="582494" cy="582494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27" y="5643752"/>
            <a:ext cx="682847" cy="682847"/>
          </a:xfrm>
          <a:prstGeom prst="rect">
            <a:avLst/>
          </a:prstGeom>
        </p:spPr>
      </p:pic>
      <p:sp>
        <p:nvSpPr>
          <p:cNvPr id="94" name="矩形 93"/>
          <p:cNvSpPr/>
          <p:nvPr/>
        </p:nvSpPr>
        <p:spPr>
          <a:xfrm>
            <a:off x="8106466" y="5625384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95" name="图片 9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108" y="5746593"/>
            <a:ext cx="564714" cy="512153"/>
          </a:xfrm>
          <a:prstGeom prst="rect">
            <a:avLst/>
          </a:prstGeom>
        </p:spPr>
      </p:pic>
      <p:sp>
        <p:nvSpPr>
          <p:cNvPr id="96" name="矩形 95"/>
          <p:cNvSpPr/>
          <p:nvPr/>
        </p:nvSpPr>
        <p:spPr>
          <a:xfrm>
            <a:off x="7099957" y="5625384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2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24" y="5711603"/>
            <a:ext cx="547143" cy="547143"/>
          </a:xfrm>
          <a:prstGeom prst="rect">
            <a:avLst/>
          </a:prstGeom>
        </p:spPr>
      </p:pic>
      <p:sp>
        <p:nvSpPr>
          <p:cNvPr id="99" name="矩形 98"/>
          <p:cNvSpPr/>
          <p:nvPr/>
        </p:nvSpPr>
        <p:spPr>
          <a:xfrm>
            <a:off x="7099957" y="4630601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00" name="Freeform 246"/>
          <p:cNvSpPr>
            <a:spLocks noEditPoints="1"/>
          </p:cNvSpPr>
          <p:nvPr/>
        </p:nvSpPr>
        <p:spPr bwMode="auto">
          <a:xfrm>
            <a:off x="7215312" y="4857055"/>
            <a:ext cx="514968" cy="333723"/>
          </a:xfrm>
          <a:custGeom>
            <a:avLst/>
            <a:gdLst>
              <a:gd name="T0" fmla="*/ 14 w 151"/>
              <a:gd name="T1" fmla="*/ 37 h 98"/>
              <a:gd name="T2" fmla="*/ 17 w 151"/>
              <a:gd name="T3" fmla="*/ 41 h 98"/>
              <a:gd name="T4" fmla="*/ 17 w 151"/>
              <a:gd name="T5" fmla="*/ 79 h 98"/>
              <a:gd name="T6" fmla="*/ 20 w 151"/>
              <a:gd name="T7" fmla="*/ 98 h 98"/>
              <a:gd name="T8" fmla="*/ 35 w 151"/>
              <a:gd name="T9" fmla="*/ 95 h 98"/>
              <a:gd name="T10" fmla="*/ 116 w 151"/>
              <a:gd name="T11" fmla="*/ 80 h 98"/>
              <a:gd name="T12" fmla="*/ 119 w 151"/>
              <a:gd name="T13" fmla="*/ 98 h 98"/>
              <a:gd name="T14" fmla="*/ 134 w 151"/>
              <a:gd name="T15" fmla="*/ 95 h 98"/>
              <a:gd name="T16" fmla="*/ 148 w 151"/>
              <a:gd name="T17" fmla="*/ 60 h 98"/>
              <a:gd name="T18" fmla="*/ 132 w 151"/>
              <a:gd name="T19" fmla="*/ 38 h 98"/>
              <a:gd name="T20" fmla="*/ 143 w 151"/>
              <a:gd name="T21" fmla="*/ 38 h 98"/>
              <a:gd name="T22" fmla="*/ 139 w 151"/>
              <a:gd name="T23" fmla="*/ 22 h 98"/>
              <a:gd name="T24" fmla="*/ 129 w 151"/>
              <a:gd name="T25" fmla="*/ 28 h 98"/>
              <a:gd name="T26" fmla="*/ 54 w 151"/>
              <a:gd name="T27" fmla="*/ 0 h 98"/>
              <a:gd name="T28" fmla="*/ 17 w 151"/>
              <a:gd name="T29" fmla="*/ 26 h 98"/>
              <a:gd name="T30" fmla="*/ 1 w 151"/>
              <a:gd name="T31" fmla="*/ 28 h 98"/>
              <a:gd name="T32" fmla="*/ 13 w 151"/>
              <a:gd name="T33" fmla="*/ 60 h 98"/>
              <a:gd name="T34" fmla="*/ 27 w 151"/>
              <a:gd name="T35" fmla="*/ 55 h 98"/>
              <a:gd name="T36" fmla="*/ 27 w 151"/>
              <a:gd name="T37" fmla="*/ 66 h 98"/>
              <a:gd name="T38" fmla="*/ 13 w 151"/>
              <a:gd name="T39" fmla="*/ 60 h 98"/>
              <a:gd name="T40" fmla="*/ 48 w 151"/>
              <a:gd name="T41" fmla="*/ 66 h 98"/>
              <a:gd name="T42" fmla="*/ 45 w 151"/>
              <a:gd name="T43" fmla="*/ 57 h 98"/>
              <a:gd name="T44" fmla="*/ 50 w 151"/>
              <a:gd name="T45" fmla="*/ 57 h 98"/>
              <a:gd name="T46" fmla="*/ 61 w 151"/>
              <a:gd name="T47" fmla="*/ 64 h 98"/>
              <a:gd name="T48" fmla="*/ 56 w 151"/>
              <a:gd name="T49" fmla="*/ 64 h 98"/>
              <a:gd name="T50" fmla="*/ 59 w 151"/>
              <a:gd name="T51" fmla="*/ 55 h 98"/>
              <a:gd name="T52" fmla="*/ 61 w 151"/>
              <a:gd name="T53" fmla="*/ 64 h 98"/>
              <a:gd name="T54" fmla="*/ 70 w 151"/>
              <a:gd name="T55" fmla="*/ 66 h 98"/>
              <a:gd name="T56" fmla="*/ 67 w 151"/>
              <a:gd name="T57" fmla="*/ 57 h 98"/>
              <a:gd name="T58" fmla="*/ 72 w 151"/>
              <a:gd name="T59" fmla="*/ 57 h 98"/>
              <a:gd name="T60" fmla="*/ 83 w 151"/>
              <a:gd name="T61" fmla="*/ 64 h 98"/>
              <a:gd name="T62" fmla="*/ 79 w 151"/>
              <a:gd name="T63" fmla="*/ 64 h 98"/>
              <a:gd name="T64" fmla="*/ 81 w 151"/>
              <a:gd name="T65" fmla="*/ 55 h 98"/>
              <a:gd name="T66" fmla="*/ 83 w 151"/>
              <a:gd name="T67" fmla="*/ 64 h 98"/>
              <a:gd name="T68" fmla="*/ 92 w 151"/>
              <a:gd name="T69" fmla="*/ 66 h 98"/>
              <a:gd name="T70" fmla="*/ 90 w 151"/>
              <a:gd name="T71" fmla="*/ 57 h 98"/>
              <a:gd name="T72" fmla="*/ 94 w 151"/>
              <a:gd name="T73" fmla="*/ 57 h 98"/>
              <a:gd name="T74" fmla="*/ 106 w 151"/>
              <a:gd name="T75" fmla="*/ 64 h 98"/>
              <a:gd name="T76" fmla="*/ 101 w 151"/>
              <a:gd name="T77" fmla="*/ 64 h 98"/>
              <a:gd name="T78" fmla="*/ 103 w 151"/>
              <a:gd name="T79" fmla="*/ 55 h 98"/>
              <a:gd name="T80" fmla="*/ 106 w 151"/>
              <a:gd name="T81" fmla="*/ 64 h 98"/>
              <a:gd name="T82" fmla="*/ 132 w 151"/>
              <a:gd name="T83" fmla="*/ 66 h 98"/>
              <a:gd name="T84" fmla="*/ 119 w 151"/>
              <a:gd name="T85" fmla="*/ 60 h 98"/>
              <a:gd name="T86" fmla="*/ 132 w 151"/>
              <a:gd name="T87" fmla="*/ 55 h 98"/>
              <a:gd name="T88" fmla="*/ 29 w 151"/>
              <a:gd name="T89" fmla="*/ 33 h 98"/>
              <a:gd name="T90" fmla="*/ 97 w 151"/>
              <a:gd name="T91" fmla="*/ 9 h 98"/>
              <a:gd name="T92" fmla="*/ 124 w 151"/>
              <a:gd name="T93" fmla="*/ 41 h 98"/>
              <a:gd name="T94" fmla="*/ 81 w 151"/>
              <a:gd name="T95" fmla="*/ 29 h 98"/>
              <a:gd name="T96" fmla="*/ 80 w 151"/>
              <a:gd name="T97" fmla="*/ 33 h 98"/>
              <a:gd name="T98" fmla="*/ 75 w 151"/>
              <a:gd name="T99" fmla="*/ 41 h 98"/>
              <a:gd name="T100" fmla="*/ 37 w 151"/>
              <a:gd name="T101" fmla="*/ 31 h 98"/>
              <a:gd name="T102" fmla="*/ 62 w 151"/>
              <a:gd name="T103" fmla="*/ 41 h 98"/>
              <a:gd name="T104" fmla="*/ 29 w 151"/>
              <a:gd name="T105" fmla="*/ 33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" h="98">
                <a:moveTo>
                  <a:pt x="7" y="38"/>
                </a:moveTo>
                <a:cubicBezTo>
                  <a:pt x="10" y="39"/>
                  <a:pt x="12" y="38"/>
                  <a:pt x="14" y="37"/>
                </a:cubicBezTo>
                <a:cubicBezTo>
                  <a:pt x="18" y="38"/>
                  <a:pt x="18" y="38"/>
                  <a:pt x="18" y="38"/>
                </a:cubicBezTo>
                <a:cubicBezTo>
                  <a:pt x="17" y="41"/>
                  <a:pt x="17" y="41"/>
                  <a:pt x="17" y="41"/>
                </a:cubicBezTo>
                <a:cubicBezTo>
                  <a:pt x="9" y="44"/>
                  <a:pt x="3" y="51"/>
                  <a:pt x="3" y="60"/>
                </a:cubicBezTo>
                <a:cubicBezTo>
                  <a:pt x="3" y="69"/>
                  <a:pt x="9" y="77"/>
                  <a:pt x="17" y="79"/>
                </a:cubicBezTo>
                <a:cubicBezTo>
                  <a:pt x="17" y="95"/>
                  <a:pt x="17" y="95"/>
                  <a:pt x="17" y="95"/>
                </a:cubicBezTo>
                <a:cubicBezTo>
                  <a:pt x="17" y="97"/>
                  <a:pt x="18" y="98"/>
                  <a:pt x="20" y="98"/>
                </a:cubicBezTo>
                <a:cubicBezTo>
                  <a:pt x="32" y="98"/>
                  <a:pt x="32" y="98"/>
                  <a:pt x="32" y="98"/>
                </a:cubicBezTo>
                <a:cubicBezTo>
                  <a:pt x="33" y="98"/>
                  <a:pt x="35" y="97"/>
                  <a:pt x="35" y="95"/>
                </a:cubicBezTo>
                <a:cubicBezTo>
                  <a:pt x="35" y="80"/>
                  <a:pt x="35" y="80"/>
                  <a:pt x="35" y="80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6" y="97"/>
                  <a:pt x="118" y="98"/>
                  <a:pt x="119" y="98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3" y="98"/>
                  <a:pt x="134" y="97"/>
                  <a:pt x="134" y="95"/>
                </a:cubicBezTo>
                <a:cubicBezTo>
                  <a:pt x="134" y="79"/>
                  <a:pt x="134" y="79"/>
                  <a:pt x="134" y="79"/>
                </a:cubicBezTo>
                <a:cubicBezTo>
                  <a:pt x="142" y="77"/>
                  <a:pt x="148" y="69"/>
                  <a:pt x="148" y="60"/>
                </a:cubicBezTo>
                <a:cubicBezTo>
                  <a:pt x="148" y="51"/>
                  <a:pt x="142" y="44"/>
                  <a:pt x="133" y="41"/>
                </a:cubicBezTo>
                <a:cubicBezTo>
                  <a:pt x="132" y="38"/>
                  <a:pt x="132" y="38"/>
                  <a:pt x="132" y="38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139" y="38"/>
                  <a:pt x="141" y="39"/>
                  <a:pt x="143" y="38"/>
                </a:cubicBezTo>
                <a:cubicBezTo>
                  <a:pt x="148" y="37"/>
                  <a:pt x="151" y="33"/>
                  <a:pt x="149" y="28"/>
                </a:cubicBezTo>
                <a:cubicBezTo>
                  <a:pt x="148" y="24"/>
                  <a:pt x="144" y="21"/>
                  <a:pt x="139" y="22"/>
                </a:cubicBezTo>
                <a:cubicBezTo>
                  <a:pt x="137" y="23"/>
                  <a:pt x="135" y="24"/>
                  <a:pt x="134" y="26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124" y="12"/>
                  <a:pt x="110" y="0"/>
                  <a:pt x="97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41" y="0"/>
                  <a:pt x="27" y="12"/>
                  <a:pt x="21" y="28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4"/>
                  <a:pt x="14" y="23"/>
                  <a:pt x="11" y="22"/>
                </a:cubicBezTo>
                <a:cubicBezTo>
                  <a:pt x="7" y="21"/>
                  <a:pt x="2" y="24"/>
                  <a:pt x="1" y="28"/>
                </a:cubicBezTo>
                <a:cubicBezTo>
                  <a:pt x="0" y="33"/>
                  <a:pt x="3" y="37"/>
                  <a:pt x="7" y="38"/>
                </a:cubicBezTo>
                <a:close/>
                <a:moveTo>
                  <a:pt x="13" y="60"/>
                </a:moveTo>
                <a:cubicBezTo>
                  <a:pt x="13" y="58"/>
                  <a:pt x="16" y="55"/>
                  <a:pt x="19" y="55"/>
                </a:cubicBezTo>
                <a:cubicBezTo>
                  <a:pt x="27" y="55"/>
                  <a:pt x="27" y="55"/>
                  <a:pt x="27" y="55"/>
                </a:cubicBezTo>
                <a:cubicBezTo>
                  <a:pt x="30" y="55"/>
                  <a:pt x="32" y="58"/>
                  <a:pt x="32" y="60"/>
                </a:cubicBezTo>
                <a:cubicBezTo>
                  <a:pt x="32" y="63"/>
                  <a:pt x="30" y="66"/>
                  <a:pt x="27" y="66"/>
                </a:cubicBezTo>
                <a:cubicBezTo>
                  <a:pt x="19" y="66"/>
                  <a:pt x="19" y="66"/>
                  <a:pt x="19" y="66"/>
                </a:cubicBezTo>
                <a:cubicBezTo>
                  <a:pt x="16" y="66"/>
                  <a:pt x="13" y="63"/>
                  <a:pt x="13" y="60"/>
                </a:cubicBezTo>
                <a:close/>
                <a:moveTo>
                  <a:pt x="50" y="64"/>
                </a:moveTo>
                <a:cubicBezTo>
                  <a:pt x="50" y="65"/>
                  <a:pt x="49" y="66"/>
                  <a:pt x="48" y="66"/>
                </a:cubicBezTo>
                <a:cubicBezTo>
                  <a:pt x="46" y="66"/>
                  <a:pt x="45" y="65"/>
                  <a:pt x="45" y="64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6"/>
                  <a:pt x="46" y="55"/>
                  <a:pt x="48" y="55"/>
                </a:cubicBezTo>
                <a:cubicBezTo>
                  <a:pt x="49" y="55"/>
                  <a:pt x="50" y="56"/>
                  <a:pt x="50" y="57"/>
                </a:cubicBezTo>
                <a:lnTo>
                  <a:pt x="50" y="64"/>
                </a:lnTo>
                <a:close/>
                <a:moveTo>
                  <a:pt x="61" y="64"/>
                </a:moveTo>
                <a:cubicBezTo>
                  <a:pt x="61" y="65"/>
                  <a:pt x="60" y="66"/>
                  <a:pt x="59" y="66"/>
                </a:cubicBezTo>
                <a:cubicBezTo>
                  <a:pt x="57" y="66"/>
                  <a:pt x="56" y="65"/>
                  <a:pt x="56" y="64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6"/>
                  <a:pt x="57" y="55"/>
                  <a:pt x="59" y="55"/>
                </a:cubicBezTo>
                <a:cubicBezTo>
                  <a:pt x="60" y="55"/>
                  <a:pt x="61" y="56"/>
                  <a:pt x="61" y="57"/>
                </a:cubicBezTo>
                <a:lnTo>
                  <a:pt x="61" y="64"/>
                </a:lnTo>
                <a:close/>
                <a:moveTo>
                  <a:pt x="72" y="64"/>
                </a:moveTo>
                <a:cubicBezTo>
                  <a:pt x="72" y="65"/>
                  <a:pt x="71" y="66"/>
                  <a:pt x="70" y="66"/>
                </a:cubicBezTo>
                <a:cubicBezTo>
                  <a:pt x="69" y="66"/>
                  <a:pt x="67" y="65"/>
                  <a:pt x="67" y="64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6"/>
                  <a:pt x="69" y="55"/>
                  <a:pt x="70" y="55"/>
                </a:cubicBezTo>
                <a:cubicBezTo>
                  <a:pt x="71" y="55"/>
                  <a:pt x="72" y="56"/>
                  <a:pt x="72" y="57"/>
                </a:cubicBezTo>
                <a:lnTo>
                  <a:pt x="72" y="64"/>
                </a:lnTo>
                <a:close/>
                <a:moveTo>
                  <a:pt x="83" y="64"/>
                </a:moveTo>
                <a:cubicBezTo>
                  <a:pt x="83" y="65"/>
                  <a:pt x="82" y="66"/>
                  <a:pt x="81" y="66"/>
                </a:cubicBezTo>
                <a:cubicBezTo>
                  <a:pt x="80" y="66"/>
                  <a:pt x="79" y="65"/>
                  <a:pt x="79" y="64"/>
                </a:cubicBezTo>
                <a:cubicBezTo>
                  <a:pt x="79" y="57"/>
                  <a:pt x="79" y="57"/>
                  <a:pt x="79" y="57"/>
                </a:cubicBezTo>
                <a:cubicBezTo>
                  <a:pt x="79" y="56"/>
                  <a:pt x="80" y="55"/>
                  <a:pt x="81" y="55"/>
                </a:cubicBezTo>
                <a:cubicBezTo>
                  <a:pt x="82" y="55"/>
                  <a:pt x="83" y="56"/>
                  <a:pt x="83" y="57"/>
                </a:cubicBezTo>
                <a:lnTo>
                  <a:pt x="83" y="64"/>
                </a:lnTo>
                <a:close/>
                <a:moveTo>
                  <a:pt x="94" y="64"/>
                </a:moveTo>
                <a:cubicBezTo>
                  <a:pt x="94" y="65"/>
                  <a:pt x="93" y="66"/>
                  <a:pt x="92" y="66"/>
                </a:cubicBezTo>
                <a:cubicBezTo>
                  <a:pt x="91" y="66"/>
                  <a:pt x="90" y="65"/>
                  <a:pt x="90" y="64"/>
                </a:cubicBezTo>
                <a:cubicBezTo>
                  <a:pt x="90" y="57"/>
                  <a:pt x="90" y="57"/>
                  <a:pt x="90" y="57"/>
                </a:cubicBezTo>
                <a:cubicBezTo>
                  <a:pt x="90" y="56"/>
                  <a:pt x="91" y="55"/>
                  <a:pt x="92" y="55"/>
                </a:cubicBezTo>
                <a:cubicBezTo>
                  <a:pt x="93" y="55"/>
                  <a:pt x="94" y="56"/>
                  <a:pt x="94" y="57"/>
                </a:cubicBezTo>
                <a:lnTo>
                  <a:pt x="94" y="64"/>
                </a:lnTo>
                <a:close/>
                <a:moveTo>
                  <a:pt x="106" y="64"/>
                </a:moveTo>
                <a:cubicBezTo>
                  <a:pt x="106" y="65"/>
                  <a:pt x="105" y="66"/>
                  <a:pt x="103" y="66"/>
                </a:cubicBezTo>
                <a:cubicBezTo>
                  <a:pt x="102" y="66"/>
                  <a:pt x="101" y="65"/>
                  <a:pt x="101" y="64"/>
                </a:cubicBezTo>
                <a:cubicBezTo>
                  <a:pt x="101" y="57"/>
                  <a:pt x="101" y="57"/>
                  <a:pt x="101" y="57"/>
                </a:cubicBezTo>
                <a:cubicBezTo>
                  <a:pt x="101" y="56"/>
                  <a:pt x="102" y="55"/>
                  <a:pt x="103" y="55"/>
                </a:cubicBezTo>
                <a:cubicBezTo>
                  <a:pt x="105" y="55"/>
                  <a:pt x="106" y="56"/>
                  <a:pt x="106" y="57"/>
                </a:cubicBezTo>
                <a:lnTo>
                  <a:pt x="106" y="64"/>
                </a:lnTo>
                <a:close/>
                <a:moveTo>
                  <a:pt x="137" y="60"/>
                </a:moveTo>
                <a:cubicBezTo>
                  <a:pt x="137" y="63"/>
                  <a:pt x="135" y="66"/>
                  <a:pt x="13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1" y="66"/>
                  <a:pt x="119" y="63"/>
                  <a:pt x="119" y="60"/>
                </a:cubicBezTo>
                <a:cubicBezTo>
                  <a:pt x="119" y="58"/>
                  <a:pt x="121" y="55"/>
                  <a:pt x="124" y="55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35" y="55"/>
                  <a:pt x="137" y="58"/>
                  <a:pt x="137" y="60"/>
                </a:cubicBezTo>
                <a:close/>
                <a:moveTo>
                  <a:pt x="29" y="33"/>
                </a:moveTo>
                <a:cubicBezTo>
                  <a:pt x="33" y="20"/>
                  <a:pt x="44" y="9"/>
                  <a:pt x="54" y="9"/>
                </a:cubicBezTo>
                <a:cubicBezTo>
                  <a:pt x="97" y="9"/>
                  <a:pt x="97" y="9"/>
                  <a:pt x="97" y="9"/>
                </a:cubicBezTo>
                <a:cubicBezTo>
                  <a:pt x="107" y="9"/>
                  <a:pt x="118" y="20"/>
                  <a:pt x="122" y="33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81" y="29"/>
                  <a:pt x="81" y="29"/>
                  <a:pt x="81" y="29"/>
                </a:cubicBezTo>
                <a:cubicBezTo>
                  <a:pt x="80" y="29"/>
                  <a:pt x="79" y="30"/>
                  <a:pt x="79" y="31"/>
                </a:cubicBezTo>
                <a:cubicBezTo>
                  <a:pt x="78" y="32"/>
                  <a:pt x="79" y="33"/>
                  <a:pt x="80" y="33"/>
                </a:cubicBezTo>
                <a:cubicBezTo>
                  <a:pt x="103" y="41"/>
                  <a:pt x="103" y="41"/>
                  <a:pt x="103" y="41"/>
                </a:cubicBezTo>
                <a:cubicBezTo>
                  <a:pt x="75" y="41"/>
                  <a:pt x="75" y="41"/>
                  <a:pt x="75" y="41"/>
                </a:cubicBezTo>
                <a:cubicBezTo>
                  <a:pt x="40" y="29"/>
                  <a:pt x="40" y="29"/>
                  <a:pt x="40" y="29"/>
                </a:cubicBezTo>
                <a:cubicBezTo>
                  <a:pt x="39" y="29"/>
                  <a:pt x="38" y="30"/>
                  <a:pt x="37" y="31"/>
                </a:cubicBezTo>
                <a:cubicBezTo>
                  <a:pt x="37" y="32"/>
                  <a:pt x="38" y="33"/>
                  <a:pt x="39" y="33"/>
                </a:cubicBezTo>
                <a:cubicBezTo>
                  <a:pt x="62" y="41"/>
                  <a:pt x="62" y="41"/>
                  <a:pt x="62" y="41"/>
                </a:cubicBezTo>
                <a:cubicBezTo>
                  <a:pt x="27" y="41"/>
                  <a:pt x="27" y="41"/>
                  <a:pt x="27" y="41"/>
                </a:cubicBezTo>
                <a:lnTo>
                  <a:pt x="29" y="33"/>
                </a:lnTo>
                <a:close/>
              </a:path>
            </a:pathLst>
          </a:custGeom>
          <a:solidFill>
            <a:srgbClr val="6F6F6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4080430" y="4630601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264" y="4627527"/>
            <a:ext cx="734061" cy="682847"/>
          </a:xfrm>
          <a:prstGeom prst="rect">
            <a:avLst/>
          </a:prstGeom>
        </p:spPr>
      </p:pic>
      <p:sp>
        <p:nvSpPr>
          <p:cNvPr id="105" name="矩形 104"/>
          <p:cNvSpPr/>
          <p:nvPr/>
        </p:nvSpPr>
        <p:spPr>
          <a:xfrm>
            <a:off x="5086939" y="4630601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06" name="图片 10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950" y="4778673"/>
            <a:ext cx="694569" cy="620151"/>
          </a:xfrm>
          <a:prstGeom prst="rect">
            <a:avLst/>
          </a:prstGeom>
        </p:spPr>
      </p:pic>
      <p:sp>
        <p:nvSpPr>
          <p:cNvPr id="107" name="矩形 106"/>
          <p:cNvSpPr/>
          <p:nvPr/>
        </p:nvSpPr>
        <p:spPr>
          <a:xfrm>
            <a:off x="9112974" y="5625384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08" name="Freeform 246"/>
          <p:cNvSpPr>
            <a:spLocks noEditPoints="1"/>
          </p:cNvSpPr>
          <p:nvPr/>
        </p:nvSpPr>
        <p:spPr bwMode="auto">
          <a:xfrm>
            <a:off x="9240582" y="5835807"/>
            <a:ext cx="514968" cy="333723"/>
          </a:xfrm>
          <a:custGeom>
            <a:avLst/>
            <a:gdLst>
              <a:gd name="T0" fmla="*/ 14 w 151"/>
              <a:gd name="T1" fmla="*/ 37 h 98"/>
              <a:gd name="T2" fmla="*/ 17 w 151"/>
              <a:gd name="T3" fmla="*/ 41 h 98"/>
              <a:gd name="T4" fmla="*/ 17 w 151"/>
              <a:gd name="T5" fmla="*/ 79 h 98"/>
              <a:gd name="T6" fmla="*/ 20 w 151"/>
              <a:gd name="T7" fmla="*/ 98 h 98"/>
              <a:gd name="T8" fmla="*/ 35 w 151"/>
              <a:gd name="T9" fmla="*/ 95 h 98"/>
              <a:gd name="T10" fmla="*/ 116 w 151"/>
              <a:gd name="T11" fmla="*/ 80 h 98"/>
              <a:gd name="T12" fmla="*/ 119 w 151"/>
              <a:gd name="T13" fmla="*/ 98 h 98"/>
              <a:gd name="T14" fmla="*/ 134 w 151"/>
              <a:gd name="T15" fmla="*/ 95 h 98"/>
              <a:gd name="T16" fmla="*/ 148 w 151"/>
              <a:gd name="T17" fmla="*/ 60 h 98"/>
              <a:gd name="T18" fmla="*/ 132 w 151"/>
              <a:gd name="T19" fmla="*/ 38 h 98"/>
              <a:gd name="T20" fmla="*/ 143 w 151"/>
              <a:gd name="T21" fmla="*/ 38 h 98"/>
              <a:gd name="T22" fmla="*/ 139 w 151"/>
              <a:gd name="T23" fmla="*/ 22 h 98"/>
              <a:gd name="T24" fmla="*/ 129 w 151"/>
              <a:gd name="T25" fmla="*/ 28 h 98"/>
              <a:gd name="T26" fmla="*/ 54 w 151"/>
              <a:gd name="T27" fmla="*/ 0 h 98"/>
              <a:gd name="T28" fmla="*/ 17 w 151"/>
              <a:gd name="T29" fmla="*/ 26 h 98"/>
              <a:gd name="T30" fmla="*/ 1 w 151"/>
              <a:gd name="T31" fmla="*/ 28 h 98"/>
              <a:gd name="T32" fmla="*/ 13 w 151"/>
              <a:gd name="T33" fmla="*/ 60 h 98"/>
              <a:gd name="T34" fmla="*/ 27 w 151"/>
              <a:gd name="T35" fmla="*/ 55 h 98"/>
              <a:gd name="T36" fmla="*/ 27 w 151"/>
              <a:gd name="T37" fmla="*/ 66 h 98"/>
              <a:gd name="T38" fmla="*/ 13 w 151"/>
              <a:gd name="T39" fmla="*/ 60 h 98"/>
              <a:gd name="T40" fmla="*/ 48 w 151"/>
              <a:gd name="T41" fmla="*/ 66 h 98"/>
              <a:gd name="T42" fmla="*/ 45 w 151"/>
              <a:gd name="T43" fmla="*/ 57 h 98"/>
              <a:gd name="T44" fmla="*/ 50 w 151"/>
              <a:gd name="T45" fmla="*/ 57 h 98"/>
              <a:gd name="T46" fmla="*/ 61 w 151"/>
              <a:gd name="T47" fmla="*/ 64 h 98"/>
              <a:gd name="T48" fmla="*/ 56 w 151"/>
              <a:gd name="T49" fmla="*/ 64 h 98"/>
              <a:gd name="T50" fmla="*/ 59 w 151"/>
              <a:gd name="T51" fmla="*/ 55 h 98"/>
              <a:gd name="T52" fmla="*/ 61 w 151"/>
              <a:gd name="T53" fmla="*/ 64 h 98"/>
              <a:gd name="T54" fmla="*/ 70 w 151"/>
              <a:gd name="T55" fmla="*/ 66 h 98"/>
              <a:gd name="T56" fmla="*/ 67 w 151"/>
              <a:gd name="T57" fmla="*/ 57 h 98"/>
              <a:gd name="T58" fmla="*/ 72 w 151"/>
              <a:gd name="T59" fmla="*/ 57 h 98"/>
              <a:gd name="T60" fmla="*/ 83 w 151"/>
              <a:gd name="T61" fmla="*/ 64 h 98"/>
              <a:gd name="T62" fmla="*/ 79 w 151"/>
              <a:gd name="T63" fmla="*/ 64 h 98"/>
              <a:gd name="T64" fmla="*/ 81 w 151"/>
              <a:gd name="T65" fmla="*/ 55 h 98"/>
              <a:gd name="T66" fmla="*/ 83 w 151"/>
              <a:gd name="T67" fmla="*/ 64 h 98"/>
              <a:gd name="T68" fmla="*/ 92 w 151"/>
              <a:gd name="T69" fmla="*/ 66 h 98"/>
              <a:gd name="T70" fmla="*/ 90 w 151"/>
              <a:gd name="T71" fmla="*/ 57 h 98"/>
              <a:gd name="T72" fmla="*/ 94 w 151"/>
              <a:gd name="T73" fmla="*/ 57 h 98"/>
              <a:gd name="T74" fmla="*/ 106 w 151"/>
              <a:gd name="T75" fmla="*/ 64 h 98"/>
              <a:gd name="T76" fmla="*/ 101 w 151"/>
              <a:gd name="T77" fmla="*/ 64 h 98"/>
              <a:gd name="T78" fmla="*/ 103 w 151"/>
              <a:gd name="T79" fmla="*/ 55 h 98"/>
              <a:gd name="T80" fmla="*/ 106 w 151"/>
              <a:gd name="T81" fmla="*/ 64 h 98"/>
              <a:gd name="T82" fmla="*/ 132 w 151"/>
              <a:gd name="T83" fmla="*/ 66 h 98"/>
              <a:gd name="T84" fmla="*/ 119 w 151"/>
              <a:gd name="T85" fmla="*/ 60 h 98"/>
              <a:gd name="T86" fmla="*/ 132 w 151"/>
              <a:gd name="T87" fmla="*/ 55 h 98"/>
              <a:gd name="T88" fmla="*/ 29 w 151"/>
              <a:gd name="T89" fmla="*/ 33 h 98"/>
              <a:gd name="T90" fmla="*/ 97 w 151"/>
              <a:gd name="T91" fmla="*/ 9 h 98"/>
              <a:gd name="T92" fmla="*/ 124 w 151"/>
              <a:gd name="T93" fmla="*/ 41 h 98"/>
              <a:gd name="T94" fmla="*/ 81 w 151"/>
              <a:gd name="T95" fmla="*/ 29 h 98"/>
              <a:gd name="T96" fmla="*/ 80 w 151"/>
              <a:gd name="T97" fmla="*/ 33 h 98"/>
              <a:gd name="T98" fmla="*/ 75 w 151"/>
              <a:gd name="T99" fmla="*/ 41 h 98"/>
              <a:gd name="T100" fmla="*/ 37 w 151"/>
              <a:gd name="T101" fmla="*/ 31 h 98"/>
              <a:gd name="T102" fmla="*/ 62 w 151"/>
              <a:gd name="T103" fmla="*/ 41 h 98"/>
              <a:gd name="T104" fmla="*/ 29 w 151"/>
              <a:gd name="T105" fmla="*/ 33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" h="98">
                <a:moveTo>
                  <a:pt x="7" y="38"/>
                </a:moveTo>
                <a:cubicBezTo>
                  <a:pt x="10" y="39"/>
                  <a:pt x="12" y="38"/>
                  <a:pt x="14" y="37"/>
                </a:cubicBezTo>
                <a:cubicBezTo>
                  <a:pt x="18" y="38"/>
                  <a:pt x="18" y="38"/>
                  <a:pt x="18" y="38"/>
                </a:cubicBezTo>
                <a:cubicBezTo>
                  <a:pt x="17" y="41"/>
                  <a:pt x="17" y="41"/>
                  <a:pt x="17" y="41"/>
                </a:cubicBezTo>
                <a:cubicBezTo>
                  <a:pt x="9" y="44"/>
                  <a:pt x="3" y="51"/>
                  <a:pt x="3" y="60"/>
                </a:cubicBezTo>
                <a:cubicBezTo>
                  <a:pt x="3" y="69"/>
                  <a:pt x="9" y="77"/>
                  <a:pt x="17" y="79"/>
                </a:cubicBezTo>
                <a:cubicBezTo>
                  <a:pt x="17" y="95"/>
                  <a:pt x="17" y="95"/>
                  <a:pt x="17" y="95"/>
                </a:cubicBezTo>
                <a:cubicBezTo>
                  <a:pt x="17" y="97"/>
                  <a:pt x="18" y="98"/>
                  <a:pt x="20" y="98"/>
                </a:cubicBezTo>
                <a:cubicBezTo>
                  <a:pt x="32" y="98"/>
                  <a:pt x="32" y="98"/>
                  <a:pt x="32" y="98"/>
                </a:cubicBezTo>
                <a:cubicBezTo>
                  <a:pt x="33" y="98"/>
                  <a:pt x="35" y="97"/>
                  <a:pt x="35" y="95"/>
                </a:cubicBezTo>
                <a:cubicBezTo>
                  <a:pt x="35" y="80"/>
                  <a:pt x="35" y="80"/>
                  <a:pt x="35" y="80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6" y="97"/>
                  <a:pt x="118" y="98"/>
                  <a:pt x="119" y="98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3" y="98"/>
                  <a:pt x="134" y="97"/>
                  <a:pt x="134" y="95"/>
                </a:cubicBezTo>
                <a:cubicBezTo>
                  <a:pt x="134" y="79"/>
                  <a:pt x="134" y="79"/>
                  <a:pt x="134" y="79"/>
                </a:cubicBezTo>
                <a:cubicBezTo>
                  <a:pt x="142" y="77"/>
                  <a:pt x="148" y="69"/>
                  <a:pt x="148" y="60"/>
                </a:cubicBezTo>
                <a:cubicBezTo>
                  <a:pt x="148" y="51"/>
                  <a:pt x="142" y="44"/>
                  <a:pt x="133" y="41"/>
                </a:cubicBezTo>
                <a:cubicBezTo>
                  <a:pt x="132" y="38"/>
                  <a:pt x="132" y="38"/>
                  <a:pt x="132" y="38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139" y="38"/>
                  <a:pt x="141" y="39"/>
                  <a:pt x="143" y="38"/>
                </a:cubicBezTo>
                <a:cubicBezTo>
                  <a:pt x="148" y="37"/>
                  <a:pt x="151" y="33"/>
                  <a:pt x="149" y="28"/>
                </a:cubicBezTo>
                <a:cubicBezTo>
                  <a:pt x="148" y="24"/>
                  <a:pt x="144" y="21"/>
                  <a:pt x="139" y="22"/>
                </a:cubicBezTo>
                <a:cubicBezTo>
                  <a:pt x="137" y="23"/>
                  <a:pt x="135" y="24"/>
                  <a:pt x="134" y="26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124" y="12"/>
                  <a:pt x="110" y="0"/>
                  <a:pt x="97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41" y="0"/>
                  <a:pt x="27" y="12"/>
                  <a:pt x="21" y="28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4"/>
                  <a:pt x="14" y="23"/>
                  <a:pt x="11" y="22"/>
                </a:cubicBezTo>
                <a:cubicBezTo>
                  <a:pt x="7" y="21"/>
                  <a:pt x="2" y="24"/>
                  <a:pt x="1" y="28"/>
                </a:cubicBezTo>
                <a:cubicBezTo>
                  <a:pt x="0" y="33"/>
                  <a:pt x="3" y="37"/>
                  <a:pt x="7" y="38"/>
                </a:cubicBezTo>
                <a:close/>
                <a:moveTo>
                  <a:pt x="13" y="60"/>
                </a:moveTo>
                <a:cubicBezTo>
                  <a:pt x="13" y="58"/>
                  <a:pt x="16" y="55"/>
                  <a:pt x="19" y="55"/>
                </a:cubicBezTo>
                <a:cubicBezTo>
                  <a:pt x="27" y="55"/>
                  <a:pt x="27" y="55"/>
                  <a:pt x="27" y="55"/>
                </a:cubicBezTo>
                <a:cubicBezTo>
                  <a:pt x="30" y="55"/>
                  <a:pt x="32" y="58"/>
                  <a:pt x="32" y="60"/>
                </a:cubicBezTo>
                <a:cubicBezTo>
                  <a:pt x="32" y="63"/>
                  <a:pt x="30" y="66"/>
                  <a:pt x="27" y="66"/>
                </a:cubicBezTo>
                <a:cubicBezTo>
                  <a:pt x="19" y="66"/>
                  <a:pt x="19" y="66"/>
                  <a:pt x="19" y="66"/>
                </a:cubicBezTo>
                <a:cubicBezTo>
                  <a:pt x="16" y="66"/>
                  <a:pt x="13" y="63"/>
                  <a:pt x="13" y="60"/>
                </a:cubicBezTo>
                <a:close/>
                <a:moveTo>
                  <a:pt x="50" y="64"/>
                </a:moveTo>
                <a:cubicBezTo>
                  <a:pt x="50" y="65"/>
                  <a:pt x="49" y="66"/>
                  <a:pt x="48" y="66"/>
                </a:cubicBezTo>
                <a:cubicBezTo>
                  <a:pt x="46" y="66"/>
                  <a:pt x="45" y="65"/>
                  <a:pt x="45" y="64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6"/>
                  <a:pt x="46" y="55"/>
                  <a:pt x="48" y="55"/>
                </a:cubicBezTo>
                <a:cubicBezTo>
                  <a:pt x="49" y="55"/>
                  <a:pt x="50" y="56"/>
                  <a:pt x="50" y="57"/>
                </a:cubicBezTo>
                <a:lnTo>
                  <a:pt x="50" y="64"/>
                </a:lnTo>
                <a:close/>
                <a:moveTo>
                  <a:pt x="61" y="64"/>
                </a:moveTo>
                <a:cubicBezTo>
                  <a:pt x="61" y="65"/>
                  <a:pt x="60" y="66"/>
                  <a:pt x="59" y="66"/>
                </a:cubicBezTo>
                <a:cubicBezTo>
                  <a:pt x="57" y="66"/>
                  <a:pt x="56" y="65"/>
                  <a:pt x="56" y="64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6"/>
                  <a:pt x="57" y="55"/>
                  <a:pt x="59" y="55"/>
                </a:cubicBezTo>
                <a:cubicBezTo>
                  <a:pt x="60" y="55"/>
                  <a:pt x="61" y="56"/>
                  <a:pt x="61" y="57"/>
                </a:cubicBezTo>
                <a:lnTo>
                  <a:pt x="61" y="64"/>
                </a:lnTo>
                <a:close/>
                <a:moveTo>
                  <a:pt x="72" y="64"/>
                </a:moveTo>
                <a:cubicBezTo>
                  <a:pt x="72" y="65"/>
                  <a:pt x="71" y="66"/>
                  <a:pt x="70" y="66"/>
                </a:cubicBezTo>
                <a:cubicBezTo>
                  <a:pt x="69" y="66"/>
                  <a:pt x="67" y="65"/>
                  <a:pt x="67" y="64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6"/>
                  <a:pt x="69" y="55"/>
                  <a:pt x="70" y="55"/>
                </a:cubicBezTo>
                <a:cubicBezTo>
                  <a:pt x="71" y="55"/>
                  <a:pt x="72" y="56"/>
                  <a:pt x="72" y="57"/>
                </a:cubicBezTo>
                <a:lnTo>
                  <a:pt x="72" y="64"/>
                </a:lnTo>
                <a:close/>
                <a:moveTo>
                  <a:pt x="83" y="64"/>
                </a:moveTo>
                <a:cubicBezTo>
                  <a:pt x="83" y="65"/>
                  <a:pt x="82" y="66"/>
                  <a:pt x="81" y="66"/>
                </a:cubicBezTo>
                <a:cubicBezTo>
                  <a:pt x="80" y="66"/>
                  <a:pt x="79" y="65"/>
                  <a:pt x="79" y="64"/>
                </a:cubicBezTo>
                <a:cubicBezTo>
                  <a:pt x="79" y="57"/>
                  <a:pt x="79" y="57"/>
                  <a:pt x="79" y="57"/>
                </a:cubicBezTo>
                <a:cubicBezTo>
                  <a:pt x="79" y="56"/>
                  <a:pt x="80" y="55"/>
                  <a:pt x="81" y="55"/>
                </a:cubicBezTo>
                <a:cubicBezTo>
                  <a:pt x="82" y="55"/>
                  <a:pt x="83" y="56"/>
                  <a:pt x="83" y="57"/>
                </a:cubicBezTo>
                <a:lnTo>
                  <a:pt x="83" y="64"/>
                </a:lnTo>
                <a:close/>
                <a:moveTo>
                  <a:pt x="94" y="64"/>
                </a:moveTo>
                <a:cubicBezTo>
                  <a:pt x="94" y="65"/>
                  <a:pt x="93" y="66"/>
                  <a:pt x="92" y="66"/>
                </a:cubicBezTo>
                <a:cubicBezTo>
                  <a:pt x="91" y="66"/>
                  <a:pt x="90" y="65"/>
                  <a:pt x="90" y="64"/>
                </a:cubicBezTo>
                <a:cubicBezTo>
                  <a:pt x="90" y="57"/>
                  <a:pt x="90" y="57"/>
                  <a:pt x="90" y="57"/>
                </a:cubicBezTo>
                <a:cubicBezTo>
                  <a:pt x="90" y="56"/>
                  <a:pt x="91" y="55"/>
                  <a:pt x="92" y="55"/>
                </a:cubicBezTo>
                <a:cubicBezTo>
                  <a:pt x="93" y="55"/>
                  <a:pt x="94" y="56"/>
                  <a:pt x="94" y="57"/>
                </a:cubicBezTo>
                <a:lnTo>
                  <a:pt x="94" y="64"/>
                </a:lnTo>
                <a:close/>
                <a:moveTo>
                  <a:pt x="106" y="64"/>
                </a:moveTo>
                <a:cubicBezTo>
                  <a:pt x="106" y="65"/>
                  <a:pt x="105" y="66"/>
                  <a:pt x="103" y="66"/>
                </a:cubicBezTo>
                <a:cubicBezTo>
                  <a:pt x="102" y="66"/>
                  <a:pt x="101" y="65"/>
                  <a:pt x="101" y="64"/>
                </a:cubicBezTo>
                <a:cubicBezTo>
                  <a:pt x="101" y="57"/>
                  <a:pt x="101" y="57"/>
                  <a:pt x="101" y="57"/>
                </a:cubicBezTo>
                <a:cubicBezTo>
                  <a:pt x="101" y="56"/>
                  <a:pt x="102" y="55"/>
                  <a:pt x="103" y="55"/>
                </a:cubicBezTo>
                <a:cubicBezTo>
                  <a:pt x="105" y="55"/>
                  <a:pt x="106" y="56"/>
                  <a:pt x="106" y="57"/>
                </a:cubicBezTo>
                <a:lnTo>
                  <a:pt x="106" y="64"/>
                </a:lnTo>
                <a:close/>
                <a:moveTo>
                  <a:pt x="137" y="60"/>
                </a:moveTo>
                <a:cubicBezTo>
                  <a:pt x="137" y="63"/>
                  <a:pt x="135" y="66"/>
                  <a:pt x="13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1" y="66"/>
                  <a:pt x="119" y="63"/>
                  <a:pt x="119" y="60"/>
                </a:cubicBezTo>
                <a:cubicBezTo>
                  <a:pt x="119" y="58"/>
                  <a:pt x="121" y="55"/>
                  <a:pt x="124" y="55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35" y="55"/>
                  <a:pt x="137" y="58"/>
                  <a:pt x="137" y="60"/>
                </a:cubicBezTo>
                <a:close/>
                <a:moveTo>
                  <a:pt x="29" y="33"/>
                </a:moveTo>
                <a:cubicBezTo>
                  <a:pt x="33" y="20"/>
                  <a:pt x="44" y="9"/>
                  <a:pt x="54" y="9"/>
                </a:cubicBezTo>
                <a:cubicBezTo>
                  <a:pt x="97" y="9"/>
                  <a:pt x="97" y="9"/>
                  <a:pt x="97" y="9"/>
                </a:cubicBezTo>
                <a:cubicBezTo>
                  <a:pt x="107" y="9"/>
                  <a:pt x="118" y="20"/>
                  <a:pt x="122" y="33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81" y="29"/>
                  <a:pt x="81" y="29"/>
                  <a:pt x="81" y="29"/>
                </a:cubicBezTo>
                <a:cubicBezTo>
                  <a:pt x="80" y="29"/>
                  <a:pt x="79" y="30"/>
                  <a:pt x="79" y="31"/>
                </a:cubicBezTo>
                <a:cubicBezTo>
                  <a:pt x="78" y="32"/>
                  <a:pt x="79" y="33"/>
                  <a:pt x="80" y="33"/>
                </a:cubicBezTo>
                <a:cubicBezTo>
                  <a:pt x="103" y="41"/>
                  <a:pt x="103" y="41"/>
                  <a:pt x="103" y="41"/>
                </a:cubicBezTo>
                <a:cubicBezTo>
                  <a:pt x="75" y="41"/>
                  <a:pt x="75" y="41"/>
                  <a:pt x="75" y="41"/>
                </a:cubicBezTo>
                <a:cubicBezTo>
                  <a:pt x="40" y="29"/>
                  <a:pt x="40" y="29"/>
                  <a:pt x="40" y="29"/>
                </a:cubicBezTo>
                <a:cubicBezTo>
                  <a:pt x="39" y="29"/>
                  <a:pt x="38" y="30"/>
                  <a:pt x="37" y="31"/>
                </a:cubicBezTo>
                <a:cubicBezTo>
                  <a:pt x="37" y="32"/>
                  <a:pt x="38" y="33"/>
                  <a:pt x="39" y="33"/>
                </a:cubicBezTo>
                <a:cubicBezTo>
                  <a:pt x="62" y="41"/>
                  <a:pt x="62" y="41"/>
                  <a:pt x="62" y="41"/>
                </a:cubicBezTo>
                <a:cubicBezTo>
                  <a:pt x="27" y="41"/>
                  <a:pt x="27" y="41"/>
                  <a:pt x="27" y="41"/>
                </a:cubicBezTo>
                <a:lnTo>
                  <a:pt x="29" y="33"/>
                </a:lnTo>
                <a:close/>
              </a:path>
            </a:pathLst>
          </a:custGeom>
          <a:solidFill>
            <a:srgbClr val="6F6F6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9" name="文本框 88"/>
          <p:cNvSpPr txBox="1"/>
          <p:nvPr/>
        </p:nvSpPr>
        <p:spPr>
          <a:xfrm rot="5109457">
            <a:off x="9950012" y="963186"/>
            <a:ext cx="1674192" cy="15909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5405584"/>
              </a:avLst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Búsqueda rápida de objetivos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1" name="图片 100"/>
          <p:cNvPicPr>
            <a:picLocks noChangeAspect="1"/>
          </p:cNvPicPr>
          <p:nvPr/>
        </p:nvPicPr>
        <p:blipFill>
          <a:blip r:embed="rId2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72" y="1124127"/>
            <a:ext cx="1145843" cy="1145843"/>
          </a:xfrm>
          <a:prstGeom prst="rect">
            <a:avLst/>
          </a:prstGeom>
        </p:spPr>
      </p:pic>
      <p:pic>
        <p:nvPicPr>
          <p:cNvPr id="86" name="图片 85" descr="屏幕剪辑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957" b="95238" l="1224" r="982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58" y="1378655"/>
            <a:ext cx="2043726" cy="679771"/>
          </a:xfrm>
          <a:prstGeom prst="rect">
            <a:avLst/>
          </a:prstGeom>
        </p:spPr>
      </p:pic>
      <p:pic>
        <p:nvPicPr>
          <p:cNvPr id="104" name="图片 38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6" t="-173" r="18190" b="10732"/>
          <a:stretch/>
        </p:blipFill>
        <p:spPr>
          <a:xfrm>
            <a:off x="899395" y="1076869"/>
            <a:ext cx="1409122" cy="1164055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169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72"/>
    </mc:Choice>
    <mc:Fallback xmlns="">
      <p:transition spd="slow" advTm="93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 rot="5109457">
            <a:off x="9950012" y="870422"/>
            <a:ext cx="1674192" cy="15909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5405584"/>
              </a:avLst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Búsqueda rápida de objetivos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5905" y="6395816"/>
            <a:ext cx="10710350" cy="510778"/>
          </a:xfrm>
          <a:prstGeom prst="roundRect">
            <a:avLst/>
          </a:prstGeom>
          <a:solidFill>
            <a:srgbClr val="299DA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Obtenga objetivos humanos / de vehículos en minutos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839759" y="2100328"/>
            <a:ext cx="1743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299DAC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Humano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99DAC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5563963" y="2100328"/>
            <a:ext cx="1743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299DAC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Vehículo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99DAC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9317062" y="2100328"/>
            <a:ext cx="1743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299DAC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Otros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99DAC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197679" y="2567963"/>
            <a:ext cx="10043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9726906" y="2567963"/>
            <a:ext cx="10043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5967465" y="2567963"/>
            <a:ext cx="10043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4" name="椭圆 83"/>
          <p:cNvSpPr/>
          <p:nvPr/>
        </p:nvSpPr>
        <p:spPr>
          <a:xfrm>
            <a:off x="885905" y="396752"/>
            <a:ext cx="361507" cy="361507"/>
          </a:xfrm>
          <a:prstGeom prst="ellipse">
            <a:avLst/>
          </a:prstGeom>
          <a:solidFill>
            <a:srgbClr val="299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977759" y="459631"/>
            <a:ext cx="913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Reemplace su Grabador con AcuSense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888" y="1005651"/>
            <a:ext cx="1145843" cy="1145843"/>
          </a:xfrm>
          <a:prstGeom prst="rect">
            <a:avLst/>
          </a:prstGeom>
        </p:spPr>
      </p:pic>
      <p:sp>
        <p:nvSpPr>
          <p:cNvPr id="93" name="矩形 92"/>
          <p:cNvSpPr/>
          <p:nvPr/>
        </p:nvSpPr>
        <p:spPr>
          <a:xfrm>
            <a:off x="3700303" y="3710300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928456" y="5432208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6787497" y="2823904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9" name="Freeform 246"/>
          <p:cNvSpPr>
            <a:spLocks noEditPoints="1"/>
          </p:cNvSpPr>
          <p:nvPr/>
        </p:nvSpPr>
        <p:spPr bwMode="auto">
          <a:xfrm>
            <a:off x="6912853" y="3075531"/>
            <a:ext cx="514968" cy="333723"/>
          </a:xfrm>
          <a:custGeom>
            <a:avLst/>
            <a:gdLst>
              <a:gd name="T0" fmla="*/ 14 w 151"/>
              <a:gd name="T1" fmla="*/ 37 h 98"/>
              <a:gd name="T2" fmla="*/ 17 w 151"/>
              <a:gd name="T3" fmla="*/ 41 h 98"/>
              <a:gd name="T4" fmla="*/ 17 w 151"/>
              <a:gd name="T5" fmla="*/ 79 h 98"/>
              <a:gd name="T6" fmla="*/ 20 w 151"/>
              <a:gd name="T7" fmla="*/ 98 h 98"/>
              <a:gd name="T8" fmla="*/ 35 w 151"/>
              <a:gd name="T9" fmla="*/ 95 h 98"/>
              <a:gd name="T10" fmla="*/ 116 w 151"/>
              <a:gd name="T11" fmla="*/ 80 h 98"/>
              <a:gd name="T12" fmla="*/ 119 w 151"/>
              <a:gd name="T13" fmla="*/ 98 h 98"/>
              <a:gd name="T14" fmla="*/ 134 w 151"/>
              <a:gd name="T15" fmla="*/ 95 h 98"/>
              <a:gd name="T16" fmla="*/ 148 w 151"/>
              <a:gd name="T17" fmla="*/ 60 h 98"/>
              <a:gd name="T18" fmla="*/ 132 w 151"/>
              <a:gd name="T19" fmla="*/ 38 h 98"/>
              <a:gd name="T20" fmla="*/ 143 w 151"/>
              <a:gd name="T21" fmla="*/ 38 h 98"/>
              <a:gd name="T22" fmla="*/ 139 w 151"/>
              <a:gd name="T23" fmla="*/ 22 h 98"/>
              <a:gd name="T24" fmla="*/ 129 w 151"/>
              <a:gd name="T25" fmla="*/ 28 h 98"/>
              <a:gd name="T26" fmla="*/ 54 w 151"/>
              <a:gd name="T27" fmla="*/ 0 h 98"/>
              <a:gd name="T28" fmla="*/ 17 w 151"/>
              <a:gd name="T29" fmla="*/ 26 h 98"/>
              <a:gd name="T30" fmla="*/ 1 w 151"/>
              <a:gd name="T31" fmla="*/ 28 h 98"/>
              <a:gd name="T32" fmla="*/ 13 w 151"/>
              <a:gd name="T33" fmla="*/ 60 h 98"/>
              <a:gd name="T34" fmla="*/ 27 w 151"/>
              <a:gd name="T35" fmla="*/ 55 h 98"/>
              <a:gd name="T36" fmla="*/ 27 w 151"/>
              <a:gd name="T37" fmla="*/ 66 h 98"/>
              <a:gd name="T38" fmla="*/ 13 w 151"/>
              <a:gd name="T39" fmla="*/ 60 h 98"/>
              <a:gd name="T40" fmla="*/ 48 w 151"/>
              <a:gd name="T41" fmla="*/ 66 h 98"/>
              <a:gd name="T42" fmla="*/ 45 w 151"/>
              <a:gd name="T43" fmla="*/ 57 h 98"/>
              <a:gd name="T44" fmla="*/ 50 w 151"/>
              <a:gd name="T45" fmla="*/ 57 h 98"/>
              <a:gd name="T46" fmla="*/ 61 w 151"/>
              <a:gd name="T47" fmla="*/ 64 h 98"/>
              <a:gd name="T48" fmla="*/ 56 w 151"/>
              <a:gd name="T49" fmla="*/ 64 h 98"/>
              <a:gd name="T50" fmla="*/ 59 w 151"/>
              <a:gd name="T51" fmla="*/ 55 h 98"/>
              <a:gd name="T52" fmla="*/ 61 w 151"/>
              <a:gd name="T53" fmla="*/ 64 h 98"/>
              <a:gd name="T54" fmla="*/ 70 w 151"/>
              <a:gd name="T55" fmla="*/ 66 h 98"/>
              <a:gd name="T56" fmla="*/ 67 w 151"/>
              <a:gd name="T57" fmla="*/ 57 h 98"/>
              <a:gd name="T58" fmla="*/ 72 w 151"/>
              <a:gd name="T59" fmla="*/ 57 h 98"/>
              <a:gd name="T60" fmla="*/ 83 w 151"/>
              <a:gd name="T61" fmla="*/ 64 h 98"/>
              <a:gd name="T62" fmla="*/ 79 w 151"/>
              <a:gd name="T63" fmla="*/ 64 h 98"/>
              <a:gd name="T64" fmla="*/ 81 w 151"/>
              <a:gd name="T65" fmla="*/ 55 h 98"/>
              <a:gd name="T66" fmla="*/ 83 w 151"/>
              <a:gd name="T67" fmla="*/ 64 h 98"/>
              <a:gd name="T68" fmla="*/ 92 w 151"/>
              <a:gd name="T69" fmla="*/ 66 h 98"/>
              <a:gd name="T70" fmla="*/ 90 w 151"/>
              <a:gd name="T71" fmla="*/ 57 h 98"/>
              <a:gd name="T72" fmla="*/ 94 w 151"/>
              <a:gd name="T73" fmla="*/ 57 h 98"/>
              <a:gd name="T74" fmla="*/ 106 w 151"/>
              <a:gd name="T75" fmla="*/ 64 h 98"/>
              <a:gd name="T76" fmla="*/ 101 w 151"/>
              <a:gd name="T77" fmla="*/ 64 h 98"/>
              <a:gd name="T78" fmla="*/ 103 w 151"/>
              <a:gd name="T79" fmla="*/ 55 h 98"/>
              <a:gd name="T80" fmla="*/ 106 w 151"/>
              <a:gd name="T81" fmla="*/ 64 h 98"/>
              <a:gd name="T82" fmla="*/ 132 w 151"/>
              <a:gd name="T83" fmla="*/ 66 h 98"/>
              <a:gd name="T84" fmla="*/ 119 w 151"/>
              <a:gd name="T85" fmla="*/ 60 h 98"/>
              <a:gd name="T86" fmla="*/ 132 w 151"/>
              <a:gd name="T87" fmla="*/ 55 h 98"/>
              <a:gd name="T88" fmla="*/ 29 w 151"/>
              <a:gd name="T89" fmla="*/ 33 h 98"/>
              <a:gd name="T90" fmla="*/ 97 w 151"/>
              <a:gd name="T91" fmla="*/ 9 h 98"/>
              <a:gd name="T92" fmla="*/ 124 w 151"/>
              <a:gd name="T93" fmla="*/ 41 h 98"/>
              <a:gd name="T94" fmla="*/ 81 w 151"/>
              <a:gd name="T95" fmla="*/ 29 h 98"/>
              <a:gd name="T96" fmla="*/ 80 w 151"/>
              <a:gd name="T97" fmla="*/ 33 h 98"/>
              <a:gd name="T98" fmla="*/ 75 w 151"/>
              <a:gd name="T99" fmla="*/ 41 h 98"/>
              <a:gd name="T100" fmla="*/ 37 w 151"/>
              <a:gd name="T101" fmla="*/ 31 h 98"/>
              <a:gd name="T102" fmla="*/ 62 w 151"/>
              <a:gd name="T103" fmla="*/ 41 h 98"/>
              <a:gd name="T104" fmla="*/ 29 w 151"/>
              <a:gd name="T105" fmla="*/ 33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" h="98">
                <a:moveTo>
                  <a:pt x="7" y="38"/>
                </a:moveTo>
                <a:cubicBezTo>
                  <a:pt x="10" y="39"/>
                  <a:pt x="12" y="38"/>
                  <a:pt x="14" y="37"/>
                </a:cubicBezTo>
                <a:cubicBezTo>
                  <a:pt x="18" y="38"/>
                  <a:pt x="18" y="38"/>
                  <a:pt x="18" y="38"/>
                </a:cubicBezTo>
                <a:cubicBezTo>
                  <a:pt x="17" y="41"/>
                  <a:pt x="17" y="41"/>
                  <a:pt x="17" y="41"/>
                </a:cubicBezTo>
                <a:cubicBezTo>
                  <a:pt x="9" y="44"/>
                  <a:pt x="3" y="51"/>
                  <a:pt x="3" y="60"/>
                </a:cubicBezTo>
                <a:cubicBezTo>
                  <a:pt x="3" y="69"/>
                  <a:pt x="9" y="77"/>
                  <a:pt x="17" y="79"/>
                </a:cubicBezTo>
                <a:cubicBezTo>
                  <a:pt x="17" y="95"/>
                  <a:pt x="17" y="95"/>
                  <a:pt x="17" y="95"/>
                </a:cubicBezTo>
                <a:cubicBezTo>
                  <a:pt x="17" y="97"/>
                  <a:pt x="18" y="98"/>
                  <a:pt x="20" y="98"/>
                </a:cubicBezTo>
                <a:cubicBezTo>
                  <a:pt x="32" y="98"/>
                  <a:pt x="32" y="98"/>
                  <a:pt x="32" y="98"/>
                </a:cubicBezTo>
                <a:cubicBezTo>
                  <a:pt x="33" y="98"/>
                  <a:pt x="35" y="97"/>
                  <a:pt x="35" y="95"/>
                </a:cubicBezTo>
                <a:cubicBezTo>
                  <a:pt x="35" y="80"/>
                  <a:pt x="35" y="80"/>
                  <a:pt x="35" y="80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6" y="97"/>
                  <a:pt x="118" y="98"/>
                  <a:pt x="119" y="98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3" y="98"/>
                  <a:pt x="134" y="97"/>
                  <a:pt x="134" y="95"/>
                </a:cubicBezTo>
                <a:cubicBezTo>
                  <a:pt x="134" y="79"/>
                  <a:pt x="134" y="79"/>
                  <a:pt x="134" y="79"/>
                </a:cubicBezTo>
                <a:cubicBezTo>
                  <a:pt x="142" y="77"/>
                  <a:pt x="148" y="69"/>
                  <a:pt x="148" y="60"/>
                </a:cubicBezTo>
                <a:cubicBezTo>
                  <a:pt x="148" y="51"/>
                  <a:pt x="142" y="44"/>
                  <a:pt x="133" y="41"/>
                </a:cubicBezTo>
                <a:cubicBezTo>
                  <a:pt x="132" y="38"/>
                  <a:pt x="132" y="38"/>
                  <a:pt x="132" y="38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139" y="38"/>
                  <a:pt x="141" y="39"/>
                  <a:pt x="143" y="38"/>
                </a:cubicBezTo>
                <a:cubicBezTo>
                  <a:pt x="148" y="37"/>
                  <a:pt x="151" y="33"/>
                  <a:pt x="149" y="28"/>
                </a:cubicBezTo>
                <a:cubicBezTo>
                  <a:pt x="148" y="24"/>
                  <a:pt x="144" y="21"/>
                  <a:pt x="139" y="22"/>
                </a:cubicBezTo>
                <a:cubicBezTo>
                  <a:pt x="137" y="23"/>
                  <a:pt x="135" y="24"/>
                  <a:pt x="134" y="26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124" y="12"/>
                  <a:pt x="110" y="0"/>
                  <a:pt x="97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41" y="0"/>
                  <a:pt x="27" y="12"/>
                  <a:pt x="21" y="28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4"/>
                  <a:pt x="14" y="23"/>
                  <a:pt x="11" y="22"/>
                </a:cubicBezTo>
                <a:cubicBezTo>
                  <a:pt x="7" y="21"/>
                  <a:pt x="2" y="24"/>
                  <a:pt x="1" y="28"/>
                </a:cubicBezTo>
                <a:cubicBezTo>
                  <a:pt x="0" y="33"/>
                  <a:pt x="3" y="37"/>
                  <a:pt x="7" y="38"/>
                </a:cubicBezTo>
                <a:close/>
                <a:moveTo>
                  <a:pt x="13" y="60"/>
                </a:moveTo>
                <a:cubicBezTo>
                  <a:pt x="13" y="58"/>
                  <a:pt x="16" y="55"/>
                  <a:pt x="19" y="55"/>
                </a:cubicBezTo>
                <a:cubicBezTo>
                  <a:pt x="27" y="55"/>
                  <a:pt x="27" y="55"/>
                  <a:pt x="27" y="55"/>
                </a:cubicBezTo>
                <a:cubicBezTo>
                  <a:pt x="30" y="55"/>
                  <a:pt x="32" y="58"/>
                  <a:pt x="32" y="60"/>
                </a:cubicBezTo>
                <a:cubicBezTo>
                  <a:pt x="32" y="63"/>
                  <a:pt x="30" y="66"/>
                  <a:pt x="27" y="66"/>
                </a:cubicBezTo>
                <a:cubicBezTo>
                  <a:pt x="19" y="66"/>
                  <a:pt x="19" y="66"/>
                  <a:pt x="19" y="66"/>
                </a:cubicBezTo>
                <a:cubicBezTo>
                  <a:pt x="16" y="66"/>
                  <a:pt x="13" y="63"/>
                  <a:pt x="13" y="60"/>
                </a:cubicBezTo>
                <a:close/>
                <a:moveTo>
                  <a:pt x="50" y="64"/>
                </a:moveTo>
                <a:cubicBezTo>
                  <a:pt x="50" y="65"/>
                  <a:pt x="49" y="66"/>
                  <a:pt x="48" y="66"/>
                </a:cubicBezTo>
                <a:cubicBezTo>
                  <a:pt x="46" y="66"/>
                  <a:pt x="45" y="65"/>
                  <a:pt x="45" y="64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6"/>
                  <a:pt x="46" y="55"/>
                  <a:pt x="48" y="55"/>
                </a:cubicBezTo>
                <a:cubicBezTo>
                  <a:pt x="49" y="55"/>
                  <a:pt x="50" y="56"/>
                  <a:pt x="50" y="57"/>
                </a:cubicBezTo>
                <a:lnTo>
                  <a:pt x="50" y="64"/>
                </a:lnTo>
                <a:close/>
                <a:moveTo>
                  <a:pt x="61" y="64"/>
                </a:moveTo>
                <a:cubicBezTo>
                  <a:pt x="61" y="65"/>
                  <a:pt x="60" y="66"/>
                  <a:pt x="59" y="66"/>
                </a:cubicBezTo>
                <a:cubicBezTo>
                  <a:pt x="57" y="66"/>
                  <a:pt x="56" y="65"/>
                  <a:pt x="56" y="64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6"/>
                  <a:pt x="57" y="55"/>
                  <a:pt x="59" y="55"/>
                </a:cubicBezTo>
                <a:cubicBezTo>
                  <a:pt x="60" y="55"/>
                  <a:pt x="61" y="56"/>
                  <a:pt x="61" y="57"/>
                </a:cubicBezTo>
                <a:lnTo>
                  <a:pt x="61" y="64"/>
                </a:lnTo>
                <a:close/>
                <a:moveTo>
                  <a:pt x="72" y="64"/>
                </a:moveTo>
                <a:cubicBezTo>
                  <a:pt x="72" y="65"/>
                  <a:pt x="71" y="66"/>
                  <a:pt x="70" y="66"/>
                </a:cubicBezTo>
                <a:cubicBezTo>
                  <a:pt x="69" y="66"/>
                  <a:pt x="67" y="65"/>
                  <a:pt x="67" y="64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6"/>
                  <a:pt x="69" y="55"/>
                  <a:pt x="70" y="55"/>
                </a:cubicBezTo>
                <a:cubicBezTo>
                  <a:pt x="71" y="55"/>
                  <a:pt x="72" y="56"/>
                  <a:pt x="72" y="57"/>
                </a:cubicBezTo>
                <a:lnTo>
                  <a:pt x="72" y="64"/>
                </a:lnTo>
                <a:close/>
                <a:moveTo>
                  <a:pt x="83" y="64"/>
                </a:moveTo>
                <a:cubicBezTo>
                  <a:pt x="83" y="65"/>
                  <a:pt x="82" y="66"/>
                  <a:pt x="81" y="66"/>
                </a:cubicBezTo>
                <a:cubicBezTo>
                  <a:pt x="80" y="66"/>
                  <a:pt x="79" y="65"/>
                  <a:pt x="79" y="64"/>
                </a:cubicBezTo>
                <a:cubicBezTo>
                  <a:pt x="79" y="57"/>
                  <a:pt x="79" y="57"/>
                  <a:pt x="79" y="57"/>
                </a:cubicBezTo>
                <a:cubicBezTo>
                  <a:pt x="79" y="56"/>
                  <a:pt x="80" y="55"/>
                  <a:pt x="81" y="55"/>
                </a:cubicBezTo>
                <a:cubicBezTo>
                  <a:pt x="82" y="55"/>
                  <a:pt x="83" y="56"/>
                  <a:pt x="83" y="57"/>
                </a:cubicBezTo>
                <a:lnTo>
                  <a:pt x="83" y="64"/>
                </a:lnTo>
                <a:close/>
                <a:moveTo>
                  <a:pt x="94" y="64"/>
                </a:moveTo>
                <a:cubicBezTo>
                  <a:pt x="94" y="65"/>
                  <a:pt x="93" y="66"/>
                  <a:pt x="92" y="66"/>
                </a:cubicBezTo>
                <a:cubicBezTo>
                  <a:pt x="91" y="66"/>
                  <a:pt x="90" y="65"/>
                  <a:pt x="90" y="64"/>
                </a:cubicBezTo>
                <a:cubicBezTo>
                  <a:pt x="90" y="57"/>
                  <a:pt x="90" y="57"/>
                  <a:pt x="90" y="57"/>
                </a:cubicBezTo>
                <a:cubicBezTo>
                  <a:pt x="90" y="56"/>
                  <a:pt x="91" y="55"/>
                  <a:pt x="92" y="55"/>
                </a:cubicBezTo>
                <a:cubicBezTo>
                  <a:pt x="93" y="55"/>
                  <a:pt x="94" y="56"/>
                  <a:pt x="94" y="57"/>
                </a:cubicBezTo>
                <a:lnTo>
                  <a:pt x="94" y="64"/>
                </a:lnTo>
                <a:close/>
                <a:moveTo>
                  <a:pt x="106" y="64"/>
                </a:moveTo>
                <a:cubicBezTo>
                  <a:pt x="106" y="65"/>
                  <a:pt x="105" y="66"/>
                  <a:pt x="103" y="66"/>
                </a:cubicBezTo>
                <a:cubicBezTo>
                  <a:pt x="102" y="66"/>
                  <a:pt x="101" y="65"/>
                  <a:pt x="101" y="64"/>
                </a:cubicBezTo>
                <a:cubicBezTo>
                  <a:pt x="101" y="57"/>
                  <a:pt x="101" y="57"/>
                  <a:pt x="101" y="57"/>
                </a:cubicBezTo>
                <a:cubicBezTo>
                  <a:pt x="101" y="56"/>
                  <a:pt x="102" y="55"/>
                  <a:pt x="103" y="55"/>
                </a:cubicBezTo>
                <a:cubicBezTo>
                  <a:pt x="105" y="55"/>
                  <a:pt x="106" y="56"/>
                  <a:pt x="106" y="57"/>
                </a:cubicBezTo>
                <a:lnTo>
                  <a:pt x="106" y="64"/>
                </a:lnTo>
                <a:close/>
                <a:moveTo>
                  <a:pt x="137" y="60"/>
                </a:moveTo>
                <a:cubicBezTo>
                  <a:pt x="137" y="63"/>
                  <a:pt x="135" y="66"/>
                  <a:pt x="13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1" y="66"/>
                  <a:pt x="119" y="63"/>
                  <a:pt x="119" y="60"/>
                </a:cubicBezTo>
                <a:cubicBezTo>
                  <a:pt x="119" y="58"/>
                  <a:pt x="121" y="55"/>
                  <a:pt x="124" y="55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35" y="55"/>
                  <a:pt x="137" y="58"/>
                  <a:pt x="137" y="60"/>
                </a:cubicBezTo>
                <a:close/>
                <a:moveTo>
                  <a:pt x="29" y="33"/>
                </a:moveTo>
                <a:cubicBezTo>
                  <a:pt x="33" y="20"/>
                  <a:pt x="44" y="9"/>
                  <a:pt x="54" y="9"/>
                </a:cubicBezTo>
                <a:cubicBezTo>
                  <a:pt x="97" y="9"/>
                  <a:pt x="97" y="9"/>
                  <a:pt x="97" y="9"/>
                </a:cubicBezTo>
                <a:cubicBezTo>
                  <a:pt x="107" y="9"/>
                  <a:pt x="118" y="20"/>
                  <a:pt x="122" y="33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81" y="29"/>
                  <a:pt x="81" y="29"/>
                  <a:pt x="81" y="29"/>
                </a:cubicBezTo>
                <a:cubicBezTo>
                  <a:pt x="80" y="29"/>
                  <a:pt x="79" y="30"/>
                  <a:pt x="79" y="31"/>
                </a:cubicBezTo>
                <a:cubicBezTo>
                  <a:pt x="78" y="32"/>
                  <a:pt x="79" y="33"/>
                  <a:pt x="80" y="33"/>
                </a:cubicBezTo>
                <a:cubicBezTo>
                  <a:pt x="103" y="41"/>
                  <a:pt x="103" y="41"/>
                  <a:pt x="103" y="41"/>
                </a:cubicBezTo>
                <a:cubicBezTo>
                  <a:pt x="75" y="41"/>
                  <a:pt x="75" y="41"/>
                  <a:pt x="75" y="41"/>
                </a:cubicBezTo>
                <a:cubicBezTo>
                  <a:pt x="40" y="29"/>
                  <a:pt x="40" y="29"/>
                  <a:pt x="40" y="29"/>
                </a:cubicBezTo>
                <a:cubicBezTo>
                  <a:pt x="39" y="29"/>
                  <a:pt x="38" y="30"/>
                  <a:pt x="37" y="31"/>
                </a:cubicBezTo>
                <a:cubicBezTo>
                  <a:pt x="37" y="32"/>
                  <a:pt x="38" y="33"/>
                  <a:pt x="39" y="33"/>
                </a:cubicBezTo>
                <a:cubicBezTo>
                  <a:pt x="62" y="41"/>
                  <a:pt x="62" y="41"/>
                  <a:pt x="62" y="41"/>
                </a:cubicBezTo>
                <a:cubicBezTo>
                  <a:pt x="27" y="41"/>
                  <a:pt x="27" y="41"/>
                  <a:pt x="27" y="41"/>
                </a:cubicBezTo>
                <a:lnTo>
                  <a:pt x="29" y="33"/>
                </a:lnTo>
                <a:close/>
              </a:path>
            </a:pathLst>
          </a:custGeom>
          <a:solidFill>
            <a:srgbClr val="6F6F6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851249" y="2821329"/>
            <a:ext cx="756000" cy="756000"/>
            <a:chOff x="1563144" y="3266612"/>
            <a:chExt cx="756000" cy="756000"/>
          </a:xfrm>
        </p:grpSpPr>
        <p:sp>
          <p:nvSpPr>
            <p:cNvPr id="92" name="矩形 91"/>
            <p:cNvSpPr/>
            <p:nvPr/>
          </p:nvSpPr>
          <p:spPr>
            <a:xfrm>
              <a:off x="1563144" y="3266612"/>
              <a:ext cx="756000" cy="75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10" name="图片 10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190" y="3391624"/>
              <a:ext cx="564714" cy="512153"/>
            </a:xfrm>
            <a:prstGeom prst="rect">
              <a:avLst/>
            </a:prstGeom>
          </p:spPr>
        </p:pic>
      </p:grpSp>
      <p:sp>
        <p:nvSpPr>
          <p:cNvPr id="111" name="矩形 110"/>
          <p:cNvSpPr/>
          <p:nvPr/>
        </p:nvSpPr>
        <p:spPr>
          <a:xfrm>
            <a:off x="10795278" y="3733872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2" name="图片 111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6969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961829" y="3915164"/>
            <a:ext cx="422897" cy="406351"/>
          </a:xfrm>
          <a:prstGeom prst="rect">
            <a:avLst/>
          </a:prstGeom>
        </p:spPr>
      </p:pic>
      <p:sp>
        <p:nvSpPr>
          <p:cNvPr id="113" name="矩形 112"/>
          <p:cNvSpPr/>
          <p:nvPr/>
        </p:nvSpPr>
        <p:spPr>
          <a:xfrm>
            <a:off x="9886759" y="5464178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4" name="图片 113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6969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112780" y="5631178"/>
            <a:ext cx="301538" cy="446464"/>
          </a:xfrm>
          <a:prstGeom prst="rect">
            <a:avLst/>
          </a:prstGeom>
        </p:spPr>
      </p:pic>
      <p:sp>
        <p:nvSpPr>
          <p:cNvPr id="115" name="矩形 114"/>
          <p:cNvSpPr/>
          <p:nvPr/>
        </p:nvSpPr>
        <p:spPr>
          <a:xfrm>
            <a:off x="9003873" y="3733872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8" name="图片 117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96969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213250" y="3835838"/>
            <a:ext cx="358060" cy="436997"/>
          </a:xfrm>
          <a:prstGeom prst="rect">
            <a:avLst/>
          </a:prstGeom>
        </p:spPr>
      </p:pic>
      <p:sp>
        <p:nvSpPr>
          <p:cNvPr id="119" name="矩形 118"/>
          <p:cNvSpPr/>
          <p:nvPr/>
        </p:nvSpPr>
        <p:spPr>
          <a:xfrm>
            <a:off x="9003873" y="2823904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0" name="图片 119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96969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213250" y="2959491"/>
            <a:ext cx="357867" cy="415524"/>
          </a:xfrm>
          <a:prstGeom prst="rect">
            <a:avLst/>
          </a:prstGeom>
        </p:spPr>
      </p:pic>
      <p:sp>
        <p:nvSpPr>
          <p:cNvPr id="121" name="矩形 120"/>
          <p:cNvSpPr/>
          <p:nvPr/>
        </p:nvSpPr>
        <p:spPr>
          <a:xfrm>
            <a:off x="9886759" y="3733872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2" name="图片 121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96969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3257" y="3845984"/>
            <a:ext cx="490508" cy="490508"/>
          </a:xfrm>
          <a:prstGeom prst="rect">
            <a:avLst/>
          </a:prstGeom>
        </p:spPr>
      </p:pic>
      <p:sp>
        <p:nvSpPr>
          <p:cNvPr id="123" name="矩形 122"/>
          <p:cNvSpPr/>
          <p:nvPr/>
        </p:nvSpPr>
        <p:spPr>
          <a:xfrm>
            <a:off x="9886759" y="4609073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4" name="图片 1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4834027"/>
            <a:ext cx="489692" cy="347299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2775776" y="2821329"/>
            <a:ext cx="756000" cy="756000"/>
            <a:chOff x="2499637" y="3265767"/>
            <a:chExt cx="756000" cy="756000"/>
          </a:xfrm>
        </p:grpSpPr>
        <p:sp>
          <p:nvSpPr>
            <p:cNvPr id="96" name="矩形 95"/>
            <p:cNvSpPr/>
            <p:nvPr/>
          </p:nvSpPr>
          <p:spPr>
            <a:xfrm>
              <a:off x="2499637" y="3265767"/>
              <a:ext cx="756000" cy="75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7492" y="3361704"/>
              <a:ext cx="564714" cy="512153"/>
            </a:xfrm>
            <a:prstGeom prst="rect">
              <a:avLst/>
            </a:prstGeom>
          </p:spPr>
        </p:pic>
      </p:grpSp>
      <p:sp>
        <p:nvSpPr>
          <p:cNvPr id="126" name="矩形 125"/>
          <p:cNvSpPr/>
          <p:nvPr/>
        </p:nvSpPr>
        <p:spPr>
          <a:xfrm>
            <a:off x="4936237" y="2833637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7" name="Freeform 246"/>
          <p:cNvSpPr>
            <a:spLocks noEditPoints="1"/>
          </p:cNvSpPr>
          <p:nvPr/>
        </p:nvSpPr>
        <p:spPr bwMode="auto">
          <a:xfrm>
            <a:off x="5036179" y="3089052"/>
            <a:ext cx="514968" cy="333723"/>
          </a:xfrm>
          <a:custGeom>
            <a:avLst/>
            <a:gdLst>
              <a:gd name="T0" fmla="*/ 14 w 151"/>
              <a:gd name="T1" fmla="*/ 37 h 98"/>
              <a:gd name="T2" fmla="*/ 17 w 151"/>
              <a:gd name="T3" fmla="*/ 41 h 98"/>
              <a:gd name="T4" fmla="*/ 17 w 151"/>
              <a:gd name="T5" fmla="*/ 79 h 98"/>
              <a:gd name="T6" fmla="*/ 20 w 151"/>
              <a:gd name="T7" fmla="*/ 98 h 98"/>
              <a:gd name="T8" fmla="*/ 35 w 151"/>
              <a:gd name="T9" fmla="*/ 95 h 98"/>
              <a:gd name="T10" fmla="*/ 116 w 151"/>
              <a:gd name="T11" fmla="*/ 80 h 98"/>
              <a:gd name="T12" fmla="*/ 119 w 151"/>
              <a:gd name="T13" fmla="*/ 98 h 98"/>
              <a:gd name="T14" fmla="*/ 134 w 151"/>
              <a:gd name="T15" fmla="*/ 95 h 98"/>
              <a:gd name="T16" fmla="*/ 148 w 151"/>
              <a:gd name="T17" fmla="*/ 60 h 98"/>
              <a:gd name="T18" fmla="*/ 132 w 151"/>
              <a:gd name="T19" fmla="*/ 38 h 98"/>
              <a:gd name="T20" fmla="*/ 143 w 151"/>
              <a:gd name="T21" fmla="*/ 38 h 98"/>
              <a:gd name="T22" fmla="*/ 139 w 151"/>
              <a:gd name="T23" fmla="*/ 22 h 98"/>
              <a:gd name="T24" fmla="*/ 129 w 151"/>
              <a:gd name="T25" fmla="*/ 28 h 98"/>
              <a:gd name="T26" fmla="*/ 54 w 151"/>
              <a:gd name="T27" fmla="*/ 0 h 98"/>
              <a:gd name="T28" fmla="*/ 17 w 151"/>
              <a:gd name="T29" fmla="*/ 26 h 98"/>
              <a:gd name="T30" fmla="*/ 1 w 151"/>
              <a:gd name="T31" fmla="*/ 28 h 98"/>
              <a:gd name="T32" fmla="*/ 13 w 151"/>
              <a:gd name="T33" fmla="*/ 60 h 98"/>
              <a:gd name="T34" fmla="*/ 27 w 151"/>
              <a:gd name="T35" fmla="*/ 55 h 98"/>
              <a:gd name="T36" fmla="*/ 27 w 151"/>
              <a:gd name="T37" fmla="*/ 66 h 98"/>
              <a:gd name="T38" fmla="*/ 13 w 151"/>
              <a:gd name="T39" fmla="*/ 60 h 98"/>
              <a:gd name="T40" fmla="*/ 48 w 151"/>
              <a:gd name="T41" fmla="*/ 66 h 98"/>
              <a:gd name="T42" fmla="*/ 45 w 151"/>
              <a:gd name="T43" fmla="*/ 57 h 98"/>
              <a:gd name="T44" fmla="*/ 50 w 151"/>
              <a:gd name="T45" fmla="*/ 57 h 98"/>
              <a:gd name="T46" fmla="*/ 61 w 151"/>
              <a:gd name="T47" fmla="*/ 64 h 98"/>
              <a:gd name="T48" fmla="*/ 56 w 151"/>
              <a:gd name="T49" fmla="*/ 64 h 98"/>
              <a:gd name="T50" fmla="*/ 59 w 151"/>
              <a:gd name="T51" fmla="*/ 55 h 98"/>
              <a:gd name="T52" fmla="*/ 61 w 151"/>
              <a:gd name="T53" fmla="*/ 64 h 98"/>
              <a:gd name="T54" fmla="*/ 70 w 151"/>
              <a:gd name="T55" fmla="*/ 66 h 98"/>
              <a:gd name="T56" fmla="*/ 67 w 151"/>
              <a:gd name="T57" fmla="*/ 57 h 98"/>
              <a:gd name="T58" fmla="*/ 72 w 151"/>
              <a:gd name="T59" fmla="*/ 57 h 98"/>
              <a:gd name="T60" fmla="*/ 83 w 151"/>
              <a:gd name="T61" fmla="*/ 64 h 98"/>
              <a:gd name="T62" fmla="*/ 79 w 151"/>
              <a:gd name="T63" fmla="*/ 64 h 98"/>
              <a:gd name="T64" fmla="*/ 81 w 151"/>
              <a:gd name="T65" fmla="*/ 55 h 98"/>
              <a:gd name="T66" fmla="*/ 83 w 151"/>
              <a:gd name="T67" fmla="*/ 64 h 98"/>
              <a:gd name="T68" fmla="*/ 92 w 151"/>
              <a:gd name="T69" fmla="*/ 66 h 98"/>
              <a:gd name="T70" fmla="*/ 90 w 151"/>
              <a:gd name="T71" fmla="*/ 57 h 98"/>
              <a:gd name="T72" fmla="*/ 94 w 151"/>
              <a:gd name="T73" fmla="*/ 57 h 98"/>
              <a:gd name="T74" fmla="*/ 106 w 151"/>
              <a:gd name="T75" fmla="*/ 64 h 98"/>
              <a:gd name="T76" fmla="*/ 101 w 151"/>
              <a:gd name="T77" fmla="*/ 64 h 98"/>
              <a:gd name="T78" fmla="*/ 103 w 151"/>
              <a:gd name="T79" fmla="*/ 55 h 98"/>
              <a:gd name="T80" fmla="*/ 106 w 151"/>
              <a:gd name="T81" fmla="*/ 64 h 98"/>
              <a:gd name="T82" fmla="*/ 132 w 151"/>
              <a:gd name="T83" fmla="*/ 66 h 98"/>
              <a:gd name="T84" fmla="*/ 119 w 151"/>
              <a:gd name="T85" fmla="*/ 60 h 98"/>
              <a:gd name="T86" fmla="*/ 132 w 151"/>
              <a:gd name="T87" fmla="*/ 55 h 98"/>
              <a:gd name="T88" fmla="*/ 29 w 151"/>
              <a:gd name="T89" fmla="*/ 33 h 98"/>
              <a:gd name="T90" fmla="*/ 97 w 151"/>
              <a:gd name="T91" fmla="*/ 9 h 98"/>
              <a:gd name="T92" fmla="*/ 124 w 151"/>
              <a:gd name="T93" fmla="*/ 41 h 98"/>
              <a:gd name="T94" fmla="*/ 81 w 151"/>
              <a:gd name="T95" fmla="*/ 29 h 98"/>
              <a:gd name="T96" fmla="*/ 80 w 151"/>
              <a:gd name="T97" fmla="*/ 33 h 98"/>
              <a:gd name="T98" fmla="*/ 75 w 151"/>
              <a:gd name="T99" fmla="*/ 41 h 98"/>
              <a:gd name="T100" fmla="*/ 37 w 151"/>
              <a:gd name="T101" fmla="*/ 31 h 98"/>
              <a:gd name="T102" fmla="*/ 62 w 151"/>
              <a:gd name="T103" fmla="*/ 41 h 98"/>
              <a:gd name="T104" fmla="*/ 29 w 151"/>
              <a:gd name="T105" fmla="*/ 33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" h="98">
                <a:moveTo>
                  <a:pt x="7" y="38"/>
                </a:moveTo>
                <a:cubicBezTo>
                  <a:pt x="10" y="39"/>
                  <a:pt x="12" y="38"/>
                  <a:pt x="14" y="37"/>
                </a:cubicBezTo>
                <a:cubicBezTo>
                  <a:pt x="18" y="38"/>
                  <a:pt x="18" y="38"/>
                  <a:pt x="18" y="38"/>
                </a:cubicBezTo>
                <a:cubicBezTo>
                  <a:pt x="17" y="41"/>
                  <a:pt x="17" y="41"/>
                  <a:pt x="17" y="41"/>
                </a:cubicBezTo>
                <a:cubicBezTo>
                  <a:pt x="9" y="44"/>
                  <a:pt x="3" y="51"/>
                  <a:pt x="3" y="60"/>
                </a:cubicBezTo>
                <a:cubicBezTo>
                  <a:pt x="3" y="69"/>
                  <a:pt x="9" y="77"/>
                  <a:pt x="17" y="79"/>
                </a:cubicBezTo>
                <a:cubicBezTo>
                  <a:pt x="17" y="95"/>
                  <a:pt x="17" y="95"/>
                  <a:pt x="17" y="95"/>
                </a:cubicBezTo>
                <a:cubicBezTo>
                  <a:pt x="17" y="97"/>
                  <a:pt x="18" y="98"/>
                  <a:pt x="20" y="98"/>
                </a:cubicBezTo>
                <a:cubicBezTo>
                  <a:pt x="32" y="98"/>
                  <a:pt x="32" y="98"/>
                  <a:pt x="32" y="98"/>
                </a:cubicBezTo>
                <a:cubicBezTo>
                  <a:pt x="33" y="98"/>
                  <a:pt x="35" y="97"/>
                  <a:pt x="35" y="95"/>
                </a:cubicBezTo>
                <a:cubicBezTo>
                  <a:pt x="35" y="80"/>
                  <a:pt x="35" y="80"/>
                  <a:pt x="35" y="80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6" y="97"/>
                  <a:pt x="118" y="98"/>
                  <a:pt x="119" y="98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3" y="98"/>
                  <a:pt x="134" y="97"/>
                  <a:pt x="134" y="95"/>
                </a:cubicBezTo>
                <a:cubicBezTo>
                  <a:pt x="134" y="79"/>
                  <a:pt x="134" y="79"/>
                  <a:pt x="134" y="79"/>
                </a:cubicBezTo>
                <a:cubicBezTo>
                  <a:pt x="142" y="77"/>
                  <a:pt x="148" y="69"/>
                  <a:pt x="148" y="60"/>
                </a:cubicBezTo>
                <a:cubicBezTo>
                  <a:pt x="148" y="51"/>
                  <a:pt x="142" y="44"/>
                  <a:pt x="133" y="41"/>
                </a:cubicBezTo>
                <a:cubicBezTo>
                  <a:pt x="132" y="38"/>
                  <a:pt x="132" y="38"/>
                  <a:pt x="132" y="38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139" y="38"/>
                  <a:pt x="141" y="39"/>
                  <a:pt x="143" y="38"/>
                </a:cubicBezTo>
                <a:cubicBezTo>
                  <a:pt x="148" y="37"/>
                  <a:pt x="151" y="33"/>
                  <a:pt x="149" y="28"/>
                </a:cubicBezTo>
                <a:cubicBezTo>
                  <a:pt x="148" y="24"/>
                  <a:pt x="144" y="21"/>
                  <a:pt x="139" y="22"/>
                </a:cubicBezTo>
                <a:cubicBezTo>
                  <a:pt x="137" y="23"/>
                  <a:pt x="135" y="24"/>
                  <a:pt x="134" y="26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124" y="12"/>
                  <a:pt x="110" y="0"/>
                  <a:pt x="97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41" y="0"/>
                  <a:pt x="27" y="12"/>
                  <a:pt x="21" y="28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4"/>
                  <a:pt x="14" y="23"/>
                  <a:pt x="11" y="22"/>
                </a:cubicBezTo>
                <a:cubicBezTo>
                  <a:pt x="7" y="21"/>
                  <a:pt x="2" y="24"/>
                  <a:pt x="1" y="28"/>
                </a:cubicBezTo>
                <a:cubicBezTo>
                  <a:pt x="0" y="33"/>
                  <a:pt x="3" y="37"/>
                  <a:pt x="7" y="38"/>
                </a:cubicBezTo>
                <a:close/>
                <a:moveTo>
                  <a:pt x="13" y="60"/>
                </a:moveTo>
                <a:cubicBezTo>
                  <a:pt x="13" y="58"/>
                  <a:pt x="16" y="55"/>
                  <a:pt x="19" y="55"/>
                </a:cubicBezTo>
                <a:cubicBezTo>
                  <a:pt x="27" y="55"/>
                  <a:pt x="27" y="55"/>
                  <a:pt x="27" y="55"/>
                </a:cubicBezTo>
                <a:cubicBezTo>
                  <a:pt x="30" y="55"/>
                  <a:pt x="32" y="58"/>
                  <a:pt x="32" y="60"/>
                </a:cubicBezTo>
                <a:cubicBezTo>
                  <a:pt x="32" y="63"/>
                  <a:pt x="30" y="66"/>
                  <a:pt x="27" y="66"/>
                </a:cubicBezTo>
                <a:cubicBezTo>
                  <a:pt x="19" y="66"/>
                  <a:pt x="19" y="66"/>
                  <a:pt x="19" y="66"/>
                </a:cubicBezTo>
                <a:cubicBezTo>
                  <a:pt x="16" y="66"/>
                  <a:pt x="13" y="63"/>
                  <a:pt x="13" y="60"/>
                </a:cubicBezTo>
                <a:close/>
                <a:moveTo>
                  <a:pt x="50" y="64"/>
                </a:moveTo>
                <a:cubicBezTo>
                  <a:pt x="50" y="65"/>
                  <a:pt x="49" y="66"/>
                  <a:pt x="48" y="66"/>
                </a:cubicBezTo>
                <a:cubicBezTo>
                  <a:pt x="46" y="66"/>
                  <a:pt x="45" y="65"/>
                  <a:pt x="45" y="64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6"/>
                  <a:pt x="46" y="55"/>
                  <a:pt x="48" y="55"/>
                </a:cubicBezTo>
                <a:cubicBezTo>
                  <a:pt x="49" y="55"/>
                  <a:pt x="50" y="56"/>
                  <a:pt x="50" y="57"/>
                </a:cubicBezTo>
                <a:lnTo>
                  <a:pt x="50" y="64"/>
                </a:lnTo>
                <a:close/>
                <a:moveTo>
                  <a:pt x="61" y="64"/>
                </a:moveTo>
                <a:cubicBezTo>
                  <a:pt x="61" y="65"/>
                  <a:pt x="60" y="66"/>
                  <a:pt x="59" y="66"/>
                </a:cubicBezTo>
                <a:cubicBezTo>
                  <a:pt x="57" y="66"/>
                  <a:pt x="56" y="65"/>
                  <a:pt x="56" y="64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6"/>
                  <a:pt x="57" y="55"/>
                  <a:pt x="59" y="55"/>
                </a:cubicBezTo>
                <a:cubicBezTo>
                  <a:pt x="60" y="55"/>
                  <a:pt x="61" y="56"/>
                  <a:pt x="61" y="57"/>
                </a:cubicBezTo>
                <a:lnTo>
                  <a:pt x="61" y="64"/>
                </a:lnTo>
                <a:close/>
                <a:moveTo>
                  <a:pt x="72" y="64"/>
                </a:moveTo>
                <a:cubicBezTo>
                  <a:pt x="72" y="65"/>
                  <a:pt x="71" y="66"/>
                  <a:pt x="70" y="66"/>
                </a:cubicBezTo>
                <a:cubicBezTo>
                  <a:pt x="69" y="66"/>
                  <a:pt x="67" y="65"/>
                  <a:pt x="67" y="64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6"/>
                  <a:pt x="69" y="55"/>
                  <a:pt x="70" y="55"/>
                </a:cubicBezTo>
                <a:cubicBezTo>
                  <a:pt x="71" y="55"/>
                  <a:pt x="72" y="56"/>
                  <a:pt x="72" y="57"/>
                </a:cubicBezTo>
                <a:lnTo>
                  <a:pt x="72" y="64"/>
                </a:lnTo>
                <a:close/>
                <a:moveTo>
                  <a:pt x="83" y="64"/>
                </a:moveTo>
                <a:cubicBezTo>
                  <a:pt x="83" y="65"/>
                  <a:pt x="82" y="66"/>
                  <a:pt x="81" y="66"/>
                </a:cubicBezTo>
                <a:cubicBezTo>
                  <a:pt x="80" y="66"/>
                  <a:pt x="79" y="65"/>
                  <a:pt x="79" y="64"/>
                </a:cubicBezTo>
                <a:cubicBezTo>
                  <a:pt x="79" y="57"/>
                  <a:pt x="79" y="57"/>
                  <a:pt x="79" y="57"/>
                </a:cubicBezTo>
                <a:cubicBezTo>
                  <a:pt x="79" y="56"/>
                  <a:pt x="80" y="55"/>
                  <a:pt x="81" y="55"/>
                </a:cubicBezTo>
                <a:cubicBezTo>
                  <a:pt x="82" y="55"/>
                  <a:pt x="83" y="56"/>
                  <a:pt x="83" y="57"/>
                </a:cubicBezTo>
                <a:lnTo>
                  <a:pt x="83" y="64"/>
                </a:lnTo>
                <a:close/>
                <a:moveTo>
                  <a:pt x="94" y="64"/>
                </a:moveTo>
                <a:cubicBezTo>
                  <a:pt x="94" y="65"/>
                  <a:pt x="93" y="66"/>
                  <a:pt x="92" y="66"/>
                </a:cubicBezTo>
                <a:cubicBezTo>
                  <a:pt x="91" y="66"/>
                  <a:pt x="90" y="65"/>
                  <a:pt x="90" y="64"/>
                </a:cubicBezTo>
                <a:cubicBezTo>
                  <a:pt x="90" y="57"/>
                  <a:pt x="90" y="57"/>
                  <a:pt x="90" y="57"/>
                </a:cubicBezTo>
                <a:cubicBezTo>
                  <a:pt x="90" y="56"/>
                  <a:pt x="91" y="55"/>
                  <a:pt x="92" y="55"/>
                </a:cubicBezTo>
                <a:cubicBezTo>
                  <a:pt x="93" y="55"/>
                  <a:pt x="94" y="56"/>
                  <a:pt x="94" y="57"/>
                </a:cubicBezTo>
                <a:lnTo>
                  <a:pt x="94" y="64"/>
                </a:lnTo>
                <a:close/>
                <a:moveTo>
                  <a:pt x="106" y="64"/>
                </a:moveTo>
                <a:cubicBezTo>
                  <a:pt x="106" y="65"/>
                  <a:pt x="105" y="66"/>
                  <a:pt x="103" y="66"/>
                </a:cubicBezTo>
                <a:cubicBezTo>
                  <a:pt x="102" y="66"/>
                  <a:pt x="101" y="65"/>
                  <a:pt x="101" y="64"/>
                </a:cubicBezTo>
                <a:cubicBezTo>
                  <a:pt x="101" y="57"/>
                  <a:pt x="101" y="57"/>
                  <a:pt x="101" y="57"/>
                </a:cubicBezTo>
                <a:cubicBezTo>
                  <a:pt x="101" y="56"/>
                  <a:pt x="102" y="55"/>
                  <a:pt x="103" y="55"/>
                </a:cubicBezTo>
                <a:cubicBezTo>
                  <a:pt x="105" y="55"/>
                  <a:pt x="106" y="56"/>
                  <a:pt x="106" y="57"/>
                </a:cubicBezTo>
                <a:lnTo>
                  <a:pt x="106" y="64"/>
                </a:lnTo>
                <a:close/>
                <a:moveTo>
                  <a:pt x="137" y="60"/>
                </a:moveTo>
                <a:cubicBezTo>
                  <a:pt x="137" y="63"/>
                  <a:pt x="135" y="66"/>
                  <a:pt x="13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1" y="66"/>
                  <a:pt x="119" y="63"/>
                  <a:pt x="119" y="60"/>
                </a:cubicBezTo>
                <a:cubicBezTo>
                  <a:pt x="119" y="58"/>
                  <a:pt x="121" y="55"/>
                  <a:pt x="124" y="55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35" y="55"/>
                  <a:pt x="137" y="58"/>
                  <a:pt x="137" y="60"/>
                </a:cubicBezTo>
                <a:close/>
                <a:moveTo>
                  <a:pt x="29" y="33"/>
                </a:moveTo>
                <a:cubicBezTo>
                  <a:pt x="33" y="20"/>
                  <a:pt x="44" y="9"/>
                  <a:pt x="54" y="9"/>
                </a:cubicBezTo>
                <a:cubicBezTo>
                  <a:pt x="97" y="9"/>
                  <a:pt x="97" y="9"/>
                  <a:pt x="97" y="9"/>
                </a:cubicBezTo>
                <a:cubicBezTo>
                  <a:pt x="107" y="9"/>
                  <a:pt x="118" y="20"/>
                  <a:pt x="122" y="33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81" y="29"/>
                  <a:pt x="81" y="29"/>
                  <a:pt x="81" y="29"/>
                </a:cubicBezTo>
                <a:cubicBezTo>
                  <a:pt x="80" y="29"/>
                  <a:pt x="79" y="30"/>
                  <a:pt x="79" y="31"/>
                </a:cubicBezTo>
                <a:cubicBezTo>
                  <a:pt x="78" y="32"/>
                  <a:pt x="79" y="33"/>
                  <a:pt x="80" y="33"/>
                </a:cubicBezTo>
                <a:cubicBezTo>
                  <a:pt x="103" y="41"/>
                  <a:pt x="103" y="41"/>
                  <a:pt x="103" y="41"/>
                </a:cubicBezTo>
                <a:cubicBezTo>
                  <a:pt x="75" y="41"/>
                  <a:pt x="75" y="41"/>
                  <a:pt x="75" y="41"/>
                </a:cubicBezTo>
                <a:cubicBezTo>
                  <a:pt x="40" y="29"/>
                  <a:pt x="40" y="29"/>
                  <a:pt x="40" y="29"/>
                </a:cubicBezTo>
                <a:cubicBezTo>
                  <a:pt x="39" y="29"/>
                  <a:pt x="38" y="30"/>
                  <a:pt x="37" y="31"/>
                </a:cubicBezTo>
                <a:cubicBezTo>
                  <a:pt x="37" y="32"/>
                  <a:pt x="38" y="33"/>
                  <a:pt x="39" y="33"/>
                </a:cubicBezTo>
                <a:cubicBezTo>
                  <a:pt x="62" y="41"/>
                  <a:pt x="62" y="41"/>
                  <a:pt x="62" y="41"/>
                </a:cubicBezTo>
                <a:cubicBezTo>
                  <a:pt x="27" y="41"/>
                  <a:pt x="27" y="41"/>
                  <a:pt x="27" y="41"/>
                </a:cubicBezTo>
                <a:lnTo>
                  <a:pt x="29" y="33"/>
                </a:lnTo>
                <a:close/>
              </a:path>
            </a:pathLst>
          </a:custGeom>
          <a:solidFill>
            <a:srgbClr val="6F6F6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700303" y="2821329"/>
            <a:ext cx="756000" cy="756000"/>
            <a:chOff x="3540843" y="3248434"/>
            <a:chExt cx="756000" cy="756000"/>
          </a:xfrm>
        </p:grpSpPr>
        <p:sp>
          <p:nvSpPr>
            <p:cNvPr id="99" name="矩形 98"/>
            <p:cNvSpPr/>
            <p:nvPr/>
          </p:nvSpPr>
          <p:spPr>
            <a:xfrm>
              <a:off x="3540843" y="3248434"/>
              <a:ext cx="756000" cy="75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28" name="图片 1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5239" y="3396506"/>
              <a:ext cx="464145" cy="464145"/>
            </a:xfrm>
            <a:prstGeom prst="rect">
              <a:avLst/>
            </a:prstGeom>
          </p:spPr>
        </p:pic>
      </p:grpSp>
      <p:sp>
        <p:nvSpPr>
          <p:cNvPr id="129" name="矩形 128"/>
          <p:cNvSpPr/>
          <p:nvPr/>
        </p:nvSpPr>
        <p:spPr>
          <a:xfrm>
            <a:off x="9003873" y="5453955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0" name="图片 1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560" y="5747764"/>
            <a:ext cx="528453" cy="262260"/>
          </a:xfrm>
          <a:prstGeom prst="rect">
            <a:avLst/>
          </a:prstGeom>
        </p:spPr>
      </p:pic>
      <p:sp>
        <p:nvSpPr>
          <p:cNvPr id="131" name="矩形 130"/>
          <p:cNvSpPr/>
          <p:nvPr/>
        </p:nvSpPr>
        <p:spPr>
          <a:xfrm>
            <a:off x="10795278" y="4609073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2" name="图片 1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44" y="4711458"/>
            <a:ext cx="469868" cy="469868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861867" y="2836462"/>
            <a:ext cx="756000" cy="795521"/>
            <a:chOff x="7602198" y="3266612"/>
            <a:chExt cx="756000" cy="795521"/>
          </a:xfrm>
        </p:grpSpPr>
        <p:sp>
          <p:nvSpPr>
            <p:cNvPr id="133" name="矩形 132"/>
            <p:cNvSpPr/>
            <p:nvPr/>
          </p:nvSpPr>
          <p:spPr>
            <a:xfrm>
              <a:off x="7602198" y="3266612"/>
              <a:ext cx="756000" cy="75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34" name="图片 13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895" y="3420658"/>
              <a:ext cx="705623" cy="641475"/>
            </a:xfrm>
            <a:prstGeom prst="rect">
              <a:avLst/>
            </a:prstGeom>
          </p:spPr>
        </p:pic>
      </p:grpSp>
      <p:sp>
        <p:nvSpPr>
          <p:cNvPr id="135" name="矩形 134"/>
          <p:cNvSpPr/>
          <p:nvPr/>
        </p:nvSpPr>
        <p:spPr>
          <a:xfrm>
            <a:off x="7700036" y="3742577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6" name="图片 1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30" y="3834251"/>
            <a:ext cx="701552" cy="626385"/>
          </a:xfrm>
          <a:prstGeom prst="rect">
            <a:avLst/>
          </a:prstGeom>
        </p:spPr>
      </p:pic>
      <p:sp>
        <p:nvSpPr>
          <p:cNvPr id="137" name="矩形 136"/>
          <p:cNvSpPr/>
          <p:nvPr/>
        </p:nvSpPr>
        <p:spPr>
          <a:xfrm>
            <a:off x="5857675" y="3725025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8" name="图片 1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144" y="3855856"/>
            <a:ext cx="619449" cy="569938"/>
          </a:xfrm>
          <a:prstGeom prst="rect">
            <a:avLst/>
          </a:prstGeom>
        </p:spPr>
      </p:pic>
      <p:sp>
        <p:nvSpPr>
          <p:cNvPr id="139" name="矩形 138"/>
          <p:cNvSpPr/>
          <p:nvPr/>
        </p:nvSpPr>
        <p:spPr>
          <a:xfrm>
            <a:off x="7695525" y="4604997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0" name="图片 1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555" y="4685372"/>
            <a:ext cx="563621" cy="52429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928456" y="3710300"/>
            <a:ext cx="756000" cy="756000"/>
            <a:chOff x="691682" y="4261394"/>
            <a:chExt cx="756000" cy="756000"/>
          </a:xfrm>
        </p:grpSpPr>
        <p:sp>
          <p:nvSpPr>
            <p:cNvPr id="94" name="矩形 93"/>
            <p:cNvSpPr/>
            <p:nvPr/>
          </p:nvSpPr>
          <p:spPr>
            <a:xfrm>
              <a:off x="691682" y="4261394"/>
              <a:ext cx="756000" cy="75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41" name="图片 1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20" y="4403751"/>
              <a:ext cx="541089" cy="541089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928456" y="4578499"/>
            <a:ext cx="756000" cy="756000"/>
            <a:chOff x="2547560" y="6106177"/>
            <a:chExt cx="756000" cy="756000"/>
          </a:xfrm>
        </p:grpSpPr>
        <p:sp>
          <p:nvSpPr>
            <p:cNvPr id="97" name="矩形 96"/>
            <p:cNvSpPr/>
            <p:nvPr/>
          </p:nvSpPr>
          <p:spPr>
            <a:xfrm>
              <a:off x="2547560" y="6106177"/>
              <a:ext cx="756000" cy="75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42" name="图片 141"/>
            <p:cNvPicPr>
              <a:picLocks noChangeAspect="1"/>
            </p:cNvPicPr>
            <p:nvPr/>
          </p:nvPicPr>
          <p:blipFill>
            <a:blip r:embed="rId1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712" y="6166943"/>
              <a:ext cx="582494" cy="582494"/>
            </a:xfrm>
            <a:prstGeom prst="rect">
              <a:avLst/>
            </a:prstGeom>
          </p:spPr>
        </p:pic>
      </p:grpSp>
      <p:pic>
        <p:nvPicPr>
          <p:cNvPr id="143" name="图片 142"/>
          <p:cNvPicPr>
            <a:picLocks noChangeAspect="1"/>
          </p:cNvPicPr>
          <p:nvPr/>
        </p:nvPicPr>
        <p:blipFill>
          <a:blip r:embed="rId2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6" y="5484099"/>
            <a:ext cx="682847" cy="682847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928456" y="2831350"/>
            <a:ext cx="756000" cy="756000"/>
            <a:chOff x="839984" y="3002194"/>
            <a:chExt cx="756000" cy="756000"/>
          </a:xfrm>
        </p:grpSpPr>
        <p:sp>
          <p:nvSpPr>
            <p:cNvPr id="98" name="矩形 97"/>
            <p:cNvSpPr/>
            <p:nvPr/>
          </p:nvSpPr>
          <p:spPr>
            <a:xfrm>
              <a:off x="839984" y="3002194"/>
              <a:ext cx="756000" cy="75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44" name="图片 143"/>
            <p:cNvPicPr>
              <a:picLocks noChangeAspect="1"/>
            </p:cNvPicPr>
            <p:nvPr/>
          </p:nvPicPr>
          <p:blipFill>
            <a:blip r:embed="rId2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982" y="3075347"/>
              <a:ext cx="682847" cy="682847"/>
            </a:xfrm>
            <a:prstGeom prst="rect">
              <a:avLst/>
            </a:prstGeom>
          </p:spPr>
        </p:pic>
      </p:grpSp>
      <p:pic>
        <p:nvPicPr>
          <p:cNvPr id="145" name="图片 144"/>
          <p:cNvPicPr>
            <a:picLocks noChangeAspect="1"/>
          </p:cNvPicPr>
          <p:nvPr/>
        </p:nvPicPr>
        <p:blipFill>
          <a:blip r:embed="rId2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591" y="3778397"/>
            <a:ext cx="577375" cy="577375"/>
          </a:xfrm>
          <a:prstGeom prst="rect">
            <a:avLst/>
          </a:prstGeom>
        </p:spPr>
      </p:pic>
      <p:sp>
        <p:nvSpPr>
          <p:cNvPr id="146" name="矩形 145"/>
          <p:cNvSpPr/>
          <p:nvPr/>
        </p:nvSpPr>
        <p:spPr>
          <a:xfrm>
            <a:off x="7713127" y="2833637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7" name="图片 14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388" y="2729982"/>
            <a:ext cx="720739" cy="720739"/>
          </a:xfrm>
          <a:prstGeom prst="rect">
            <a:avLst/>
          </a:prstGeom>
        </p:spPr>
      </p:pic>
      <p:sp>
        <p:nvSpPr>
          <p:cNvPr id="148" name="矩形 147"/>
          <p:cNvSpPr/>
          <p:nvPr/>
        </p:nvSpPr>
        <p:spPr>
          <a:xfrm>
            <a:off x="9886759" y="2823904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9" name="图片 14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437" y="2982313"/>
            <a:ext cx="455499" cy="455499"/>
          </a:xfrm>
          <a:prstGeom prst="rect">
            <a:avLst/>
          </a:prstGeom>
        </p:spPr>
      </p:pic>
      <p:sp>
        <p:nvSpPr>
          <p:cNvPr id="150" name="矩形 149"/>
          <p:cNvSpPr/>
          <p:nvPr/>
        </p:nvSpPr>
        <p:spPr>
          <a:xfrm>
            <a:off x="1845125" y="3710300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1" name="矩形 150"/>
          <p:cNvSpPr/>
          <p:nvPr/>
        </p:nvSpPr>
        <p:spPr>
          <a:xfrm>
            <a:off x="9003873" y="4609073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2" name="图片 15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175" y="4764505"/>
            <a:ext cx="455499" cy="455499"/>
          </a:xfrm>
          <a:prstGeom prst="rect">
            <a:avLst/>
          </a:prstGeom>
        </p:spPr>
      </p:pic>
      <p:pic>
        <p:nvPicPr>
          <p:cNvPr id="153" name="图片 1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94" y="3746876"/>
            <a:ext cx="682847" cy="682847"/>
          </a:xfrm>
          <a:prstGeom prst="rect">
            <a:avLst/>
          </a:prstGeom>
        </p:spPr>
      </p:pic>
      <p:sp>
        <p:nvSpPr>
          <p:cNvPr id="154" name="矩形 153"/>
          <p:cNvSpPr/>
          <p:nvPr/>
        </p:nvSpPr>
        <p:spPr>
          <a:xfrm>
            <a:off x="2773027" y="3710300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5" name="矩形 154"/>
          <p:cNvSpPr/>
          <p:nvPr/>
        </p:nvSpPr>
        <p:spPr>
          <a:xfrm>
            <a:off x="1812064" y="4578499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10795278" y="2823904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7" name="图片 156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96969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994247" y="2959733"/>
            <a:ext cx="358060" cy="436997"/>
          </a:xfrm>
          <a:prstGeom prst="rect">
            <a:avLst/>
          </a:prstGeom>
        </p:spPr>
      </p:pic>
      <p:sp>
        <p:nvSpPr>
          <p:cNvPr id="158" name="矩形 157"/>
          <p:cNvSpPr/>
          <p:nvPr/>
        </p:nvSpPr>
        <p:spPr>
          <a:xfrm>
            <a:off x="4946854" y="4598560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9" name="图片 15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329" y="4690856"/>
            <a:ext cx="646348" cy="577096"/>
          </a:xfrm>
          <a:prstGeom prst="rect">
            <a:avLst/>
          </a:prstGeom>
        </p:spPr>
      </p:pic>
      <p:pic>
        <p:nvPicPr>
          <p:cNvPr id="160" name="图片 159"/>
          <p:cNvPicPr>
            <a:picLocks noChangeAspect="1"/>
          </p:cNvPicPr>
          <p:nvPr/>
        </p:nvPicPr>
        <p:blipFill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368" y="3782326"/>
            <a:ext cx="582494" cy="582494"/>
          </a:xfrm>
          <a:prstGeom prst="rect">
            <a:avLst/>
          </a:prstGeom>
        </p:spPr>
      </p:pic>
      <p:pic>
        <p:nvPicPr>
          <p:cNvPr id="161" name="图片 160"/>
          <p:cNvPicPr>
            <a:picLocks noChangeAspect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23" y="4630753"/>
            <a:ext cx="682847" cy="682847"/>
          </a:xfrm>
          <a:prstGeom prst="rect">
            <a:avLst/>
          </a:prstGeom>
        </p:spPr>
      </p:pic>
      <p:sp>
        <p:nvSpPr>
          <p:cNvPr id="162" name="矩形 161"/>
          <p:cNvSpPr/>
          <p:nvPr/>
        </p:nvSpPr>
        <p:spPr>
          <a:xfrm>
            <a:off x="3700303" y="4578499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63" name="图片 1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591" y="4721866"/>
            <a:ext cx="564714" cy="512153"/>
          </a:xfrm>
          <a:prstGeom prst="rect">
            <a:avLst/>
          </a:prstGeom>
        </p:spPr>
      </p:pic>
      <p:sp>
        <p:nvSpPr>
          <p:cNvPr id="164" name="矩形 163"/>
          <p:cNvSpPr/>
          <p:nvPr/>
        </p:nvSpPr>
        <p:spPr>
          <a:xfrm>
            <a:off x="2768231" y="4578499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65" name="图片 164"/>
          <p:cNvPicPr>
            <a:picLocks noChangeAspect="1"/>
          </p:cNvPicPr>
          <p:nvPr/>
        </p:nvPicPr>
        <p:blipFill>
          <a:blip r:embed="rId2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626" y="4706021"/>
            <a:ext cx="547143" cy="547143"/>
          </a:xfrm>
          <a:prstGeom prst="rect">
            <a:avLst/>
          </a:prstGeom>
        </p:spPr>
      </p:pic>
      <p:sp>
        <p:nvSpPr>
          <p:cNvPr id="166" name="矩形 165"/>
          <p:cNvSpPr/>
          <p:nvPr/>
        </p:nvSpPr>
        <p:spPr>
          <a:xfrm>
            <a:off x="6783407" y="3725025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7" name="Freeform 246"/>
          <p:cNvSpPr>
            <a:spLocks noEditPoints="1"/>
          </p:cNvSpPr>
          <p:nvPr/>
        </p:nvSpPr>
        <p:spPr bwMode="auto">
          <a:xfrm>
            <a:off x="6929856" y="3951479"/>
            <a:ext cx="514968" cy="333723"/>
          </a:xfrm>
          <a:custGeom>
            <a:avLst/>
            <a:gdLst>
              <a:gd name="T0" fmla="*/ 14 w 151"/>
              <a:gd name="T1" fmla="*/ 37 h 98"/>
              <a:gd name="T2" fmla="*/ 17 w 151"/>
              <a:gd name="T3" fmla="*/ 41 h 98"/>
              <a:gd name="T4" fmla="*/ 17 w 151"/>
              <a:gd name="T5" fmla="*/ 79 h 98"/>
              <a:gd name="T6" fmla="*/ 20 w 151"/>
              <a:gd name="T7" fmla="*/ 98 h 98"/>
              <a:gd name="T8" fmla="*/ 35 w 151"/>
              <a:gd name="T9" fmla="*/ 95 h 98"/>
              <a:gd name="T10" fmla="*/ 116 w 151"/>
              <a:gd name="T11" fmla="*/ 80 h 98"/>
              <a:gd name="T12" fmla="*/ 119 w 151"/>
              <a:gd name="T13" fmla="*/ 98 h 98"/>
              <a:gd name="T14" fmla="*/ 134 w 151"/>
              <a:gd name="T15" fmla="*/ 95 h 98"/>
              <a:gd name="T16" fmla="*/ 148 w 151"/>
              <a:gd name="T17" fmla="*/ 60 h 98"/>
              <a:gd name="T18" fmla="*/ 132 w 151"/>
              <a:gd name="T19" fmla="*/ 38 h 98"/>
              <a:gd name="T20" fmla="*/ 143 w 151"/>
              <a:gd name="T21" fmla="*/ 38 h 98"/>
              <a:gd name="T22" fmla="*/ 139 w 151"/>
              <a:gd name="T23" fmla="*/ 22 h 98"/>
              <a:gd name="T24" fmla="*/ 129 w 151"/>
              <a:gd name="T25" fmla="*/ 28 h 98"/>
              <a:gd name="T26" fmla="*/ 54 w 151"/>
              <a:gd name="T27" fmla="*/ 0 h 98"/>
              <a:gd name="T28" fmla="*/ 17 w 151"/>
              <a:gd name="T29" fmla="*/ 26 h 98"/>
              <a:gd name="T30" fmla="*/ 1 w 151"/>
              <a:gd name="T31" fmla="*/ 28 h 98"/>
              <a:gd name="T32" fmla="*/ 13 w 151"/>
              <a:gd name="T33" fmla="*/ 60 h 98"/>
              <a:gd name="T34" fmla="*/ 27 w 151"/>
              <a:gd name="T35" fmla="*/ 55 h 98"/>
              <a:gd name="T36" fmla="*/ 27 w 151"/>
              <a:gd name="T37" fmla="*/ 66 h 98"/>
              <a:gd name="T38" fmla="*/ 13 w 151"/>
              <a:gd name="T39" fmla="*/ 60 h 98"/>
              <a:gd name="T40" fmla="*/ 48 w 151"/>
              <a:gd name="T41" fmla="*/ 66 h 98"/>
              <a:gd name="T42" fmla="*/ 45 w 151"/>
              <a:gd name="T43" fmla="*/ 57 h 98"/>
              <a:gd name="T44" fmla="*/ 50 w 151"/>
              <a:gd name="T45" fmla="*/ 57 h 98"/>
              <a:gd name="T46" fmla="*/ 61 w 151"/>
              <a:gd name="T47" fmla="*/ 64 h 98"/>
              <a:gd name="T48" fmla="*/ 56 w 151"/>
              <a:gd name="T49" fmla="*/ 64 h 98"/>
              <a:gd name="T50" fmla="*/ 59 w 151"/>
              <a:gd name="T51" fmla="*/ 55 h 98"/>
              <a:gd name="T52" fmla="*/ 61 w 151"/>
              <a:gd name="T53" fmla="*/ 64 h 98"/>
              <a:gd name="T54" fmla="*/ 70 w 151"/>
              <a:gd name="T55" fmla="*/ 66 h 98"/>
              <a:gd name="T56" fmla="*/ 67 w 151"/>
              <a:gd name="T57" fmla="*/ 57 h 98"/>
              <a:gd name="T58" fmla="*/ 72 w 151"/>
              <a:gd name="T59" fmla="*/ 57 h 98"/>
              <a:gd name="T60" fmla="*/ 83 w 151"/>
              <a:gd name="T61" fmla="*/ 64 h 98"/>
              <a:gd name="T62" fmla="*/ 79 w 151"/>
              <a:gd name="T63" fmla="*/ 64 h 98"/>
              <a:gd name="T64" fmla="*/ 81 w 151"/>
              <a:gd name="T65" fmla="*/ 55 h 98"/>
              <a:gd name="T66" fmla="*/ 83 w 151"/>
              <a:gd name="T67" fmla="*/ 64 h 98"/>
              <a:gd name="T68" fmla="*/ 92 w 151"/>
              <a:gd name="T69" fmla="*/ 66 h 98"/>
              <a:gd name="T70" fmla="*/ 90 w 151"/>
              <a:gd name="T71" fmla="*/ 57 h 98"/>
              <a:gd name="T72" fmla="*/ 94 w 151"/>
              <a:gd name="T73" fmla="*/ 57 h 98"/>
              <a:gd name="T74" fmla="*/ 106 w 151"/>
              <a:gd name="T75" fmla="*/ 64 h 98"/>
              <a:gd name="T76" fmla="*/ 101 w 151"/>
              <a:gd name="T77" fmla="*/ 64 h 98"/>
              <a:gd name="T78" fmla="*/ 103 w 151"/>
              <a:gd name="T79" fmla="*/ 55 h 98"/>
              <a:gd name="T80" fmla="*/ 106 w 151"/>
              <a:gd name="T81" fmla="*/ 64 h 98"/>
              <a:gd name="T82" fmla="*/ 132 w 151"/>
              <a:gd name="T83" fmla="*/ 66 h 98"/>
              <a:gd name="T84" fmla="*/ 119 w 151"/>
              <a:gd name="T85" fmla="*/ 60 h 98"/>
              <a:gd name="T86" fmla="*/ 132 w 151"/>
              <a:gd name="T87" fmla="*/ 55 h 98"/>
              <a:gd name="T88" fmla="*/ 29 w 151"/>
              <a:gd name="T89" fmla="*/ 33 h 98"/>
              <a:gd name="T90" fmla="*/ 97 w 151"/>
              <a:gd name="T91" fmla="*/ 9 h 98"/>
              <a:gd name="T92" fmla="*/ 124 w 151"/>
              <a:gd name="T93" fmla="*/ 41 h 98"/>
              <a:gd name="T94" fmla="*/ 81 w 151"/>
              <a:gd name="T95" fmla="*/ 29 h 98"/>
              <a:gd name="T96" fmla="*/ 80 w 151"/>
              <a:gd name="T97" fmla="*/ 33 h 98"/>
              <a:gd name="T98" fmla="*/ 75 w 151"/>
              <a:gd name="T99" fmla="*/ 41 h 98"/>
              <a:gd name="T100" fmla="*/ 37 w 151"/>
              <a:gd name="T101" fmla="*/ 31 h 98"/>
              <a:gd name="T102" fmla="*/ 62 w 151"/>
              <a:gd name="T103" fmla="*/ 41 h 98"/>
              <a:gd name="T104" fmla="*/ 29 w 151"/>
              <a:gd name="T105" fmla="*/ 33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" h="98">
                <a:moveTo>
                  <a:pt x="7" y="38"/>
                </a:moveTo>
                <a:cubicBezTo>
                  <a:pt x="10" y="39"/>
                  <a:pt x="12" y="38"/>
                  <a:pt x="14" y="37"/>
                </a:cubicBezTo>
                <a:cubicBezTo>
                  <a:pt x="18" y="38"/>
                  <a:pt x="18" y="38"/>
                  <a:pt x="18" y="38"/>
                </a:cubicBezTo>
                <a:cubicBezTo>
                  <a:pt x="17" y="41"/>
                  <a:pt x="17" y="41"/>
                  <a:pt x="17" y="41"/>
                </a:cubicBezTo>
                <a:cubicBezTo>
                  <a:pt x="9" y="44"/>
                  <a:pt x="3" y="51"/>
                  <a:pt x="3" y="60"/>
                </a:cubicBezTo>
                <a:cubicBezTo>
                  <a:pt x="3" y="69"/>
                  <a:pt x="9" y="77"/>
                  <a:pt x="17" y="79"/>
                </a:cubicBezTo>
                <a:cubicBezTo>
                  <a:pt x="17" y="95"/>
                  <a:pt x="17" y="95"/>
                  <a:pt x="17" y="95"/>
                </a:cubicBezTo>
                <a:cubicBezTo>
                  <a:pt x="17" y="97"/>
                  <a:pt x="18" y="98"/>
                  <a:pt x="20" y="98"/>
                </a:cubicBezTo>
                <a:cubicBezTo>
                  <a:pt x="32" y="98"/>
                  <a:pt x="32" y="98"/>
                  <a:pt x="32" y="98"/>
                </a:cubicBezTo>
                <a:cubicBezTo>
                  <a:pt x="33" y="98"/>
                  <a:pt x="35" y="97"/>
                  <a:pt x="35" y="95"/>
                </a:cubicBezTo>
                <a:cubicBezTo>
                  <a:pt x="35" y="80"/>
                  <a:pt x="35" y="80"/>
                  <a:pt x="35" y="80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6" y="97"/>
                  <a:pt x="118" y="98"/>
                  <a:pt x="119" y="98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3" y="98"/>
                  <a:pt x="134" y="97"/>
                  <a:pt x="134" y="95"/>
                </a:cubicBezTo>
                <a:cubicBezTo>
                  <a:pt x="134" y="79"/>
                  <a:pt x="134" y="79"/>
                  <a:pt x="134" y="79"/>
                </a:cubicBezTo>
                <a:cubicBezTo>
                  <a:pt x="142" y="77"/>
                  <a:pt x="148" y="69"/>
                  <a:pt x="148" y="60"/>
                </a:cubicBezTo>
                <a:cubicBezTo>
                  <a:pt x="148" y="51"/>
                  <a:pt x="142" y="44"/>
                  <a:pt x="133" y="41"/>
                </a:cubicBezTo>
                <a:cubicBezTo>
                  <a:pt x="132" y="38"/>
                  <a:pt x="132" y="38"/>
                  <a:pt x="132" y="38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139" y="38"/>
                  <a:pt x="141" y="39"/>
                  <a:pt x="143" y="38"/>
                </a:cubicBezTo>
                <a:cubicBezTo>
                  <a:pt x="148" y="37"/>
                  <a:pt x="151" y="33"/>
                  <a:pt x="149" y="28"/>
                </a:cubicBezTo>
                <a:cubicBezTo>
                  <a:pt x="148" y="24"/>
                  <a:pt x="144" y="21"/>
                  <a:pt x="139" y="22"/>
                </a:cubicBezTo>
                <a:cubicBezTo>
                  <a:pt x="137" y="23"/>
                  <a:pt x="135" y="24"/>
                  <a:pt x="134" y="26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124" y="12"/>
                  <a:pt x="110" y="0"/>
                  <a:pt x="97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41" y="0"/>
                  <a:pt x="27" y="12"/>
                  <a:pt x="21" y="28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4"/>
                  <a:pt x="14" y="23"/>
                  <a:pt x="11" y="22"/>
                </a:cubicBezTo>
                <a:cubicBezTo>
                  <a:pt x="7" y="21"/>
                  <a:pt x="2" y="24"/>
                  <a:pt x="1" y="28"/>
                </a:cubicBezTo>
                <a:cubicBezTo>
                  <a:pt x="0" y="33"/>
                  <a:pt x="3" y="37"/>
                  <a:pt x="7" y="38"/>
                </a:cubicBezTo>
                <a:close/>
                <a:moveTo>
                  <a:pt x="13" y="60"/>
                </a:moveTo>
                <a:cubicBezTo>
                  <a:pt x="13" y="58"/>
                  <a:pt x="16" y="55"/>
                  <a:pt x="19" y="55"/>
                </a:cubicBezTo>
                <a:cubicBezTo>
                  <a:pt x="27" y="55"/>
                  <a:pt x="27" y="55"/>
                  <a:pt x="27" y="55"/>
                </a:cubicBezTo>
                <a:cubicBezTo>
                  <a:pt x="30" y="55"/>
                  <a:pt x="32" y="58"/>
                  <a:pt x="32" y="60"/>
                </a:cubicBezTo>
                <a:cubicBezTo>
                  <a:pt x="32" y="63"/>
                  <a:pt x="30" y="66"/>
                  <a:pt x="27" y="66"/>
                </a:cubicBezTo>
                <a:cubicBezTo>
                  <a:pt x="19" y="66"/>
                  <a:pt x="19" y="66"/>
                  <a:pt x="19" y="66"/>
                </a:cubicBezTo>
                <a:cubicBezTo>
                  <a:pt x="16" y="66"/>
                  <a:pt x="13" y="63"/>
                  <a:pt x="13" y="60"/>
                </a:cubicBezTo>
                <a:close/>
                <a:moveTo>
                  <a:pt x="50" y="64"/>
                </a:moveTo>
                <a:cubicBezTo>
                  <a:pt x="50" y="65"/>
                  <a:pt x="49" y="66"/>
                  <a:pt x="48" y="66"/>
                </a:cubicBezTo>
                <a:cubicBezTo>
                  <a:pt x="46" y="66"/>
                  <a:pt x="45" y="65"/>
                  <a:pt x="45" y="64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6"/>
                  <a:pt x="46" y="55"/>
                  <a:pt x="48" y="55"/>
                </a:cubicBezTo>
                <a:cubicBezTo>
                  <a:pt x="49" y="55"/>
                  <a:pt x="50" y="56"/>
                  <a:pt x="50" y="57"/>
                </a:cubicBezTo>
                <a:lnTo>
                  <a:pt x="50" y="64"/>
                </a:lnTo>
                <a:close/>
                <a:moveTo>
                  <a:pt x="61" y="64"/>
                </a:moveTo>
                <a:cubicBezTo>
                  <a:pt x="61" y="65"/>
                  <a:pt x="60" y="66"/>
                  <a:pt x="59" y="66"/>
                </a:cubicBezTo>
                <a:cubicBezTo>
                  <a:pt x="57" y="66"/>
                  <a:pt x="56" y="65"/>
                  <a:pt x="56" y="64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6"/>
                  <a:pt x="57" y="55"/>
                  <a:pt x="59" y="55"/>
                </a:cubicBezTo>
                <a:cubicBezTo>
                  <a:pt x="60" y="55"/>
                  <a:pt x="61" y="56"/>
                  <a:pt x="61" y="57"/>
                </a:cubicBezTo>
                <a:lnTo>
                  <a:pt x="61" y="64"/>
                </a:lnTo>
                <a:close/>
                <a:moveTo>
                  <a:pt x="72" y="64"/>
                </a:moveTo>
                <a:cubicBezTo>
                  <a:pt x="72" y="65"/>
                  <a:pt x="71" y="66"/>
                  <a:pt x="70" y="66"/>
                </a:cubicBezTo>
                <a:cubicBezTo>
                  <a:pt x="69" y="66"/>
                  <a:pt x="67" y="65"/>
                  <a:pt x="67" y="64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6"/>
                  <a:pt x="69" y="55"/>
                  <a:pt x="70" y="55"/>
                </a:cubicBezTo>
                <a:cubicBezTo>
                  <a:pt x="71" y="55"/>
                  <a:pt x="72" y="56"/>
                  <a:pt x="72" y="57"/>
                </a:cubicBezTo>
                <a:lnTo>
                  <a:pt x="72" y="64"/>
                </a:lnTo>
                <a:close/>
                <a:moveTo>
                  <a:pt x="83" y="64"/>
                </a:moveTo>
                <a:cubicBezTo>
                  <a:pt x="83" y="65"/>
                  <a:pt x="82" y="66"/>
                  <a:pt x="81" y="66"/>
                </a:cubicBezTo>
                <a:cubicBezTo>
                  <a:pt x="80" y="66"/>
                  <a:pt x="79" y="65"/>
                  <a:pt x="79" y="64"/>
                </a:cubicBezTo>
                <a:cubicBezTo>
                  <a:pt x="79" y="57"/>
                  <a:pt x="79" y="57"/>
                  <a:pt x="79" y="57"/>
                </a:cubicBezTo>
                <a:cubicBezTo>
                  <a:pt x="79" y="56"/>
                  <a:pt x="80" y="55"/>
                  <a:pt x="81" y="55"/>
                </a:cubicBezTo>
                <a:cubicBezTo>
                  <a:pt x="82" y="55"/>
                  <a:pt x="83" y="56"/>
                  <a:pt x="83" y="57"/>
                </a:cubicBezTo>
                <a:lnTo>
                  <a:pt x="83" y="64"/>
                </a:lnTo>
                <a:close/>
                <a:moveTo>
                  <a:pt x="94" y="64"/>
                </a:moveTo>
                <a:cubicBezTo>
                  <a:pt x="94" y="65"/>
                  <a:pt x="93" y="66"/>
                  <a:pt x="92" y="66"/>
                </a:cubicBezTo>
                <a:cubicBezTo>
                  <a:pt x="91" y="66"/>
                  <a:pt x="90" y="65"/>
                  <a:pt x="90" y="64"/>
                </a:cubicBezTo>
                <a:cubicBezTo>
                  <a:pt x="90" y="57"/>
                  <a:pt x="90" y="57"/>
                  <a:pt x="90" y="57"/>
                </a:cubicBezTo>
                <a:cubicBezTo>
                  <a:pt x="90" y="56"/>
                  <a:pt x="91" y="55"/>
                  <a:pt x="92" y="55"/>
                </a:cubicBezTo>
                <a:cubicBezTo>
                  <a:pt x="93" y="55"/>
                  <a:pt x="94" y="56"/>
                  <a:pt x="94" y="57"/>
                </a:cubicBezTo>
                <a:lnTo>
                  <a:pt x="94" y="64"/>
                </a:lnTo>
                <a:close/>
                <a:moveTo>
                  <a:pt x="106" y="64"/>
                </a:moveTo>
                <a:cubicBezTo>
                  <a:pt x="106" y="65"/>
                  <a:pt x="105" y="66"/>
                  <a:pt x="103" y="66"/>
                </a:cubicBezTo>
                <a:cubicBezTo>
                  <a:pt x="102" y="66"/>
                  <a:pt x="101" y="65"/>
                  <a:pt x="101" y="64"/>
                </a:cubicBezTo>
                <a:cubicBezTo>
                  <a:pt x="101" y="57"/>
                  <a:pt x="101" y="57"/>
                  <a:pt x="101" y="57"/>
                </a:cubicBezTo>
                <a:cubicBezTo>
                  <a:pt x="101" y="56"/>
                  <a:pt x="102" y="55"/>
                  <a:pt x="103" y="55"/>
                </a:cubicBezTo>
                <a:cubicBezTo>
                  <a:pt x="105" y="55"/>
                  <a:pt x="106" y="56"/>
                  <a:pt x="106" y="57"/>
                </a:cubicBezTo>
                <a:lnTo>
                  <a:pt x="106" y="64"/>
                </a:lnTo>
                <a:close/>
                <a:moveTo>
                  <a:pt x="137" y="60"/>
                </a:moveTo>
                <a:cubicBezTo>
                  <a:pt x="137" y="63"/>
                  <a:pt x="135" y="66"/>
                  <a:pt x="13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1" y="66"/>
                  <a:pt x="119" y="63"/>
                  <a:pt x="119" y="60"/>
                </a:cubicBezTo>
                <a:cubicBezTo>
                  <a:pt x="119" y="58"/>
                  <a:pt x="121" y="55"/>
                  <a:pt x="124" y="55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35" y="55"/>
                  <a:pt x="137" y="58"/>
                  <a:pt x="137" y="60"/>
                </a:cubicBezTo>
                <a:close/>
                <a:moveTo>
                  <a:pt x="29" y="33"/>
                </a:moveTo>
                <a:cubicBezTo>
                  <a:pt x="33" y="20"/>
                  <a:pt x="44" y="9"/>
                  <a:pt x="54" y="9"/>
                </a:cubicBezTo>
                <a:cubicBezTo>
                  <a:pt x="97" y="9"/>
                  <a:pt x="97" y="9"/>
                  <a:pt x="97" y="9"/>
                </a:cubicBezTo>
                <a:cubicBezTo>
                  <a:pt x="107" y="9"/>
                  <a:pt x="118" y="20"/>
                  <a:pt x="122" y="33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81" y="29"/>
                  <a:pt x="81" y="29"/>
                  <a:pt x="81" y="29"/>
                </a:cubicBezTo>
                <a:cubicBezTo>
                  <a:pt x="80" y="29"/>
                  <a:pt x="79" y="30"/>
                  <a:pt x="79" y="31"/>
                </a:cubicBezTo>
                <a:cubicBezTo>
                  <a:pt x="78" y="32"/>
                  <a:pt x="79" y="33"/>
                  <a:pt x="80" y="33"/>
                </a:cubicBezTo>
                <a:cubicBezTo>
                  <a:pt x="103" y="41"/>
                  <a:pt x="103" y="41"/>
                  <a:pt x="103" y="41"/>
                </a:cubicBezTo>
                <a:cubicBezTo>
                  <a:pt x="75" y="41"/>
                  <a:pt x="75" y="41"/>
                  <a:pt x="75" y="41"/>
                </a:cubicBezTo>
                <a:cubicBezTo>
                  <a:pt x="40" y="29"/>
                  <a:pt x="40" y="29"/>
                  <a:pt x="40" y="29"/>
                </a:cubicBezTo>
                <a:cubicBezTo>
                  <a:pt x="39" y="29"/>
                  <a:pt x="38" y="30"/>
                  <a:pt x="37" y="31"/>
                </a:cubicBezTo>
                <a:cubicBezTo>
                  <a:pt x="37" y="32"/>
                  <a:pt x="38" y="33"/>
                  <a:pt x="39" y="33"/>
                </a:cubicBezTo>
                <a:cubicBezTo>
                  <a:pt x="62" y="41"/>
                  <a:pt x="62" y="41"/>
                  <a:pt x="62" y="41"/>
                </a:cubicBezTo>
                <a:cubicBezTo>
                  <a:pt x="27" y="41"/>
                  <a:pt x="27" y="41"/>
                  <a:pt x="27" y="41"/>
                </a:cubicBezTo>
                <a:lnTo>
                  <a:pt x="29" y="33"/>
                </a:lnTo>
                <a:close/>
              </a:path>
            </a:pathLst>
          </a:custGeom>
          <a:solidFill>
            <a:srgbClr val="6F6F6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8" name="矩形 167"/>
          <p:cNvSpPr/>
          <p:nvPr/>
        </p:nvSpPr>
        <p:spPr>
          <a:xfrm>
            <a:off x="5859884" y="4592737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69" name="图片 16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644" y="4516981"/>
            <a:ext cx="734061" cy="682847"/>
          </a:xfrm>
          <a:prstGeom prst="rect">
            <a:avLst/>
          </a:prstGeom>
        </p:spPr>
      </p:pic>
      <p:sp>
        <p:nvSpPr>
          <p:cNvPr id="170" name="矩形 169"/>
          <p:cNvSpPr/>
          <p:nvPr/>
        </p:nvSpPr>
        <p:spPr>
          <a:xfrm>
            <a:off x="4942157" y="3725025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71" name="图片 17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21" y="3842872"/>
            <a:ext cx="694569" cy="620151"/>
          </a:xfrm>
          <a:prstGeom prst="rect">
            <a:avLst/>
          </a:prstGeom>
        </p:spPr>
      </p:pic>
      <p:sp>
        <p:nvSpPr>
          <p:cNvPr id="172" name="矩形 171"/>
          <p:cNvSpPr/>
          <p:nvPr/>
        </p:nvSpPr>
        <p:spPr>
          <a:xfrm>
            <a:off x="6792337" y="4587960"/>
            <a:ext cx="756000" cy="75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3" name="Freeform 246"/>
          <p:cNvSpPr>
            <a:spLocks noEditPoints="1"/>
          </p:cNvSpPr>
          <p:nvPr/>
        </p:nvSpPr>
        <p:spPr bwMode="auto">
          <a:xfrm>
            <a:off x="6948325" y="4749196"/>
            <a:ext cx="514968" cy="333723"/>
          </a:xfrm>
          <a:custGeom>
            <a:avLst/>
            <a:gdLst>
              <a:gd name="T0" fmla="*/ 14 w 151"/>
              <a:gd name="T1" fmla="*/ 37 h 98"/>
              <a:gd name="T2" fmla="*/ 17 w 151"/>
              <a:gd name="T3" fmla="*/ 41 h 98"/>
              <a:gd name="T4" fmla="*/ 17 w 151"/>
              <a:gd name="T5" fmla="*/ 79 h 98"/>
              <a:gd name="T6" fmla="*/ 20 w 151"/>
              <a:gd name="T7" fmla="*/ 98 h 98"/>
              <a:gd name="T8" fmla="*/ 35 w 151"/>
              <a:gd name="T9" fmla="*/ 95 h 98"/>
              <a:gd name="T10" fmla="*/ 116 w 151"/>
              <a:gd name="T11" fmla="*/ 80 h 98"/>
              <a:gd name="T12" fmla="*/ 119 w 151"/>
              <a:gd name="T13" fmla="*/ 98 h 98"/>
              <a:gd name="T14" fmla="*/ 134 w 151"/>
              <a:gd name="T15" fmla="*/ 95 h 98"/>
              <a:gd name="T16" fmla="*/ 148 w 151"/>
              <a:gd name="T17" fmla="*/ 60 h 98"/>
              <a:gd name="T18" fmla="*/ 132 w 151"/>
              <a:gd name="T19" fmla="*/ 38 h 98"/>
              <a:gd name="T20" fmla="*/ 143 w 151"/>
              <a:gd name="T21" fmla="*/ 38 h 98"/>
              <a:gd name="T22" fmla="*/ 139 w 151"/>
              <a:gd name="T23" fmla="*/ 22 h 98"/>
              <a:gd name="T24" fmla="*/ 129 w 151"/>
              <a:gd name="T25" fmla="*/ 28 h 98"/>
              <a:gd name="T26" fmla="*/ 54 w 151"/>
              <a:gd name="T27" fmla="*/ 0 h 98"/>
              <a:gd name="T28" fmla="*/ 17 w 151"/>
              <a:gd name="T29" fmla="*/ 26 h 98"/>
              <a:gd name="T30" fmla="*/ 1 w 151"/>
              <a:gd name="T31" fmla="*/ 28 h 98"/>
              <a:gd name="T32" fmla="*/ 13 w 151"/>
              <a:gd name="T33" fmla="*/ 60 h 98"/>
              <a:gd name="T34" fmla="*/ 27 w 151"/>
              <a:gd name="T35" fmla="*/ 55 h 98"/>
              <a:gd name="T36" fmla="*/ 27 w 151"/>
              <a:gd name="T37" fmla="*/ 66 h 98"/>
              <a:gd name="T38" fmla="*/ 13 w 151"/>
              <a:gd name="T39" fmla="*/ 60 h 98"/>
              <a:gd name="T40" fmla="*/ 48 w 151"/>
              <a:gd name="T41" fmla="*/ 66 h 98"/>
              <a:gd name="T42" fmla="*/ 45 w 151"/>
              <a:gd name="T43" fmla="*/ 57 h 98"/>
              <a:gd name="T44" fmla="*/ 50 w 151"/>
              <a:gd name="T45" fmla="*/ 57 h 98"/>
              <a:gd name="T46" fmla="*/ 61 w 151"/>
              <a:gd name="T47" fmla="*/ 64 h 98"/>
              <a:gd name="T48" fmla="*/ 56 w 151"/>
              <a:gd name="T49" fmla="*/ 64 h 98"/>
              <a:gd name="T50" fmla="*/ 59 w 151"/>
              <a:gd name="T51" fmla="*/ 55 h 98"/>
              <a:gd name="T52" fmla="*/ 61 w 151"/>
              <a:gd name="T53" fmla="*/ 64 h 98"/>
              <a:gd name="T54" fmla="*/ 70 w 151"/>
              <a:gd name="T55" fmla="*/ 66 h 98"/>
              <a:gd name="T56" fmla="*/ 67 w 151"/>
              <a:gd name="T57" fmla="*/ 57 h 98"/>
              <a:gd name="T58" fmla="*/ 72 w 151"/>
              <a:gd name="T59" fmla="*/ 57 h 98"/>
              <a:gd name="T60" fmla="*/ 83 w 151"/>
              <a:gd name="T61" fmla="*/ 64 h 98"/>
              <a:gd name="T62" fmla="*/ 79 w 151"/>
              <a:gd name="T63" fmla="*/ 64 h 98"/>
              <a:gd name="T64" fmla="*/ 81 w 151"/>
              <a:gd name="T65" fmla="*/ 55 h 98"/>
              <a:gd name="T66" fmla="*/ 83 w 151"/>
              <a:gd name="T67" fmla="*/ 64 h 98"/>
              <a:gd name="T68" fmla="*/ 92 w 151"/>
              <a:gd name="T69" fmla="*/ 66 h 98"/>
              <a:gd name="T70" fmla="*/ 90 w 151"/>
              <a:gd name="T71" fmla="*/ 57 h 98"/>
              <a:gd name="T72" fmla="*/ 94 w 151"/>
              <a:gd name="T73" fmla="*/ 57 h 98"/>
              <a:gd name="T74" fmla="*/ 106 w 151"/>
              <a:gd name="T75" fmla="*/ 64 h 98"/>
              <a:gd name="T76" fmla="*/ 101 w 151"/>
              <a:gd name="T77" fmla="*/ 64 h 98"/>
              <a:gd name="T78" fmla="*/ 103 w 151"/>
              <a:gd name="T79" fmla="*/ 55 h 98"/>
              <a:gd name="T80" fmla="*/ 106 w 151"/>
              <a:gd name="T81" fmla="*/ 64 h 98"/>
              <a:gd name="T82" fmla="*/ 132 w 151"/>
              <a:gd name="T83" fmla="*/ 66 h 98"/>
              <a:gd name="T84" fmla="*/ 119 w 151"/>
              <a:gd name="T85" fmla="*/ 60 h 98"/>
              <a:gd name="T86" fmla="*/ 132 w 151"/>
              <a:gd name="T87" fmla="*/ 55 h 98"/>
              <a:gd name="T88" fmla="*/ 29 w 151"/>
              <a:gd name="T89" fmla="*/ 33 h 98"/>
              <a:gd name="T90" fmla="*/ 97 w 151"/>
              <a:gd name="T91" fmla="*/ 9 h 98"/>
              <a:gd name="T92" fmla="*/ 124 w 151"/>
              <a:gd name="T93" fmla="*/ 41 h 98"/>
              <a:gd name="T94" fmla="*/ 81 w 151"/>
              <a:gd name="T95" fmla="*/ 29 h 98"/>
              <a:gd name="T96" fmla="*/ 80 w 151"/>
              <a:gd name="T97" fmla="*/ 33 h 98"/>
              <a:gd name="T98" fmla="*/ 75 w 151"/>
              <a:gd name="T99" fmla="*/ 41 h 98"/>
              <a:gd name="T100" fmla="*/ 37 w 151"/>
              <a:gd name="T101" fmla="*/ 31 h 98"/>
              <a:gd name="T102" fmla="*/ 62 w 151"/>
              <a:gd name="T103" fmla="*/ 41 h 98"/>
              <a:gd name="T104" fmla="*/ 29 w 151"/>
              <a:gd name="T105" fmla="*/ 33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" h="98">
                <a:moveTo>
                  <a:pt x="7" y="38"/>
                </a:moveTo>
                <a:cubicBezTo>
                  <a:pt x="10" y="39"/>
                  <a:pt x="12" y="38"/>
                  <a:pt x="14" y="37"/>
                </a:cubicBezTo>
                <a:cubicBezTo>
                  <a:pt x="18" y="38"/>
                  <a:pt x="18" y="38"/>
                  <a:pt x="18" y="38"/>
                </a:cubicBezTo>
                <a:cubicBezTo>
                  <a:pt x="17" y="41"/>
                  <a:pt x="17" y="41"/>
                  <a:pt x="17" y="41"/>
                </a:cubicBezTo>
                <a:cubicBezTo>
                  <a:pt x="9" y="44"/>
                  <a:pt x="3" y="51"/>
                  <a:pt x="3" y="60"/>
                </a:cubicBezTo>
                <a:cubicBezTo>
                  <a:pt x="3" y="69"/>
                  <a:pt x="9" y="77"/>
                  <a:pt x="17" y="79"/>
                </a:cubicBezTo>
                <a:cubicBezTo>
                  <a:pt x="17" y="95"/>
                  <a:pt x="17" y="95"/>
                  <a:pt x="17" y="95"/>
                </a:cubicBezTo>
                <a:cubicBezTo>
                  <a:pt x="17" y="97"/>
                  <a:pt x="18" y="98"/>
                  <a:pt x="20" y="98"/>
                </a:cubicBezTo>
                <a:cubicBezTo>
                  <a:pt x="32" y="98"/>
                  <a:pt x="32" y="98"/>
                  <a:pt x="32" y="98"/>
                </a:cubicBezTo>
                <a:cubicBezTo>
                  <a:pt x="33" y="98"/>
                  <a:pt x="35" y="97"/>
                  <a:pt x="35" y="95"/>
                </a:cubicBezTo>
                <a:cubicBezTo>
                  <a:pt x="35" y="80"/>
                  <a:pt x="35" y="80"/>
                  <a:pt x="35" y="80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6" y="97"/>
                  <a:pt x="118" y="98"/>
                  <a:pt x="119" y="98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3" y="98"/>
                  <a:pt x="134" y="97"/>
                  <a:pt x="134" y="95"/>
                </a:cubicBezTo>
                <a:cubicBezTo>
                  <a:pt x="134" y="79"/>
                  <a:pt x="134" y="79"/>
                  <a:pt x="134" y="79"/>
                </a:cubicBezTo>
                <a:cubicBezTo>
                  <a:pt x="142" y="77"/>
                  <a:pt x="148" y="69"/>
                  <a:pt x="148" y="60"/>
                </a:cubicBezTo>
                <a:cubicBezTo>
                  <a:pt x="148" y="51"/>
                  <a:pt x="142" y="44"/>
                  <a:pt x="133" y="41"/>
                </a:cubicBezTo>
                <a:cubicBezTo>
                  <a:pt x="132" y="38"/>
                  <a:pt x="132" y="38"/>
                  <a:pt x="132" y="38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139" y="38"/>
                  <a:pt x="141" y="39"/>
                  <a:pt x="143" y="38"/>
                </a:cubicBezTo>
                <a:cubicBezTo>
                  <a:pt x="148" y="37"/>
                  <a:pt x="151" y="33"/>
                  <a:pt x="149" y="28"/>
                </a:cubicBezTo>
                <a:cubicBezTo>
                  <a:pt x="148" y="24"/>
                  <a:pt x="144" y="21"/>
                  <a:pt x="139" y="22"/>
                </a:cubicBezTo>
                <a:cubicBezTo>
                  <a:pt x="137" y="23"/>
                  <a:pt x="135" y="24"/>
                  <a:pt x="134" y="26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124" y="12"/>
                  <a:pt x="110" y="0"/>
                  <a:pt x="97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41" y="0"/>
                  <a:pt x="27" y="12"/>
                  <a:pt x="21" y="28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4"/>
                  <a:pt x="14" y="23"/>
                  <a:pt x="11" y="22"/>
                </a:cubicBezTo>
                <a:cubicBezTo>
                  <a:pt x="7" y="21"/>
                  <a:pt x="2" y="24"/>
                  <a:pt x="1" y="28"/>
                </a:cubicBezTo>
                <a:cubicBezTo>
                  <a:pt x="0" y="33"/>
                  <a:pt x="3" y="37"/>
                  <a:pt x="7" y="38"/>
                </a:cubicBezTo>
                <a:close/>
                <a:moveTo>
                  <a:pt x="13" y="60"/>
                </a:moveTo>
                <a:cubicBezTo>
                  <a:pt x="13" y="58"/>
                  <a:pt x="16" y="55"/>
                  <a:pt x="19" y="55"/>
                </a:cubicBezTo>
                <a:cubicBezTo>
                  <a:pt x="27" y="55"/>
                  <a:pt x="27" y="55"/>
                  <a:pt x="27" y="55"/>
                </a:cubicBezTo>
                <a:cubicBezTo>
                  <a:pt x="30" y="55"/>
                  <a:pt x="32" y="58"/>
                  <a:pt x="32" y="60"/>
                </a:cubicBezTo>
                <a:cubicBezTo>
                  <a:pt x="32" y="63"/>
                  <a:pt x="30" y="66"/>
                  <a:pt x="27" y="66"/>
                </a:cubicBezTo>
                <a:cubicBezTo>
                  <a:pt x="19" y="66"/>
                  <a:pt x="19" y="66"/>
                  <a:pt x="19" y="66"/>
                </a:cubicBezTo>
                <a:cubicBezTo>
                  <a:pt x="16" y="66"/>
                  <a:pt x="13" y="63"/>
                  <a:pt x="13" y="60"/>
                </a:cubicBezTo>
                <a:close/>
                <a:moveTo>
                  <a:pt x="50" y="64"/>
                </a:moveTo>
                <a:cubicBezTo>
                  <a:pt x="50" y="65"/>
                  <a:pt x="49" y="66"/>
                  <a:pt x="48" y="66"/>
                </a:cubicBezTo>
                <a:cubicBezTo>
                  <a:pt x="46" y="66"/>
                  <a:pt x="45" y="65"/>
                  <a:pt x="45" y="64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6"/>
                  <a:pt x="46" y="55"/>
                  <a:pt x="48" y="55"/>
                </a:cubicBezTo>
                <a:cubicBezTo>
                  <a:pt x="49" y="55"/>
                  <a:pt x="50" y="56"/>
                  <a:pt x="50" y="57"/>
                </a:cubicBezTo>
                <a:lnTo>
                  <a:pt x="50" y="64"/>
                </a:lnTo>
                <a:close/>
                <a:moveTo>
                  <a:pt x="61" y="64"/>
                </a:moveTo>
                <a:cubicBezTo>
                  <a:pt x="61" y="65"/>
                  <a:pt x="60" y="66"/>
                  <a:pt x="59" y="66"/>
                </a:cubicBezTo>
                <a:cubicBezTo>
                  <a:pt x="57" y="66"/>
                  <a:pt x="56" y="65"/>
                  <a:pt x="56" y="64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6"/>
                  <a:pt x="57" y="55"/>
                  <a:pt x="59" y="55"/>
                </a:cubicBezTo>
                <a:cubicBezTo>
                  <a:pt x="60" y="55"/>
                  <a:pt x="61" y="56"/>
                  <a:pt x="61" y="57"/>
                </a:cubicBezTo>
                <a:lnTo>
                  <a:pt x="61" y="64"/>
                </a:lnTo>
                <a:close/>
                <a:moveTo>
                  <a:pt x="72" y="64"/>
                </a:moveTo>
                <a:cubicBezTo>
                  <a:pt x="72" y="65"/>
                  <a:pt x="71" y="66"/>
                  <a:pt x="70" y="66"/>
                </a:cubicBezTo>
                <a:cubicBezTo>
                  <a:pt x="69" y="66"/>
                  <a:pt x="67" y="65"/>
                  <a:pt x="67" y="64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6"/>
                  <a:pt x="69" y="55"/>
                  <a:pt x="70" y="55"/>
                </a:cubicBezTo>
                <a:cubicBezTo>
                  <a:pt x="71" y="55"/>
                  <a:pt x="72" y="56"/>
                  <a:pt x="72" y="57"/>
                </a:cubicBezTo>
                <a:lnTo>
                  <a:pt x="72" y="64"/>
                </a:lnTo>
                <a:close/>
                <a:moveTo>
                  <a:pt x="83" y="64"/>
                </a:moveTo>
                <a:cubicBezTo>
                  <a:pt x="83" y="65"/>
                  <a:pt x="82" y="66"/>
                  <a:pt x="81" y="66"/>
                </a:cubicBezTo>
                <a:cubicBezTo>
                  <a:pt x="80" y="66"/>
                  <a:pt x="79" y="65"/>
                  <a:pt x="79" y="64"/>
                </a:cubicBezTo>
                <a:cubicBezTo>
                  <a:pt x="79" y="57"/>
                  <a:pt x="79" y="57"/>
                  <a:pt x="79" y="57"/>
                </a:cubicBezTo>
                <a:cubicBezTo>
                  <a:pt x="79" y="56"/>
                  <a:pt x="80" y="55"/>
                  <a:pt x="81" y="55"/>
                </a:cubicBezTo>
                <a:cubicBezTo>
                  <a:pt x="82" y="55"/>
                  <a:pt x="83" y="56"/>
                  <a:pt x="83" y="57"/>
                </a:cubicBezTo>
                <a:lnTo>
                  <a:pt x="83" y="64"/>
                </a:lnTo>
                <a:close/>
                <a:moveTo>
                  <a:pt x="94" y="64"/>
                </a:moveTo>
                <a:cubicBezTo>
                  <a:pt x="94" y="65"/>
                  <a:pt x="93" y="66"/>
                  <a:pt x="92" y="66"/>
                </a:cubicBezTo>
                <a:cubicBezTo>
                  <a:pt x="91" y="66"/>
                  <a:pt x="90" y="65"/>
                  <a:pt x="90" y="64"/>
                </a:cubicBezTo>
                <a:cubicBezTo>
                  <a:pt x="90" y="57"/>
                  <a:pt x="90" y="57"/>
                  <a:pt x="90" y="57"/>
                </a:cubicBezTo>
                <a:cubicBezTo>
                  <a:pt x="90" y="56"/>
                  <a:pt x="91" y="55"/>
                  <a:pt x="92" y="55"/>
                </a:cubicBezTo>
                <a:cubicBezTo>
                  <a:pt x="93" y="55"/>
                  <a:pt x="94" y="56"/>
                  <a:pt x="94" y="57"/>
                </a:cubicBezTo>
                <a:lnTo>
                  <a:pt x="94" y="64"/>
                </a:lnTo>
                <a:close/>
                <a:moveTo>
                  <a:pt x="106" y="64"/>
                </a:moveTo>
                <a:cubicBezTo>
                  <a:pt x="106" y="65"/>
                  <a:pt x="105" y="66"/>
                  <a:pt x="103" y="66"/>
                </a:cubicBezTo>
                <a:cubicBezTo>
                  <a:pt x="102" y="66"/>
                  <a:pt x="101" y="65"/>
                  <a:pt x="101" y="64"/>
                </a:cubicBezTo>
                <a:cubicBezTo>
                  <a:pt x="101" y="57"/>
                  <a:pt x="101" y="57"/>
                  <a:pt x="101" y="57"/>
                </a:cubicBezTo>
                <a:cubicBezTo>
                  <a:pt x="101" y="56"/>
                  <a:pt x="102" y="55"/>
                  <a:pt x="103" y="55"/>
                </a:cubicBezTo>
                <a:cubicBezTo>
                  <a:pt x="105" y="55"/>
                  <a:pt x="106" y="56"/>
                  <a:pt x="106" y="57"/>
                </a:cubicBezTo>
                <a:lnTo>
                  <a:pt x="106" y="64"/>
                </a:lnTo>
                <a:close/>
                <a:moveTo>
                  <a:pt x="137" y="60"/>
                </a:moveTo>
                <a:cubicBezTo>
                  <a:pt x="137" y="63"/>
                  <a:pt x="135" y="66"/>
                  <a:pt x="13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1" y="66"/>
                  <a:pt x="119" y="63"/>
                  <a:pt x="119" y="60"/>
                </a:cubicBezTo>
                <a:cubicBezTo>
                  <a:pt x="119" y="58"/>
                  <a:pt x="121" y="55"/>
                  <a:pt x="124" y="55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35" y="55"/>
                  <a:pt x="137" y="58"/>
                  <a:pt x="137" y="60"/>
                </a:cubicBezTo>
                <a:close/>
                <a:moveTo>
                  <a:pt x="29" y="33"/>
                </a:moveTo>
                <a:cubicBezTo>
                  <a:pt x="33" y="20"/>
                  <a:pt x="44" y="9"/>
                  <a:pt x="54" y="9"/>
                </a:cubicBezTo>
                <a:cubicBezTo>
                  <a:pt x="97" y="9"/>
                  <a:pt x="97" y="9"/>
                  <a:pt x="97" y="9"/>
                </a:cubicBezTo>
                <a:cubicBezTo>
                  <a:pt x="107" y="9"/>
                  <a:pt x="118" y="20"/>
                  <a:pt x="122" y="33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81" y="29"/>
                  <a:pt x="81" y="29"/>
                  <a:pt x="81" y="29"/>
                </a:cubicBezTo>
                <a:cubicBezTo>
                  <a:pt x="80" y="29"/>
                  <a:pt x="79" y="30"/>
                  <a:pt x="79" y="31"/>
                </a:cubicBezTo>
                <a:cubicBezTo>
                  <a:pt x="78" y="32"/>
                  <a:pt x="79" y="33"/>
                  <a:pt x="80" y="33"/>
                </a:cubicBezTo>
                <a:cubicBezTo>
                  <a:pt x="103" y="41"/>
                  <a:pt x="103" y="41"/>
                  <a:pt x="103" y="41"/>
                </a:cubicBezTo>
                <a:cubicBezTo>
                  <a:pt x="75" y="41"/>
                  <a:pt x="75" y="41"/>
                  <a:pt x="75" y="41"/>
                </a:cubicBezTo>
                <a:cubicBezTo>
                  <a:pt x="40" y="29"/>
                  <a:pt x="40" y="29"/>
                  <a:pt x="40" y="29"/>
                </a:cubicBezTo>
                <a:cubicBezTo>
                  <a:pt x="39" y="29"/>
                  <a:pt x="38" y="30"/>
                  <a:pt x="37" y="31"/>
                </a:cubicBezTo>
                <a:cubicBezTo>
                  <a:pt x="37" y="32"/>
                  <a:pt x="38" y="33"/>
                  <a:pt x="39" y="33"/>
                </a:cubicBezTo>
                <a:cubicBezTo>
                  <a:pt x="62" y="41"/>
                  <a:pt x="62" y="41"/>
                  <a:pt x="62" y="41"/>
                </a:cubicBezTo>
                <a:cubicBezTo>
                  <a:pt x="27" y="41"/>
                  <a:pt x="27" y="41"/>
                  <a:pt x="27" y="41"/>
                </a:cubicBezTo>
                <a:lnTo>
                  <a:pt x="29" y="33"/>
                </a:lnTo>
                <a:close/>
              </a:path>
            </a:pathLst>
          </a:custGeom>
          <a:solidFill>
            <a:srgbClr val="6F6F6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0" name="图片 38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6" t="-173" r="18190" b="10732"/>
          <a:stretch/>
        </p:blipFill>
        <p:spPr>
          <a:xfrm>
            <a:off x="899395" y="1076869"/>
            <a:ext cx="1409122" cy="11640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1" name="图片 100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 t="13527" r="16267" b="7158"/>
          <a:stretch/>
        </p:blipFill>
        <p:spPr>
          <a:xfrm>
            <a:off x="2176851" y="1464884"/>
            <a:ext cx="2029389" cy="560332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272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58"/>
    </mc:Choice>
    <mc:Fallback xmlns="">
      <p:transition spd="slow" advTm="33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53621" y="2505705"/>
            <a:ext cx="3381118" cy="1212145"/>
            <a:chOff x="653621" y="2505705"/>
            <a:chExt cx="3381118" cy="1212145"/>
          </a:xfrm>
        </p:grpSpPr>
        <p:pic>
          <p:nvPicPr>
            <p:cNvPr id="3" name="图片 2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57" b="95238" l="1224" r="982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21" y="2505705"/>
              <a:ext cx="2831857" cy="941914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781925" y="3379296"/>
              <a:ext cx="32528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Sistema de seguridad existente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42" name="椭圆 41"/>
          <p:cNvSpPr/>
          <p:nvPr/>
        </p:nvSpPr>
        <p:spPr>
          <a:xfrm>
            <a:off x="-118066" y="1521283"/>
            <a:ext cx="4683322" cy="4683322"/>
          </a:xfrm>
          <a:prstGeom prst="ellipse">
            <a:avLst/>
          </a:prstGeom>
          <a:noFill/>
          <a:ln w="57150">
            <a:solidFill>
              <a:srgbClr val="5AC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-43919" y="63926"/>
            <a:ext cx="9915547" cy="936840"/>
            <a:chOff x="-43919" y="-15586"/>
            <a:chExt cx="9915547" cy="936840"/>
          </a:xfrm>
        </p:grpSpPr>
        <p:grpSp>
          <p:nvGrpSpPr>
            <p:cNvPr id="120" name="组合 119"/>
            <p:cNvGrpSpPr/>
            <p:nvPr/>
          </p:nvGrpSpPr>
          <p:grpSpPr>
            <a:xfrm>
              <a:off x="-43919" y="-15586"/>
              <a:ext cx="3156988" cy="906440"/>
              <a:chOff x="-36678" y="-377335"/>
              <a:chExt cx="3156988" cy="906440"/>
            </a:xfrm>
          </p:grpSpPr>
          <p:sp>
            <p:nvSpPr>
              <p:cNvPr id="121" name="椭圆 120"/>
              <p:cNvSpPr/>
              <p:nvPr/>
            </p:nvSpPr>
            <p:spPr>
              <a:xfrm flipH="1">
                <a:off x="-23981" y="-308999"/>
                <a:ext cx="838104" cy="838104"/>
              </a:xfrm>
              <a:prstGeom prst="ellipse">
                <a:avLst/>
              </a:prstGeom>
              <a:solidFill>
                <a:srgbClr val="299DAC">
                  <a:alpha val="6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2" name="椭圆 121"/>
              <p:cNvSpPr/>
              <p:nvPr/>
            </p:nvSpPr>
            <p:spPr>
              <a:xfrm flipH="1">
                <a:off x="-36678" y="-162276"/>
                <a:ext cx="162185" cy="162185"/>
              </a:xfrm>
              <a:prstGeom prst="ellipse">
                <a:avLst/>
              </a:prstGeom>
              <a:noFill/>
              <a:ln w="127000">
                <a:solidFill>
                  <a:srgbClr val="299DAC">
                    <a:alpha val="4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文本框 2"/>
              <p:cNvSpPr txBox="1"/>
              <p:nvPr/>
            </p:nvSpPr>
            <p:spPr>
              <a:xfrm>
                <a:off x="447015" y="-377335"/>
                <a:ext cx="2673295" cy="541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ts val="3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Aplicación 1</a:t>
                </a:r>
                <a:endPara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5" name="矩形 134"/>
            <p:cNvSpPr/>
            <p:nvPr/>
          </p:nvSpPr>
          <p:spPr>
            <a:xfrm>
              <a:off x="464392" y="262419"/>
              <a:ext cx="9407236" cy="658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Reutilizar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 Cámaras actuales para un Proyecto 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Económico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9" name="图片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6" t="-173" r="18190" b="10732"/>
          <a:stretch/>
        </p:blipFill>
        <p:spPr>
          <a:xfrm>
            <a:off x="1556874" y="1602185"/>
            <a:ext cx="1409122" cy="116405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文本框 15"/>
          <p:cNvSpPr txBox="1"/>
          <p:nvPr/>
        </p:nvSpPr>
        <p:spPr>
          <a:xfrm>
            <a:off x="1783129" y="3310260"/>
            <a:ext cx="798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+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5842915" y="3449068"/>
            <a:ext cx="4918457" cy="1119855"/>
            <a:chOff x="5842915" y="3449068"/>
            <a:chExt cx="4918457" cy="1119855"/>
          </a:xfrm>
        </p:grpSpPr>
        <p:grpSp>
          <p:nvGrpSpPr>
            <p:cNvPr id="22" name="组合 21"/>
            <p:cNvGrpSpPr/>
            <p:nvPr/>
          </p:nvGrpSpPr>
          <p:grpSpPr>
            <a:xfrm>
              <a:off x="5842915" y="3449068"/>
              <a:ext cx="3070780" cy="970516"/>
              <a:chOff x="7446205" y="3814572"/>
              <a:chExt cx="3070780" cy="970516"/>
            </a:xfrm>
          </p:grpSpPr>
          <p:sp>
            <p:nvSpPr>
              <p:cNvPr id="271" name="圆角矩形 270"/>
              <p:cNvSpPr/>
              <p:nvPr/>
            </p:nvSpPr>
            <p:spPr>
              <a:xfrm>
                <a:off x="7494137" y="4017153"/>
                <a:ext cx="3022848" cy="767935"/>
              </a:xfrm>
              <a:prstGeom prst="roundRect">
                <a:avLst>
                  <a:gd name="adj" fmla="val 50000"/>
                </a:avLst>
              </a:prstGeom>
              <a:solidFill>
                <a:srgbClr val="D700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72" name="图片 27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6205" y="3814572"/>
                <a:ext cx="437855" cy="437855"/>
              </a:xfrm>
              <a:prstGeom prst="rect">
                <a:avLst/>
              </a:prstGeom>
            </p:spPr>
          </p:pic>
          <p:sp>
            <p:nvSpPr>
              <p:cNvPr id="273" name="矩形 272"/>
              <p:cNvSpPr/>
              <p:nvPr/>
            </p:nvSpPr>
            <p:spPr>
              <a:xfrm>
                <a:off x="7995492" y="4050817"/>
                <a:ext cx="188414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Notificación a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Hik-Connect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Cliente de PC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4" name="组合 473"/>
            <p:cNvGrpSpPr/>
            <p:nvPr/>
          </p:nvGrpSpPr>
          <p:grpSpPr>
            <a:xfrm>
              <a:off x="9447795" y="3610645"/>
              <a:ext cx="1313577" cy="958278"/>
              <a:chOff x="5393338" y="4370498"/>
              <a:chExt cx="1121224" cy="817953"/>
            </a:xfrm>
          </p:grpSpPr>
          <p:grpSp>
            <p:nvGrpSpPr>
              <p:cNvPr id="475" name="组合 474"/>
              <p:cNvGrpSpPr/>
              <p:nvPr/>
            </p:nvGrpSpPr>
            <p:grpSpPr>
              <a:xfrm>
                <a:off x="5393338" y="4370498"/>
                <a:ext cx="533558" cy="817953"/>
                <a:chOff x="3801331" y="5131494"/>
                <a:chExt cx="1187152" cy="1819923"/>
              </a:xfrm>
            </p:grpSpPr>
            <p:grpSp>
              <p:nvGrpSpPr>
                <p:cNvPr id="477" name="组合 476"/>
                <p:cNvGrpSpPr/>
                <p:nvPr/>
              </p:nvGrpSpPr>
              <p:grpSpPr>
                <a:xfrm>
                  <a:off x="3801331" y="5131494"/>
                  <a:ext cx="1187152" cy="1819923"/>
                  <a:chOff x="9808739" y="2388239"/>
                  <a:chExt cx="2720138" cy="4170014"/>
                </a:xfrm>
              </p:grpSpPr>
              <p:pic>
                <p:nvPicPr>
                  <p:cNvPr id="479" name="图片 478"/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414385" y="3065035"/>
                    <a:ext cx="1730374" cy="2897241"/>
                  </a:xfrm>
                  <a:prstGeom prst="rect">
                    <a:avLst/>
                  </a:prstGeom>
                  <a:effectLst/>
                </p:spPr>
              </p:pic>
              <p:grpSp>
                <p:nvGrpSpPr>
                  <p:cNvPr id="480" name="组合 479"/>
                  <p:cNvGrpSpPr/>
                  <p:nvPr/>
                </p:nvGrpSpPr>
                <p:grpSpPr>
                  <a:xfrm>
                    <a:off x="9808739" y="2388239"/>
                    <a:ext cx="2720138" cy="4170014"/>
                    <a:chOff x="8443837" y="2098127"/>
                    <a:chExt cx="2720138" cy="4170014"/>
                  </a:xfrm>
                </p:grpSpPr>
                <p:grpSp>
                  <p:nvGrpSpPr>
                    <p:cNvPr id="481" name="组合 480"/>
                    <p:cNvGrpSpPr/>
                    <p:nvPr/>
                  </p:nvGrpSpPr>
                  <p:grpSpPr>
                    <a:xfrm>
                      <a:off x="8443837" y="2098127"/>
                      <a:ext cx="2720138" cy="4170014"/>
                      <a:chOff x="8443837" y="2098127"/>
                      <a:chExt cx="2720138" cy="4170014"/>
                    </a:xfrm>
                  </p:grpSpPr>
                  <p:grpSp>
                    <p:nvGrpSpPr>
                      <p:cNvPr id="483" name="组合 482"/>
                      <p:cNvGrpSpPr/>
                      <p:nvPr/>
                    </p:nvGrpSpPr>
                    <p:grpSpPr>
                      <a:xfrm>
                        <a:off x="8443837" y="2098127"/>
                        <a:ext cx="2720138" cy="4170014"/>
                        <a:chOff x="700603" y="1445929"/>
                        <a:chExt cx="3117786" cy="4779615"/>
                      </a:xfrm>
                    </p:grpSpPr>
                    <p:pic>
                      <p:nvPicPr>
                        <p:cNvPr id="485" name="图片 484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9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 l="14584" t="11496" r="47050" b="10727"/>
                        <a:stretch/>
                      </p:blipFill>
                      <p:spPr>
                        <a:xfrm>
                          <a:off x="700603" y="1445929"/>
                          <a:ext cx="3117786" cy="4779615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486" name="矩形 485"/>
                        <p:cNvSpPr/>
                        <p:nvPr/>
                      </p:nvSpPr>
                      <p:spPr>
                        <a:xfrm>
                          <a:off x="1426131" y="2264142"/>
                          <a:ext cx="1919049" cy="3252738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6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等线" panose="02010600030101010101" pitchFamily="2" charset="-122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484" name="图片 483"/>
                      <p:cNvPicPr>
                        <a:picLocks noChangeAspect="1"/>
                      </p:cNvPicPr>
                      <p:nvPr/>
                    </p:nvPicPr>
                    <p:blipFill>
                      <a:blip r:embed="rId10" cstate="email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9050237" y="2797462"/>
                        <a:ext cx="1729620" cy="2874702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82" name="图片 481"/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288179" y="2115179"/>
                      <a:ext cx="875796" cy="784518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478" name="图片 477"/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6672" y="5786144"/>
                  <a:ext cx="754170" cy="469128"/>
                </a:xfrm>
                <a:prstGeom prst="rect">
                  <a:avLst/>
                </a:prstGeom>
              </p:spPr>
            </p:pic>
          </p:grpSp>
          <p:pic>
            <p:nvPicPr>
              <p:cNvPr id="476" name="图片 78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70349" y="4581808"/>
                <a:ext cx="544213" cy="446094"/>
              </a:xfrm>
              <a:prstGeom prst="rect">
                <a:avLst/>
              </a:prstGeom>
            </p:spPr>
          </p:pic>
        </p:grpSp>
      </p:grpSp>
      <p:grpSp>
        <p:nvGrpSpPr>
          <p:cNvPr id="41" name="组合 40"/>
          <p:cNvGrpSpPr/>
          <p:nvPr/>
        </p:nvGrpSpPr>
        <p:grpSpPr>
          <a:xfrm>
            <a:off x="5882312" y="5260267"/>
            <a:ext cx="5524657" cy="1421866"/>
            <a:chOff x="5882312" y="5260267"/>
            <a:chExt cx="5524657" cy="1421866"/>
          </a:xfrm>
        </p:grpSpPr>
        <p:grpSp>
          <p:nvGrpSpPr>
            <p:cNvPr id="277" name="组合 276"/>
            <p:cNvGrpSpPr/>
            <p:nvPr/>
          </p:nvGrpSpPr>
          <p:grpSpPr>
            <a:xfrm>
              <a:off x="5890847" y="5550461"/>
              <a:ext cx="3022848" cy="830997"/>
              <a:chOff x="7494137" y="3984557"/>
              <a:chExt cx="3022848" cy="830997"/>
            </a:xfrm>
          </p:grpSpPr>
          <p:sp>
            <p:nvSpPr>
              <p:cNvPr id="278" name="圆角矩形 277"/>
              <p:cNvSpPr/>
              <p:nvPr/>
            </p:nvSpPr>
            <p:spPr>
              <a:xfrm>
                <a:off x="7494137" y="4017153"/>
                <a:ext cx="3022848" cy="767935"/>
              </a:xfrm>
              <a:prstGeom prst="roundRect">
                <a:avLst>
                  <a:gd name="adj" fmla="val 50000"/>
                </a:avLst>
              </a:prstGeom>
              <a:solidFill>
                <a:srgbClr val="D700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0" name="矩形 279"/>
              <p:cNvSpPr/>
              <p:nvPr/>
            </p:nvSpPr>
            <p:spPr>
              <a:xfrm>
                <a:off x="8008191" y="3984557"/>
                <a:ext cx="241582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Búsqueda rápida de objetivos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para encontrar rápidamente clips relacionados con humanos / vehículos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5882312" y="5430684"/>
              <a:ext cx="524393" cy="447440"/>
              <a:chOff x="9898068" y="4774855"/>
              <a:chExt cx="2441419" cy="2083145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0890" y="5599403"/>
                <a:ext cx="1258597" cy="1258597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98068" y="4774855"/>
                <a:ext cx="1905000" cy="1905000"/>
              </a:xfrm>
              <a:prstGeom prst="rect">
                <a:avLst/>
              </a:prstGeom>
            </p:spPr>
          </p:pic>
        </p:grpSp>
        <p:grpSp>
          <p:nvGrpSpPr>
            <p:cNvPr id="488" name="组合 487"/>
            <p:cNvGrpSpPr/>
            <p:nvPr/>
          </p:nvGrpSpPr>
          <p:grpSpPr>
            <a:xfrm>
              <a:off x="9307775" y="5260267"/>
              <a:ext cx="2099194" cy="1421866"/>
              <a:chOff x="4666854" y="3159240"/>
              <a:chExt cx="4925108" cy="3287511"/>
            </a:xfrm>
          </p:grpSpPr>
          <p:pic>
            <p:nvPicPr>
              <p:cNvPr id="489" name="图片 488"/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33000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66854" y="3159240"/>
                <a:ext cx="4925108" cy="328751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grpSp>
            <p:nvGrpSpPr>
              <p:cNvPr id="490" name="组合 489"/>
              <p:cNvGrpSpPr/>
              <p:nvPr/>
            </p:nvGrpSpPr>
            <p:grpSpPr>
              <a:xfrm>
                <a:off x="7130546" y="3815573"/>
                <a:ext cx="2307400" cy="2307400"/>
                <a:chOff x="1387167" y="3577969"/>
                <a:chExt cx="2213618" cy="2213617"/>
              </a:xfrm>
            </p:grpSpPr>
            <p:sp>
              <p:nvSpPr>
                <p:cNvPr id="491" name="流程图: 联系 193"/>
                <p:cNvSpPr/>
                <p:nvPr/>
              </p:nvSpPr>
              <p:spPr>
                <a:xfrm>
                  <a:off x="1387167" y="3577969"/>
                  <a:ext cx="2213618" cy="2213617"/>
                </a:xfrm>
                <a:prstGeom prst="flowChartConnector">
                  <a:avLst/>
                </a:prstGeom>
                <a:solidFill>
                  <a:srgbClr val="299DAC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492" name="图片 491"/>
                <p:cNvPicPr>
                  <a:picLocks noChangeAspect="1"/>
                </p:cNvPicPr>
                <p:nvPr/>
              </p:nvPicPr>
              <p:blipFill>
                <a:blip r:embed="rId1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44055" t="15873" r="9563" b="14641"/>
                <a:stretch>
                  <a:fillRect/>
                </a:stretch>
              </p:blipFill>
              <p:spPr>
                <a:xfrm>
                  <a:off x="1421469" y="3620956"/>
                  <a:ext cx="2136353" cy="2136353"/>
                </a:xfrm>
                <a:custGeom>
                  <a:avLst/>
                  <a:gdLst>
                    <a:gd name="connsiteX0" fmla="*/ 1263227 w 2526454"/>
                    <a:gd name="connsiteY0" fmla="*/ 0 h 2526454"/>
                    <a:gd name="connsiteX1" fmla="*/ 2526454 w 2526454"/>
                    <a:gd name="connsiteY1" fmla="*/ 1263227 h 2526454"/>
                    <a:gd name="connsiteX2" fmla="*/ 1263227 w 2526454"/>
                    <a:gd name="connsiteY2" fmla="*/ 2526454 h 2526454"/>
                    <a:gd name="connsiteX3" fmla="*/ 0 w 2526454"/>
                    <a:gd name="connsiteY3" fmla="*/ 1263227 h 2526454"/>
                    <a:gd name="connsiteX4" fmla="*/ 1263227 w 2526454"/>
                    <a:gd name="connsiteY4" fmla="*/ 0 h 2526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26454" h="2526454">
                      <a:moveTo>
                        <a:pt x="1263227" y="0"/>
                      </a:moveTo>
                      <a:cubicBezTo>
                        <a:pt x="1960888" y="0"/>
                        <a:pt x="2526454" y="565566"/>
                        <a:pt x="2526454" y="1263227"/>
                      </a:cubicBezTo>
                      <a:cubicBezTo>
                        <a:pt x="2526454" y="1960888"/>
                        <a:pt x="1960888" y="2526454"/>
                        <a:pt x="1263227" y="2526454"/>
                      </a:cubicBezTo>
                      <a:cubicBezTo>
                        <a:pt x="565566" y="2526454"/>
                        <a:pt x="0" y="1960888"/>
                        <a:pt x="0" y="1263227"/>
                      </a:cubicBezTo>
                      <a:cubicBezTo>
                        <a:pt x="0" y="565566"/>
                        <a:pt x="565566" y="0"/>
                        <a:pt x="1263227" y="0"/>
                      </a:cubicBezTo>
                      <a:close/>
                    </a:path>
                  </a:pathLst>
                </a:custGeom>
              </p:spPr>
            </p:pic>
          </p:grpSp>
        </p:grpSp>
      </p:grpSp>
      <p:grpSp>
        <p:nvGrpSpPr>
          <p:cNvPr id="60" name="组合 59"/>
          <p:cNvGrpSpPr/>
          <p:nvPr/>
        </p:nvGrpSpPr>
        <p:grpSpPr>
          <a:xfrm>
            <a:off x="534044" y="2886654"/>
            <a:ext cx="3296457" cy="466827"/>
            <a:chOff x="641414" y="2287344"/>
            <a:chExt cx="4552021" cy="644633"/>
          </a:xfrm>
        </p:grpSpPr>
        <p:sp>
          <p:nvSpPr>
            <p:cNvPr id="61" name="圆角矩形 60"/>
            <p:cNvSpPr/>
            <p:nvPr/>
          </p:nvSpPr>
          <p:spPr>
            <a:xfrm>
              <a:off x="888952" y="2287344"/>
              <a:ext cx="4056947" cy="64463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2" name="文本框 19"/>
            <p:cNvSpPr txBox="1"/>
            <p:nvPr/>
          </p:nvSpPr>
          <p:spPr>
            <a:xfrm>
              <a:off x="641414" y="2405501"/>
              <a:ext cx="4552021" cy="467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Reutilizar cámaras existentes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842915" y="1524682"/>
            <a:ext cx="3070781" cy="917735"/>
            <a:chOff x="5842915" y="1524682"/>
            <a:chExt cx="3070781" cy="917735"/>
          </a:xfrm>
        </p:grpSpPr>
        <p:grpSp>
          <p:nvGrpSpPr>
            <p:cNvPr id="266" name="组合 265"/>
            <p:cNvGrpSpPr/>
            <p:nvPr/>
          </p:nvGrpSpPr>
          <p:grpSpPr>
            <a:xfrm>
              <a:off x="5842915" y="1524682"/>
              <a:ext cx="3070781" cy="917735"/>
              <a:chOff x="4544571" y="1388121"/>
              <a:chExt cx="3070781" cy="917735"/>
            </a:xfrm>
          </p:grpSpPr>
          <p:grpSp>
            <p:nvGrpSpPr>
              <p:cNvPr id="267" name="组合 266"/>
              <p:cNvGrpSpPr/>
              <p:nvPr/>
            </p:nvGrpSpPr>
            <p:grpSpPr>
              <a:xfrm>
                <a:off x="4544571" y="1388121"/>
                <a:ext cx="3070781" cy="917735"/>
                <a:chOff x="6422033" y="1621372"/>
                <a:chExt cx="3070781" cy="917738"/>
              </a:xfrm>
            </p:grpSpPr>
            <p:sp>
              <p:nvSpPr>
                <p:cNvPr id="269" name="圆角矩形 268"/>
                <p:cNvSpPr/>
                <p:nvPr/>
              </p:nvSpPr>
              <p:spPr>
                <a:xfrm>
                  <a:off x="6422033" y="1909594"/>
                  <a:ext cx="3070781" cy="62951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7000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70" name="图片 269"/>
                <p:cNvPicPr>
                  <a:picLocks noChangeAspect="1"/>
                </p:cNvPicPr>
                <p:nvPr/>
              </p:nvPicPr>
              <p:blipFill>
                <a:blip r:embed="rId1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75630" y="1621372"/>
                  <a:ext cx="312163" cy="508749"/>
                </a:xfrm>
                <a:prstGeom prst="rect">
                  <a:avLst/>
                </a:prstGeom>
              </p:spPr>
            </p:pic>
          </p:grpSp>
          <p:sp>
            <p:nvSpPr>
              <p:cNvPr id="268" name="矩形 267"/>
              <p:cNvSpPr/>
              <p:nvPr/>
            </p:nvSpPr>
            <p:spPr>
              <a:xfrm>
                <a:off x="4990257" y="1776457"/>
                <a:ext cx="23728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Detecta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Intrusión humana / vehicular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2601" y="1574823"/>
              <a:ext cx="499209" cy="499209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553990" y="4136215"/>
            <a:ext cx="3360034" cy="1499056"/>
            <a:chOff x="553990" y="4136215"/>
            <a:chExt cx="3360034" cy="1499056"/>
          </a:xfrm>
        </p:grpSpPr>
        <p:grpSp>
          <p:nvGrpSpPr>
            <p:cNvPr id="29" name="组合 28"/>
            <p:cNvGrpSpPr/>
            <p:nvPr/>
          </p:nvGrpSpPr>
          <p:grpSpPr>
            <a:xfrm>
              <a:off x="553990" y="5098424"/>
              <a:ext cx="3360034" cy="536847"/>
              <a:chOff x="-2960949" y="11032403"/>
              <a:chExt cx="3360034" cy="826158"/>
            </a:xfrm>
          </p:grpSpPr>
          <p:sp>
            <p:nvSpPr>
              <p:cNvPr id="97" name="圆角矩形 96"/>
              <p:cNvSpPr/>
              <p:nvPr/>
            </p:nvSpPr>
            <p:spPr>
              <a:xfrm>
                <a:off x="-2806144" y="11032403"/>
                <a:ext cx="3000699" cy="826158"/>
              </a:xfrm>
              <a:prstGeom prst="roundRect">
                <a:avLst>
                  <a:gd name="adj" fmla="val 50000"/>
                </a:avLst>
              </a:prstGeom>
              <a:solidFill>
                <a:srgbClr val="FFF1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8" name="文本框 19"/>
              <p:cNvSpPr txBox="1"/>
              <p:nvPr/>
            </p:nvSpPr>
            <p:spPr>
              <a:xfrm>
                <a:off x="-2960949" y="11236141"/>
                <a:ext cx="3360034" cy="473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Agregue un NVR con AcuSense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7" name="组合 486"/>
            <p:cNvGrpSpPr/>
            <p:nvPr/>
          </p:nvGrpSpPr>
          <p:grpSpPr>
            <a:xfrm>
              <a:off x="1300958" y="4136215"/>
              <a:ext cx="1866097" cy="815102"/>
              <a:chOff x="523988" y="3071208"/>
              <a:chExt cx="3782861" cy="1652335"/>
            </a:xfrm>
          </p:grpSpPr>
          <p:sp>
            <p:nvSpPr>
              <p:cNvPr id="496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925105" y="3071208"/>
                <a:ext cx="187186" cy="147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494" name="图片 493"/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18" t="13527" r="16267" b="7158"/>
              <a:stretch/>
            </p:blipFill>
            <p:spPr>
              <a:xfrm>
                <a:off x="523988" y="3679062"/>
                <a:ext cx="3782861" cy="104448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</p:pic>
        </p:grpSp>
      </p:grpSp>
      <p:grpSp>
        <p:nvGrpSpPr>
          <p:cNvPr id="495" name="组合 494"/>
          <p:cNvGrpSpPr/>
          <p:nvPr/>
        </p:nvGrpSpPr>
        <p:grpSpPr>
          <a:xfrm>
            <a:off x="9244937" y="1306451"/>
            <a:ext cx="2325688" cy="1638089"/>
            <a:chOff x="564180" y="2887472"/>
            <a:chExt cx="3577845" cy="2624271"/>
          </a:xfrm>
        </p:grpSpPr>
        <p:pic>
          <p:nvPicPr>
            <p:cNvPr id="509" name="图片 508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3" t="27528" r="9055" b="52784"/>
            <a:stretch/>
          </p:blipFill>
          <p:spPr>
            <a:xfrm>
              <a:off x="564181" y="2887472"/>
              <a:ext cx="3577844" cy="124586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10" name="图片 509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0" t="32941" r="16812" b="38741"/>
            <a:stretch/>
          </p:blipFill>
          <p:spPr>
            <a:xfrm>
              <a:off x="564180" y="4096963"/>
              <a:ext cx="3577845" cy="141478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2064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36"/>
    </mc:Choice>
    <mc:Fallback xmlns="">
      <p:transition spd="slow" advTm="34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9.6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.8|6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1649;#111649;"/>
  <p:tag name="TIMING" val="|6.5|2.5|0.6|11.3|3.5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11649;#111649;"/>
  <p:tag name="TIMING" val="|11.3|19.9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1139</Words>
  <Application>Microsoft Office PowerPoint</Application>
  <PresentationFormat>Widescreen</PresentationFormat>
  <Paragraphs>240</Paragraphs>
  <Slides>17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Tema de Office</vt:lpstr>
      <vt:lpstr>Office 主题​​</vt:lpstr>
      <vt:lpstr>PowerPoint Presentation</vt:lpstr>
      <vt:lpstr>¿Tiene problemas para encontrar su objetivo?</vt:lpstr>
      <vt:lpstr>¿Qué pasa si su grabador puede hacerlo?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AcuSense VS DeepinMind?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Perez</dc:creator>
  <cp:lastModifiedBy>jorge.perez@hikvisionlatam.onmicrosoft.com</cp:lastModifiedBy>
  <cp:revision>8</cp:revision>
  <dcterms:created xsi:type="dcterms:W3CDTF">2021-07-15T16:54:13Z</dcterms:created>
  <dcterms:modified xsi:type="dcterms:W3CDTF">2021-07-27T02:20:16Z</dcterms:modified>
</cp:coreProperties>
</file>