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417" r:id="rId3"/>
    <p:sldId id="613" r:id="rId4"/>
    <p:sldId id="445" r:id="rId5"/>
    <p:sldId id="735" r:id="rId6"/>
    <p:sldId id="739" r:id="rId7"/>
    <p:sldId id="733" r:id="rId8"/>
    <p:sldId id="702" r:id="rId9"/>
    <p:sldId id="706" r:id="rId10"/>
    <p:sldId id="736" r:id="rId11"/>
    <p:sldId id="716" r:id="rId12"/>
    <p:sldId id="742" r:id="rId13"/>
    <p:sldId id="727" r:id="rId14"/>
    <p:sldId id="713" r:id="rId15"/>
    <p:sldId id="731" r:id="rId16"/>
    <p:sldId id="726" r:id="rId17"/>
    <p:sldId id="601" r:id="rId18"/>
    <p:sldId id="697" r:id="rId19"/>
    <p:sldId id="737" r:id="rId20"/>
    <p:sldId id="696" r:id="rId21"/>
    <p:sldId id="698" r:id="rId22"/>
    <p:sldId id="699" r:id="rId23"/>
    <p:sldId id="700" r:id="rId24"/>
    <p:sldId id="701" r:id="rId25"/>
    <p:sldId id="693" r:id="rId26"/>
    <p:sldId id="741" r:id="rId27"/>
    <p:sldId id="29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杨静19" initials="杨静19" lastIdx="1" clrIdx="0">
    <p:extLst>
      <p:ext uri="{19B8F6BF-5375-455C-9EA6-DF929625EA0E}">
        <p15:presenceInfo xmlns:p15="http://schemas.microsoft.com/office/powerpoint/2012/main" userId="S-1-5-21-301378855-1296857468-2813838616-2122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4" autoAdjust="0"/>
    <p:restoredTop sz="96716" autoAdjust="0"/>
  </p:normalViewPr>
  <p:slideViewPr>
    <p:cSldViewPr snapToGrid="0">
      <p:cViewPr varScale="1">
        <p:scale>
          <a:sx n="87" d="100"/>
          <a:sy n="87" d="100"/>
        </p:scale>
        <p:origin x="581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4A2D5-1BB6-4280-B102-B493AB397C17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D0022-FD5F-4D77-8120-201F5CAD9C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99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6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37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80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919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39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463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868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794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951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90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77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013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490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45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786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927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522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65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1C843-F236-478B-9E9E-C00CE9622011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96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49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6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8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24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930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6289E-A09A-4278-B4BE-76FA9EBB44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16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00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3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50" name="Picture 2" descr="C:\Users\fanliyuan\Desktop\PPT模板-2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C:\Users\fanliyuan\Desktop\PPT模板-2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40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0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0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06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8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5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0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7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4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7FA3-2F8E-4AB3-AA35-D1F9367347D6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4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8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6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0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3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5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CFE6-F4C8-41D2-8918-758B2A768178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FCFE6-F4C8-41D2-8918-758B2A768178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87EC-9CB9-461B-9368-86A62E4B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36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7FA3-2F8E-4AB3-AA35-D1F9367347D6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6DB8-4780-4252-997E-8348569C4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57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3048" y="2645817"/>
            <a:ext cx="6766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n w="63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Auxiliary Care  Radar </a:t>
            </a:r>
            <a:r>
              <a:rPr lang="en-US" altLang="zh-CN" sz="3200" b="1" dirty="0" smtClean="0">
                <a:ln w="63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 </a:t>
            </a:r>
            <a:r>
              <a:rPr lang="zh-CN" altLang="en-US" sz="3200" b="1" dirty="0">
                <a:ln w="63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ln w="63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 Configuration</a:t>
            </a:r>
            <a:endParaRPr lang="zh-CN" altLang="en-US" sz="3200" b="1" dirty="0">
              <a:ln w="6350">
                <a:noFill/>
              </a:ln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795" y="2684024"/>
            <a:ext cx="11714205" cy="14633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0"/>
          <a:stretch/>
        </p:blipFill>
        <p:spPr>
          <a:xfrm flipV="1">
            <a:off x="10" y="2684015"/>
            <a:ext cx="2339536" cy="1468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36511" y="2856849"/>
            <a:ext cx="1707663" cy="992575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6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P.03</a:t>
            </a: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81595" y="3150238"/>
            <a:ext cx="9305173" cy="530911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3000" b="1" dirty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smtClean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Radar </a:t>
            </a:r>
            <a:r>
              <a:rPr lang="en-US" altLang="zh-CN" sz="3000" b="1" dirty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Firmware </a:t>
            </a:r>
            <a:r>
              <a:rPr lang="en-US" altLang="zh-CN" sz="3000" b="1" dirty="0" smtClean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Upgrade</a:t>
            </a:r>
            <a:endParaRPr lang="en-US" altLang="zh-CN" sz="3000" b="1" dirty="0">
              <a:solidFill>
                <a:srgbClr val="D719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90255"/>
            <a:ext cx="7874000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06084" y="323392"/>
            <a:ext cx="5762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Check firmware version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7856"/>
            <a:ext cx="4776333" cy="28223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74" y="2421141"/>
            <a:ext cx="4798534" cy="354486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04800" y="1489256"/>
            <a:ext cx="4774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Check </a:t>
            </a:r>
            <a:r>
              <a:rPr lang="en-US" altLang="zh-CN" b="1" dirty="0" err="1" smtClean="0"/>
              <a:t>WiFi</a:t>
            </a:r>
            <a:r>
              <a:rPr lang="en-US" altLang="zh-CN" b="1" dirty="0" smtClean="0"/>
              <a:t> firmware version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en-US" altLang="zh-CN" dirty="0" smtClean="0"/>
              <a:t>Open </a:t>
            </a:r>
            <a:r>
              <a:rPr lang="en-US" altLang="zh-CN" dirty="0" err="1" smtClean="0"/>
              <a:t>RadarPC</a:t>
            </a:r>
            <a:r>
              <a:rPr lang="en-US" altLang="zh-CN" dirty="0" smtClean="0"/>
              <a:t> tool, press </a:t>
            </a:r>
            <a:r>
              <a:rPr lang="en-US" altLang="zh-CN" dirty="0" smtClean="0">
                <a:solidFill>
                  <a:srgbClr val="FF0000"/>
                </a:solidFill>
              </a:rPr>
              <a:t>F2 </a:t>
            </a:r>
            <a:r>
              <a:rPr lang="en-US" altLang="zh-CN" dirty="0" smtClean="0"/>
              <a:t>on keyboard, enter </a:t>
            </a:r>
            <a:r>
              <a:rPr lang="en-US" altLang="zh-CN" dirty="0" err="1" smtClean="0"/>
              <a:t>ip</a:t>
            </a:r>
            <a:r>
              <a:rPr lang="en-US" altLang="zh-CN" dirty="0" smtClean="0"/>
              <a:t> and port, press connect.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069748" y="1497811"/>
            <a:ext cx="5107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Check Radar firmware version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en-US" altLang="zh-CN" dirty="0" smtClean="0"/>
              <a:t>After connecting Radar to the tool, press         , click Read. 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45" y="1729433"/>
            <a:ext cx="431118" cy="38408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454219" y="6273625"/>
            <a:ext cx="837804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Note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the firmware of </a:t>
            </a:r>
            <a:r>
              <a:rPr lang="en-US" altLang="zh-CN" sz="12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radar is not the latest version, please upgrade the firmware</a:t>
            </a:r>
          </a:p>
        </p:txBody>
      </p:sp>
    </p:spTree>
    <p:extLst>
      <p:ext uri="{BB962C8B-B14F-4D97-AF65-F5344CB8AC3E}">
        <p14:creationId xmlns:p14="http://schemas.microsoft.com/office/powerpoint/2010/main" val="18616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10" y="974603"/>
            <a:ext cx="5163498" cy="2584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76" y="3832635"/>
            <a:ext cx="3055006" cy="1933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90255"/>
            <a:ext cx="6963682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14086" y="326526"/>
            <a:ext cx="5441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Vital Signs Detection Radar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Firmware Upgrade </a:t>
            </a:r>
          </a:p>
          <a:p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7581" y="710640"/>
            <a:ext cx="554260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Upgrade Steps:</a:t>
            </a:r>
          </a:p>
          <a:p>
            <a:pPr algn="just"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 1 Open IRS60-5 Vital signs detection tool, click F1 on keyboard</a:t>
            </a:r>
          </a:p>
          <a:p>
            <a:pPr algn="just"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dirty="0" smtClean="0">
                <a:cs typeface="Arial" panose="020B0604020202020204" pitchFamily="34" charset="0"/>
              </a:rPr>
              <a:t> 2 </a:t>
            </a:r>
            <a:r>
              <a:rPr lang="en-US" altLang="zh-CN" sz="1400" dirty="0">
                <a:cs typeface="Arial" panose="020B0604020202020204" pitchFamily="34" charset="0"/>
              </a:rPr>
              <a:t>Enter IP 192.168.4.1 (when hotspot connected) </a:t>
            </a:r>
            <a:endParaRPr lang="en-US" altLang="zh-CN" sz="1400" dirty="0" smtClean="0"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dirty="0"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cs typeface="Arial" panose="020B0604020202020204" pitchFamily="34" charset="0"/>
              </a:rPr>
              <a:t>                or </a:t>
            </a:r>
            <a:r>
              <a:rPr lang="en-US" altLang="zh-CN" sz="1400" dirty="0">
                <a:cs typeface="Arial" panose="020B0604020202020204" pitchFamily="34" charset="0"/>
              </a:rPr>
              <a:t>Radar IP (when </a:t>
            </a:r>
            <a:r>
              <a:rPr lang="en-US" altLang="zh-CN" sz="1400" dirty="0" err="1">
                <a:cs typeface="Arial" panose="020B0604020202020204" pitchFamily="34" charset="0"/>
              </a:rPr>
              <a:t>Wifi</a:t>
            </a:r>
            <a:r>
              <a:rPr lang="en-US" altLang="zh-CN" sz="1400" dirty="0"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cs typeface="Arial" panose="020B0604020202020204" pitchFamily="34" charset="0"/>
              </a:rPr>
              <a:t>connected and Radar IP configured)</a:t>
            </a:r>
          </a:p>
          <a:p>
            <a:pPr algn="just"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 3 Enter Port 6666</a:t>
            </a:r>
          </a:p>
          <a:p>
            <a:pPr algn="just"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 4 Click Connect Button</a:t>
            </a:r>
          </a:p>
          <a:p>
            <a:pPr algn="just"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1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Click Browse, </a:t>
            </a:r>
            <a:r>
              <a:rPr lang="en-US" altLang="zh-CN" sz="1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 Select file to </a:t>
            </a:r>
            <a:r>
              <a:rPr lang="en-US" altLang="zh-CN" sz="1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be </a:t>
            </a:r>
            <a:r>
              <a:rPr lang="en-US" altLang="zh-CN" sz="1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upgraded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 6 Choose Network Segment and Mode</a:t>
            </a:r>
          </a:p>
          <a:p>
            <a:pPr algn="just"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7 Click Start Upgrade</a:t>
            </a:r>
            <a:endParaRPr lang="en-US" altLang="zh-CN" sz="1400" dirty="0" smtClean="0"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600" dirty="0" smtClean="0">
                <a:cs typeface="Arial" panose="020B0604020202020204" pitchFamily="34" charset="0"/>
              </a:rPr>
              <a:t>       </a:t>
            </a:r>
            <a:endParaRPr lang="en-US" altLang="zh-CN" sz="1600" dirty="0"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50229" y="4799597"/>
            <a:ext cx="2079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1. Keyboard Input F1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5436" y="3900513"/>
            <a:ext cx="4229159" cy="2674426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6614395" y="1141654"/>
            <a:ext cx="685800" cy="1787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7801781" y="1162768"/>
            <a:ext cx="553075" cy="1646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494587" y="1155732"/>
            <a:ext cx="415637" cy="1716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9485084" y="1159948"/>
            <a:ext cx="415637" cy="1716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10320752" y="2003334"/>
            <a:ext cx="182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Select the same network </a:t>
            </a:r>
            <a:r>
              <a:rPr lang="en-US" altLang="zh-CN" sz="1200" dirty="0" smtClean="0">
                <a:solidFill>
                  <a:srgbClr val="FF0000"/>
                </a:solidFill>
              </a:rPr>
              <a:t>segment as Radar 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8" name="文本框 10"/>
          <p:cNvSpPr txBox="1"/>
          <p:nvPr/>
        </p:nvSpPr>
        <p:spPr>
          <a:xfrm>
            <a:off x="8294088" y="964044"/>
            <a:ext cx="238761" cy="26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4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59" name="文本框 10"/>
          <p:cNvSpPr txBox="1"/>
          <p:nvPr/>
        </p:nvSpPr>
        <p:spPr>
          <a:xfrm>
            <a:off x="6418633" y="953900"/>
            <a:ext cx="238761" cy="26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2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60" name="文本框 10"/>
          <p:cNvSpPr txBox="1"/>
          <p:nvPr/>
        </p:nvSpPr>
        <p:spPr>
          <a:xfrm>
            <a:off x="7584072" y="974603"/>
            <a:ext cx="238761" cy="26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>
                <a:solidFill>
                  <a:srgbClr val="FF0000"/>
                </a:solidFill>
              </a:rPr>
              <a:t>3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61" name="文本框 10"/>
          <p:cNvSpPr txBox="1"/>
          <p:nvPr/>
        </p:nvSpPr>
        <p:spPr>
          <a:xfrm>
            <a:off x="9306287" y="965259"/>
            <a:ext cx="238761" cy="26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5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305546" y="2215247"/>
            <a:ext cx="685800" cy="1787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384114" y="1991643"/>
            <a:ext cx="685800" cy="1787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9069914" y="2081007"/>
            <a:ext cx="1185524" cy="134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8991346" y="2371205"/>
            <a:ext cx="1086551" cy="234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0089767" y="2524744"/>
            <a:ext cx="2672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Choose AUTO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6" name="文本框 10"/>
          <p:cNvSpPr txBox="1"/>
          <p:nvPr/>
        </p:nvSpPr>
        <p:spPr>
          <a:xfrm>
            <a:off x="8143306" y="1829678"/>
            <a:ext cx="238761" cy="26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6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37" name="文本框 10"/>
          <p:cNvSpPr txBox="1"/>
          <p:nvPr/>
        </p:nvSpPr>
        <p:spPr>
          <a:xfrm>
            <a:off x="9900920" y="952685"/>
            <a:ext cx="238761" cy="26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7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943397" y="1151475"/>
            <a:ext cx="618008" cy="164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281539" y="3870063"/>
            <a:ext cx="685800" cy="1787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2118419" y="4046340"/>
            <a:ext cx="2079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Must be OFF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1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795" y="2684024"/>
            <a:ext cx="11714205" cy="14633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0"/>
          <a:stretch/>
        </p:blipFill>
        <p:spPr>
          <a:xfrm flipV="1">
            <a:off x="10" y="2684015"/>
            <a:ext cx="2339536" cy="1468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36511" y="2856849"/>
            <a:ext cx="1707663" cy="992575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6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P.04</a:t>
            </a: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1581" y="3157262"/>
            <a:ext cx="6663913" cy="530911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3000" b="1" dirty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Radar </a:t>
            </a:r>
            <a:r>
              <a:rPr lang="en-US" altLang="zh-CN" sz="3000" b="1" dirty="0" smtClean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Network Configuration</a:t>
            </a:r>
            <a:endParaRPr lang="en-US" altLang="zh-CN" sz="3000" b="1" dirty="0">
              <a:solidFill>
                <a:srgbClr val="D719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90255"/>
            <a:ext cx="6483317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14086" y="326526"/>
            <a:ext cx="499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Radar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Network 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Configuration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7278" y="1130177"/>
            <a:ext cx="6322530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Step1 Computer Connected </a:t>
            </a:r>
            <a:r>
              <a:rPr lang="en-US" altLang="zh-CN" sz="1600" b="1" dirty="0">
                <a:cs typeface="Arial" panose="020B0604020202020204" pitchFamily="34" charset="0"/>
                <a:sym typeface="Wingdings" panose="05000000000000000000" pitchFamily="2" charset="2"/>
              </a:rPr>
              <a:t>to </a:t>
            </a:r>
            <a:r>
              <a:rPr lang="en-US" altLang="zh-CN" sz="16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Radar Hotspot</a:t>
            </a:r>
            <a:endParaRPr lang="en-US" altLang="zh-CN" sz="1600" b="1" dirty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600" dirty="0" smtClean="0">
                <a:cs typeface="Arial" panose="020B0604020202020204" pitchFamily="34" charset="0"/>
              </a:rPr>
              <a:t>       </a:t>
            </a:r>
            <a:endParaRPr lang="en-US" altLang="zh-CN" sz="1600" dirty="0"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7278" y="1630592"/>
            <a:ext cx="52681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b="1" dirty="0">
                <a:cs typeface="Arial" panose="020B0604020202020204" pitchFamily="34" charset="0"/>
                <a:sym typeface="Wingdings" panose="05000000000000000000" pitchFamily="2" charset="2"/>
              </a:rPr>
              <a:t>Step2 Open IRS60-5 Vital signs detection </a:t>
            </a:r>
            <a:r>
              <a:rPr lang="en-US" altLang="zh-CN" sz="16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tool and </a:t>
            </a:r>
            <a:r>
              <a:rPr lang="en-US" altLang="zh-CN" sz="1600" b="1" dirty="0">
                <a:cs typeface="Arial" panose="020B0604020202020204" pitchFamily="34" charset="0"/>
                <a:sym typeface="Wingdings" panose="05000000000000000000" pitchFamily="2" charset="2"/>
              </a:rPr>
              <a:t>press</a:t>
            </a:r>
            <a:r>
              <a:rPr lang="en-US" altLang="zh-CN" sz="16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F2</a:t>
            </a:r>
            <a:r>
              <a:rPr lang="en-US" altLang="zh-CN" sz="16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 on the keyboard.</a:t>
            </a:r>
            <a:endParaRPr lang="en-US" altLang="zh-CN" sz="1600" b="1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7278" y="2585217"/>
            <a:ext cx="6096000" cy="33342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b="1" dirty="0" smtClean="0">
                <a:cs typeface="Arial" panose="020B0604020202020204" pitchFamily="34" charset="0"/>
              </a:rPr>
              <a:t>Step3 </a:t>
            </a:r>
            <a:r>
              <a:rPr lang="en-US" altLang="zh-CN" sz="1600" b="1" dirty="0">
                <a:cs typeface="Arial" panose="020B0604020202020204" pitchFamily="34" charset="0"/>
              </a:rPr>
              <a:t>Connect to radar and set parameters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400" b="1" dirty="0">
                <a:cs typeface="Arial" panose="020B0604020202020204" pitchFamily="34" charset="0"/>
              </a:rPr>
              <a:t>- Radar Hotspot IP Address : </a:t>
            </a:r>
            <a:r>
              <a:rPr lang="en-US" altLang="zh-CN" sz="1400" dirty="0" smtClean="0">
                <a:cs typeface="Arial" panose="020B0604020202020204" pitchFamily="34" charset="0"/>
              </a:rPr>
              <a:t>192.168.4.1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b="1" dirty="0" smtClean="0">
                <a:cs typeface="Arial" panose="020B0604020202020204" pitchFamily="34" charset="0"/>
              </a:rPr>
              <a:t>-</a:t>
            </a:r>
            <a:r>
              <a:rPr lang="en-US" altLang="zh-CN" sz="1400" dirty="0" smtClean="0">
                <a:cs typeface="Arial" panose="020B0604020202020204" pitchFamily="34" charset="0"/>
              </a:rPr>
              <a:t> </a:t>
            </a:r>
            <a:r>
              <a:rPr lang="en-US" altLang="zh-CN" sz="1400" b="1" dirty="0" smtClean="0">
                <a:cs typeface="Arial" panose="020B0604020202020204" pitchFamily="34" charset="0"/>
              </a:rPr>
              <a:t>Port : </a:t>
            </a:r>
            <a:r>
              <a:rPr lang="en-US" altLang="zh-CN" sz="1400" dirty="0" smtClean="0">
                <a:cs typeface="Arial" panose="020B0604020202020204" pitchFamily="34" charset="0"/>
              </a:rPr>
              <a:t>6666</a:t>
            </a:r>
            <a:endParaRPr lang="en-US" altLang="zh-CN" sz="14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b="1" dirty="0" smtClean="0">
                <a:cs typeface="Arial" panose="020B0604020202020204" pitchFamily="34" charset="0"/>
              </a:rPr>
              <a:t>- Work Mode </a:t>
            </a:r>
            <a:r>
              <a:rPr lang="en-US" altLang="zh-CN" sz="1400" b="1" dirty="0">
                <a:cs typeface="Arial" panose="020B0604020202020204" pitchFamily="34" charset="0"/>
              </a:rPr>
              <a:t>: </a:t>
            </a:r>
            <a:r>
              <a:rPr lang="en-US" altLang="zh-CN" sz="1400" dirty="0">
                <a:cs typeface="Arial" panose="020B0604020202020204" pitchFamily="34" charset="0"/>
              </a:rPr>
              <a:t>3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dirty="0">
                <a:cs typeface="Arial" panose="020B0604020202020204" pitchFamily="34" charset="0"/>
              </a:rPr>
              <a:t>- [STA] </a:t>
            </a:r>
            <a:r>
              <a:rPr lang="en-US" altLang="zh-CN" sz="1400" b="1" dirty="0">
                <a:cs typeface="Arial" panose="020B0604020202020204" pitchFamily="34" charset="0"/>
              </a:rPr>
              <a:t>AP(Router)SSID</a:t>
            </a:r>
            <a:r>
              <a:rPr lang="en-US" altLang="zh-CN" sz="1400" dirty="0">
                <a:cs typeface="Arial" panose="020B0604020202020204" pitchFamily="34" charset="0"/>
              </a:rPr>
              <a:t>  : Wi-Fi name</a:t>
            </a:r>
            <a:br>
              <a:rPr lang="en-US" altLang="zh-CN" sz="1400" dirty="0">
                <a:cs typeface="Arial" panose="020B0604020202020204" pitchFamily="34" charset="0"/>
              </a:rPr>
            </a:br>
            <a:r>
              <a:rPr lang="en-US" altLang="zh-CN" sz="1400" dirty="0">
                <a:cs typeface="Arial" panose="020B0604020202020204" pitchFamily="34" charset="0"/>
              </a:rPr>
              <a:t>            </a:t>
            </a:r>
            <a:r>
              <a:rPr lang="en-US" altLang="zh-CN" sz="1400" b="1" dirty="0">
                <a:cs typeface="Arial" panose="020B0604020202020204" pitchFamily="34" charset="0"/>
              </a:rPr>
              <a:t>AP(Router)PWD</a:t>
            </a:r>
            <a:r>
              <a:rPr lang="en-US" altLang="zh-CN" sz="1400" dirty="0">
                <a:cs typeface="Arial" panose="020B0604020202020204" pitchFamily="34" charset="0"/>
              </a:rPr>
              <a:t> : Wi-Fi password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dirty="0">
                <a:cs typeface="Arial" panose="020B0604020202020204" pitchFamily="34" charset="0"/>
              </a:rPr>
              <a:t>            </a:t>
            </a:r>
            <a:r>
              <a:rPr lang="en-US" altLang="zh-CN" sz="1400" b="1" dirty="0">
                <a:cs typeface="Arial" panose="020B0604020202020204" pitchFamily="34" charset="0"/>
              </a:rPr>
              <a:t>DHCP</a:t>
            </a:r>
            <a:r>
              <a:rPr lang="en-US" altLang="zh-CN" sz="1400" dirty="0">
                <a:cs typeface="Arial" panose="020B0604020202020204" pitchFamily="34" charset="0"/>
              </a:rPr>
              <a:t> : 0 (off)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dirty="0">
                <a:cs typeface="Arial" panose="020B0604020202020204" pitchFamily="34" charset="0"/>
              </a:rPr>
              <a:t>           </a:t>
            </a:r>
            <a:r>
              <a:rPr lang="en-US" altLang="zh-CN" sz="1400" dirty="0"/>
              <a:t>Manually set IP, </a:t>
            </a:r>
            <a:r>
              <a:rPr lang="en-US" altLang="zh-CN" sz="1400" dirty="0" err="1"/>
              <a:t>Netmask</a:t>
            </a:r>
            <a:r>
              <a:rPr lang="en-US" altLang="zh-CN" sz="1400" dirty="0"/>
              <a:t> and gateway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dirty="0"/>
              <a:t>- [AP]  </a:t>
            </a:r>
            <a:r>
              <a:rPr lang="en-US" altLang="zh-CN" sz="1400" b="1" dirty="0"/>
              <a:t>AP SSID</a:t>
            </a:r>
            <a:r>
              <a:rPr lang="en-US" altLang="zh-CN" sz="1400" dirty="0"/>
              <a:t>: Hotspot name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dirty="0"/>
              <a:t>           </a:t>
            </a:r>
            <a:r>
              <a:rPr lang="en-US" altLang="zh-CN" sz="1400" b="1" dirty="0" smtClean="0"/>
              <a:t>AP </a:t>
            </a:r>
            <a:r>
              <a:rPr lang="en-US" altLang="zh-CN" sz="1400" b="1" dirty="0"/>
              <a:t>PWD</a:t>
            </a:r>
            <a:r>
              <a:rPr lang="en-US" altLang="zh-CN" sz="1400" dirty="0"/>
              <a:t>: Hotspot password</a:t>
            </a:r>
            <a:endParaRPr lang="zh-CN" altLang="en-US" sz="14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"/>
          <a:stretch/>
        </p:blipFill>
        <p:spPr>
          <a:xfrm>
            <a:off x="5617534" y="1102886"/>
            <a:ext cx="6399220" cy="3933824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6376535" y="1232756"/>
            <a:ext cx="1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1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26" name="文本框 10"/>
          <p:cNvSpPr txBox="1"/>
          <p:nvPr/>
        </p:nvSpPr>
        <p:spPr>
          <a:xfrm flipH="1">
            <a:off x="7690189" y="1208820"/>
            <a:ext cx="460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2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28" name="文本框 10"/>
          <p:cNvSpPr txBox="1"/>
          <p:nvPr/>
        </p:nvSpPr>
        <p:spPr>
          <a:xfrm>
            <a:off x="7570808" y="2585217"/>
            <a:ext cx="238761" cy="26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3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29" name="文本框 10"/>
          <p:cNvSpPr txBox="1"/>
          <p:nvPr/>
        </p:nvSpPr>
        <p:spPr>
          <a:xfrm>
            <a:off x="9197817" y="2323607"/>
            <a:ext cx="318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4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30" name="文本框 10"/>
          <p:cNvSpPr txBox="1"/>
          <p:nvPr/>
        </p:nvSpPr>
        <p:spPr>
          <a:xfrm>
            <a:off x="7027861" y="3196786"/>
            <a:ext cx="238761" cy="26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5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31" name="文本框 10"/>
          <p:cNvSpPr txBox="1"/>
          <p:nvPr/>
        </p:nvSpPr>
        <p:spPr>
          <a:xfrm>
            <a:off x="9199433" y="2914605"/>
            <a:ext cx="238761" cy="26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6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598269" y="3991910"/>
            <a:ext cx="919149" cy="602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325" y="5180339"/>
            <a:ext cx="3529554" cy="1095379"/>
          </a:xfrm>
          <a:prstGeom prst="rect">
            <a:avLst/>
          </a:prstGeom>
        </p:spPr>
      </p:pic>
      <p:sp>
        <p:nvSpPr>
          <p:cNvPr id="35" name="文本框 10"/>
          <p:cNvSpPr txBox="1"/>
          <p:nvPr/>
        </p:nvSpPr>
        <p:spPr>
          <a:xfrm>
            <a:off x="7551064" y="5255163"/>
            <a:ext cx="238761" cy="26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>
                <a:solidFill>
                  <a:srgbClr val="FF0000"/>
                </a:solidFill>
              </a:rPr>
              <a:t>7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36" name="文本框 10"/>
          <p:cNvSpPr txBox="1"/>
          <p:nvPr/>
        </p:nvSpPr>
        <p:spPr>
          <a:xfrm>
            <a:off x="9268822" y="5124358"/>
            <a:ext cx="338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>
                <a:solidFill>
                  <a:srgbClr val="FF0000"/>
                </a:solidFill>
              </a:rPr>
              <a:t>8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04515" y="3495543"/>
            <a:ext cx="298979" cy="540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104514" y="3690699"/>
            <a:ext cx="355466" cy="558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663191" y="4089903"/>
            <a:ext cx="364670" cy="62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837906" y="4288882"/>
            <a:ext cx="428716" cy="472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837906" y="4477282"/>
            <a:ext cx="428716" cy="749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161001" y="3889640"/>
            <a:ext cx="298979" cy="54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104514" y="3823548"/>
            <a:ext cx="1178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zh-CN" alt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945409" y="2323607"/>
            <a:ext cx="298979" cy="540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2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87" y="1258199"/>
            <a:ext cx="7112951" cy="45027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90255"/>
            <a:ext cx="6483317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14086" y="326526"/>
            <a:ext cx="499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Radar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Network 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Configuration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6517" y="1083268"/>
            <a:ext cx="5273528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600" dirty="0" smtClean="0">
                <a:cs typeface="Arial" panose="020B0604020202020204" pitchFamily="34" charset="0"/>
              </a:rPr>
              <a:t>      </a:t>
            </a:r>
            <a:r>
              <a:rPr lang="en-US" altLang="zh-CN" sz="1400" dirty="0" smtClean="0">
                <a:cs typeface="Arial" panose="020B0604020202020204" pitchFamily="34" charset="0"/>
              </a:rPr>
              <a:t>- [</a:t>
            </a:r>
            <a:r>
              <a:rPr lang="en-US" altLang="zh-CN" sz="1400" b="1" dirty="0">
                <a:cs typeface="Arial" panose="020B0604020202020204" pitchFamily="34" charset="0"/>
              </a:rPr>
              <a:t>net] Device ID  : </a:t>
            </a:r>
            <a:r>
              <a:rPr lang="en-US" altLang="zh-CN" sz="1400" dirty="0">
                <a:cs typeface="Arial" panose="020B0604020202020204" pitchFamily="34" charset="0"/>
              </a:rPr>
              <a:t>Range is 1-999999999</a:t>
            </a:r>
            <a:r>
              <a:rPr lang="en-US" altLang="zh-CN" sz="1400" b="1" dirty="0">
                <a:cs typeface="Arial" panose="020B0604020202020204" pitchFamily="34" charset="0"/>
              </a:rPr>
              <a:t/>
            </a:r>
            <a:br>
              <a:rPr lang="en-US" altLang="zh-CN" sz="1400" b="1" dirty="0">
                <a:cs typeface="Arial" panose="020B0604020202020204" pitchFamily="34" charset="0"/>
              </a:rPr>
            </a:br>
            <a:r>
              <a:rPr lang="en-US" altLang="zh-CN" sz="1400" b="1" dirty="0">
                <a:cs typeface="Arial" panose="020B0604020202020204" pitchFamily="34" charset="0"/>
              </a:rPr>
              <a:t>                  data report type : </a:t>
            </a:r>
            <a:r>
              <a:rPr lang="en-US" altLang="zh-CN" sz="1400" dirty="0">
                <a:cs typeface="Arial" panose="020B0604020202020204" pitchFamily="34" charset="0"/>
              </a:rPr>
              <a:t>0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b="1" dirty="0">
                <a:cs typeface="Arial" panose="020B0604020202020204" pitchFamily="34" charset="0"/>
              </a:rPr>
              <a:t>                  service IP : </a:t>
            </a:r>
            <a:r>
              <a:rPr lang="en-US" altLang="zh-CN" sz="1400" dirty="0" smtClean="0">
                <a:cs typeface="Arial" panose="020B0604020202020204" pitchFamily="34" charset="0"/>
              </a:rPr>
              <a:t>HCP Platform Server </a:t>
            </a:r>
            <a:r>
              <a:rPr lang="en-US" altLang="zh-CN" sz="1400" dirty="0">
                <a:cs typeface="Arial" panose="020B0604020202020204" pitchFamily="34" charset="0"/>
              </a:rPr>
              <a:t>IP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dirty="0" smtClean="0">
                <a:cs typeface="Arial" panose="020B0604020202020204" pitchFamily="34" charset="0"/>
              </a:rPr>
              <a:t>                  </a:t>
            </a:r>
            <a:r>
              <a:rPr lang="en-US" altLang="zh-CN" sz="1400" b="1" dirty="0" smtClean="0">
                <a:cs typeface="Arial" panose="020B0604020202020204" pitchFamily="34" charset="0"/>
              </a:rPr>
              <a:t>service PORT </a:t>
            </a:r>
            <a:r>
              <a:rPr lang="en-US" altLang="zh-CN" sz="1400" dirty="0">
                <a:cs typeface="Arial" panose="020B0604020202020204" pitchFamily="34" charset="0"/>
              </a:rPr>
              <a:t>: </a:t>
            </a:r>
            <a:r>
              <a:rPr lang="en-US" altLang="zh-CN" sz="1400" dirty="0" smtClean="0">
                <a:cs typeface="Arial" panose="020B0604020202020204" pitchFamily="34" charset="0"/>
              </a:rPr>
              <a:t>20000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dirty="0">
                <a:cs typeface="Arial" panose="020B0604020202020204" pitchFamily="34" charset="0"/>
              </a:rPr>
              <a:t>                  </a:t>
            </a:r>
            <a:r>
              <a:rPr lang="en-US" altLang="zh-CN" sz="1400" b="1" dirty="0">
                <a:cs typeface="Arial" panose="020B0604020202020204" pitchFamily="34" charset="0"/>
              </a:rPr>
              <a:t>radar debug PORT</a:t>
            </a:r>
            <a:r>
              <a:rPr lang="en-US" altLang="zh-CN" sz="1400" dirty="0">
                <a:cs typeface="Arial" panose="020B0604020202020204" pitchFamily="34" charset="0"/>
              </a:rPr>
              <a:t>: 6666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400" dirty="0" smtClean="0">
                <a:cs typeface="Arial" panose="020B0604020202020204" pitchFamily="34" charset="0"/>
              </a:rPr>
              <a:t>                  </a:t>
            </a:r>
            <a:r>
              <a:rPr lang="en-US" altLang="zh-CN" sz="1400" b="1" dirty="0" smtClean="0">
                <a:cs typeface="Arial" panose="020B0604020202020204" pitchFamily="34" charset="0"/>
              </a:rPr>
              <a:t>radar </a:t>
            </a:r>
            <a:r>
              <a:rPr lang="en-US" altLang="zh-CN" sz="1400" b="1" dirty="0" err="1">
                <a:cs typeface="Arial" panose="020B0604020202020204" pitchFamily="34" charset="0"/>
              </a:rPr>
              <a:t>Passthrough</a:t>
            </a:r>
            <a:r>
              <a:rPr lang="en-US" altLang="zh-CN" sz="1400" b="1" dirty="0">
                <a:cs typeface="Arial" panose="020B0604020202020204" pitchFamily="34" charset="0"/>
              </a:rPr>
              <a:t> data PORT</a:t>
            </a:r>
            <a:r>
              <a:rPr lang="en-US" altLang="zh-CN" sz="1400" dirty="0">
                <a:cs typeface="Arial" panose="020B0604020202020204" pitchFamily="34" charset="0"/>
              </a:rPr>
              <a:t>: </a:t>
            </a:r>
            <a:r>
              <a:rPr lang="en-US" altLang="zh-CN" sz="1400" dirty="0" smtClean="0">
                <a:cs typeface="Arial" panose="020B0604020202020204" pitchFamily="34" charset="0"/>
              </a:rPr>
              <a:t>20000</a:t>
            </a:r>
            <a:r>
              <a:rPr lang="en-US" altLang="zh-CN" sz="1400" dirty="0">
                <a:cs typeface="Arial" panose="020B0604020202020204" pitchFamily="34" charset="0"/>
              </a:rPr>
              <a:t/>
            </a:r>
            <a:br>
              <a:rPr lang="en-US" altLang="zh-CN" sz="1400" dirty="0">
                <a:cs typeface="Arial" panose="020B0604020202020204" pitchFamily="34" charset="0"/>
              </a:rPr>
            </a:br>
            <a:r>
              <a:rPr lang="en-US" altLang="zh-CN" sz="1400" dirty="0">
                <a:cs typeface="Arial" panose="020B0604020202020204" pitchFamily="34" charset="0"/>
              </a:rPr>
              <a:t>       - </a:t>
            </a:r>
            <a:r>
              <a:rPr lang="en-US" altLang="zh-CN" sz="1400" dirty="0" smtClean="0">
                <a:cs typeface="Arial" panose="020B0604020202020204" pitchFamily="34" charset="0"/>
              </a:rPr>
              <a:t>[info</a:t>
            </a:r>
            <a:r>
              <a:rPr lang="en-US" altLang="zh-CN" sz="1400" dirty="0">
                <a:cs typeface="Arial" panose="020B0604020202020204" pitchFamily="34" charset="0"/>
              </a:rPr>
              <a:t>] </a:t>
            </a:r>
            <a:r>
              <a:rPr lang="en-US" altLang="zh-CN" sz="1400" b="1" dirty="0">
                <a:cs typeface="Arial" panose="020B0604020202020204" pitchFamily="34" charset="0"/>
              </a:rPr>
              <a:t>report </a:t>
            </a:r>
            <a:r>
              <a:rPr lang="en-US" altLang="zh-CN" sz="1400" b="1" dirty="0" smtClean="0">
                <a:cs typeface="Arial" panose="020B0604020202020204" pitchFamily="34" charset="0"/>
              </a:rPr>
              <a:t>interval</a:t>
            </a:r>
            <a:r>
              <a:rPr lang="en-US" altLang="zh-CN" sz="1400" dirty="0" smtClean="0">
                <a:cs typeface="Arial" panose="020B0604020202020204" pitchFamily="34" charset="0"/>
              </a:rPr>
              <a:t>: 0 (50ms)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600" dirty="0" smtClean="0">
                <a:cs typeface="Arial" panose="020B0604020202020204" pitchFamily="34" charset="0"/>
              </a:rPr>
              <a:t>       </a:t>
            </a:r>
            <a:endParaRPr lang="en-US" altLang="zh-CN" sz="1600" dirty="0">
              <a:cs typeface="Arial" panose="020B0604020202020204" pitchFamily="34" charset="0"/>
            </a:endParaRPr>
          </a:p>
        </p:txBody>
      </p:sp>
      <p:sp>
        <p:nvSpPr>
          <p:cNvPr id="57" name="文本框 10"/>
          <p:cNvSpPr txBox="1"/>
          <p:nvPr/>
        </p:nvSpPr>
        <p:spPr>
          <a:xfrm>
            <a:off x="5857886" y="2097457"/>
            <a:ext cx="338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>
                <a:solidFill>
                  <a:srgbClr val="FF0000"/>
                </a:solidFill>
              </a:rPr>
              <a:t>9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58" name="文本框 10"/>
          <p:cNvSpPr txBox="1"/>
          <p:nvPr/>
        </p:nvSpPr>
        <p:spPr>
          <a:xfrm>
            <a:off x="8793189" y="2034810"/>
            <a:ext cx="338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10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59" name="文本框 10"/>
          <p:cNvSpPr txBox="1"/>
          <p:nvPr/>
        </p:nvSpPr>
        <p:spPr>
          <a:xfrm>
            <a:off x="5674896" y="4257974"/>
            <a:ext cx="338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11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62" name="文本框 10"/>
          <p:cNvSpPr txBox="1"/>
          <p:nvPr/>
        </p:nvSpPr>
        <p:spPr>
          <a:xfrm>
            <a:off x="8793189" y="3711917"/>
            <a:ext cx="338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12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60375" y="3944394"/>
            <a:ext cx="4545329" cy="6271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200" b="1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Note: Click 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Set</a:t>
            </a:r>
            <a:r>
              <a:rPr lang="en-US" altLang="zh-CN" sz="1200" b="1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 after modifying the </a:t>
            </a:r>
            <a:r>
              <a:rPr lang="en-US" altLang="zh-CN" sz="1200" b="1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parameters. 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200" b="1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After </a:t>
            </a:r>
            <a:r>
              <a:rPr lang="en-US" altLang="zh-CN" sz="1200" b="1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setting, click 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Data Save</a:t>
            </a:r>
            <a:r>
              <a:rPr lang="en-US" altLang="zh-CN" sz="1200" b="1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, then 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Reboot</a:t>
            </a:r>
            <a:r>
              <a:rPr lang="en-US" altLang="zh-CN" sz="1200" b="1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8" name="文本框 10"/>
          <p:cNvSpPr txBox="1"/>
          <p:nvPr/>
        </p:nvSpPr>
        <p:spPr>
          <a:xfrm>
            <a:off x="7682495" y="1500511"/>
            <a:ext cx="338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13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19" name="文本框 10"/>
          <p:cNvSpPr txBox="1"/>
          <p:nvPr/>
        </p:nvSpPr>
        <p:spPr>
          <a:xfrm>
            <a:off x="7682495" y="1718781"/>
            <a:ext cx="338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FF0000"/>
                </a:solidFill>
              </a:rPr>
              <a:t>14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795" y="2684024"/>
            <a:ext cx="11714205" cy="14633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0"/>
          <a:stretch/>
        </p:blipFill>
        <p:spPr>
          <a:xfrm flipV="1">
            <a:off x="10" y="2684015"/>
            <a:ext cx="2339536" cy="1468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36511" y="2856849"/>
            <a:ext cx="1707663" cy="992575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6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P.05</a:t>
            </a: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19506" y="3087680"/>
            <a:ext cx="8238070" cy="530911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3000" b="1" dirty="0" smtClean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HCP Platform Configuration and Application</a:t>
            </a:r>
            <a:endParaRPr lang="en-US" altLang="zh-CN" sz="3000" b="1" dirty="0">
              <a:solidFill>
                <a:srgbClr val="D719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553521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5" y="329168"/>
            <a:ext cx="381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Overview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2775" y="1629745"/>
            <a:ext cx="11624735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Add device 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endParaRPr lang="en-US" altLang="zh-CN" dirty="0" smtClean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Remote configuration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endParaRPr lang="en-US" altLang="zh-CN" dirty="0" smtClean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Real-time monitoring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endParaRPr lang="en-US" altLang="zh-CN" dirty="0" smtClean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History Search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endParaRPr lang="en-US" altLang="zh-CN" dirty="0" smtClean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Event and Alarm</a:t>
            </a: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CN" sz="1600" dirty="0" smtClean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CN" sz="1600" dirty="0" smtClean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CN" sz="1600" dirty="0" smtClean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CN" sz="1600" dirty="0" smtClean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25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553521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5" y="329168"/>
            <a:ext cx="381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Health Radar Device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3041" y="918803"/>
            <a:ext cx="1162473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cs typeface="Arial" panose="020B0604020202020204" pitchFamily="34" charset="0"/>
              </a:rPr>
              <a:t>Go </a:t>
            </a:r>
            <a:r>
              <a:rPr lang="en-US" altLang="zh-CN" sz="1600" dirty="0">
                <a:cs typeface="Arial" panose="020B0604020202020204" pitchFamily="34" charset="0"/>
              </a:rPr>
              <a:t>to 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General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 Resource Management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add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the device. The devices include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Fall Detection Radar,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Auxiliary Care Radar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75" y="1368963"/>
            <a:ext cx="7561262" cy="50931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/>
          <a:srcRect t="35433"/>
          <a:stretch/>
        </p:blipFill>
        <p:spPr>
          <a:xfrm>
            <a:off x="8118296" y="3316777"/>
            <a:ext cx="3898458" cy="1892779"/>
          </a:xfrm>
          <a:prstGeom prst="rect">
            <a:avLst/>
          </a:prstGeom>
        </p:spPr>
      </p:pic>
      <p:cxnSp>
        <p:nvCxnSpPr>
          <p:cNvPr id="24" name="直接箭头连接符 23"/>
          <p:cNvCxnSpPr/>
          <p:nvPr/>
        </p:nvCxnSpPr>
        <p:spPr>
          <a:xfrm flipH="1">
            <a:off x="5486400" y="3708400"/>
            <a:ext cx="2813050" cy="247650"/>
          </a:xfrm>
          <a:prstGeom prst="straightConnector1">
            <a:avLst/>
          </a:prstGeom>
          <a:ln w="2222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3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6351500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4" y="329168"/>
            <a:ext cx="5690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Auxiliary Care Radar 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Configuration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3042" y="976200"/>
            <a:ext cx="1162473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To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remotely configure the </a:t>
            </a:r>
            <a:r>
              <a:rPr lang="en-US" altLang="zh-CN" sz="1600" dirty="0" smtClean="0">
                <a:cs typeface="Arial" panose="020B0604020202020204" pitchFamily="34" charset="0"/>
              </a:rPr>
              <a:t>Auxiliary Care Radar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, click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altLang="zh-CN" sz="1600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configuration 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button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, you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can obtain and modify the </a:t>
            </a:r>
            <a:r>
              <a:rPr lang="en-US" altLang="zh-CN" sz="1600" dirty="0">
                <a:solidFill>
                  <a:srgbClr val="FF0000"/>
                </a:solidFill>
                <a:cs typeface="Arial" panose="020B0604020202020204" pitchFamily="34" charset="0"/>
              </a:rPr>
              <a:t>Distance from Bed (m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).</a:t>
            </a:r>
            <a:endParaRPr lang="en-US" altLang="zh-CN" sz="1600" dirty="0" smtClean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19" y="1812399"/>
            <a:ext cx="10802979" cy="18466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19" y="3971798"/>
            <a:ext cx="10808162" cy="209245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467850" y="3187700"/>
            <a:ext cx="229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Configuration button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3919" y="6048737"/>
            <a:ext cx="1162473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Note: 1. Only 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online radar devices support remote 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configuration  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         2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. T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he Distance 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from B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ed 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is floating point 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data, value is actual data, unit 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is 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meter</a:t>
            </a:r>
            <a:r>
              <a:rPr lang="en-US" altLang="zh-CN" sz="1200" b="1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8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/>
        </p:nvSpPr>
        <p:spPr>
          <a:xfrm>
            <a:off x="-318878" y="38076"/>
            <a:ext cx="5990771" cy="6858000"/>
          </a:xfrm>
          <a:prstGeom prst="roundRect">
            <a:avLst>
              <a:gd name="adj" fmla="val 4795"/>
            </a:avLst>
          </a:prstGeom>
          <a:gradFill>
            <a:gsLst>
              <a:gs pos="0">
                <a:srgbClr val="E6E6E6"/>
              </a:gs>
              <a:gs pos="100000">
                <a:srgbClr val="DCDCDC"/>
              </a:gs>
            </a:gsLst>
            <a:lin ang="2700000" scaled="0"/>
          </a:gradFill>
          <a:ln w="19050"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pic>
        <p:nvPicPr>
          <p:cNvPr id="26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616" y="27865564"/>
            <a:ext cx="1976768" cy="51102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09" y="197110"/>
            <a:ext cx="1238246" cy="159774"/>
          </a:xfrm>
          <a:prstGeom prst="rect">
            <a:avLst/>
          </a:prstGeom>
        </p:spPr>
      </p:pic>
      <p:sp>
        <p:nvSpPr>
          <p:cNvPr id="29" name="文本框 6"/>
          <p:cNvSpPr txBox="1">
            <a:spLocks noChangeArrowheads="1"/>
          </p:cNvSpPr>
          <p:nvPr/>
        </p:nvSpPr>
        <p:spPr bwMode="auto">
          <a:xfrm>
            <a:off x="757404" y="3386848"/>
            <a:ext cx="25138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 smtClean="0">
                <a:solidFill>
                  <a:srgbClr val="5B9BD5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en-US" altLang="zh-CN" sz="3600" dirty="0">
              <a:solidFill>
                <a:srgbClr val="5B9BD5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823457" y="1622234"/>
            <a:ext cx="8080424" cy="3969892"/>
            <a:chOff x="4823457" y="1894794"/>
            <a:chExt cx="7425759" cy="3969892"/>
          </a:xfrm>
        </p:grpSpPr>
        <p:grpSp>
          <p:nvGrpSpPr>
            <p:cNvPr id="10" name="组合 9"/>
            <p:cNvGrpSpPr/>
            <p:nvPr/>
          </p:nvGrpSpPr>
          <p:grpSpPr>
            <a:xfrm>
              <a:off x="4823457" y="1894794"/>
              <a:ext cx="7425759" cy="3177759"/>
              <a:chOff x="4858626" y="1302038"/>
              <a:chExt cx="7425759" cy="3177759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4858626" y="2211658"/>
                <a:ext cx="7425759" cy="2268139"/>
                <a:chOff x="4858626" y="2211658"/>
                <a:chExt cx="7425759" cy="2268139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6259611" y="2229988"/>
                  <a:ext cx="5493676" cy="456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50000"/>
                    </a:lnSpc>
                    <a:defRPr sz="2000" b="1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US" altLang="zh-CN" sz="1800" dirty="0"/>
                    <a:t> </a:t>
                  </a:r>
                  <a:r>
                    <a:rPr lang="en-US" altLang="zh-CN" sz="1800" dirty="0" smtClean="0"/>
                    <a:t>Auxiliary Care  Radar</a:t>
                  </a:r>
                  <a:endParaRPr lang="en-US" altLang="zh-CN" sz="1800" dirty="0"/>
                </a:p>
              </p:txBody>
            </p:sp>
            <p:grpSp>
              <p:nvGrpSpPr>
                <p:cNvPr id="6" name="组合 5"/>
                <p:cNvGrpSpPr/>
                <p:nvPr/>
              </p:nvGrpSpPr>
              <p:grpSpPr>
                <a:xfrm>
                  <a:off x="4858627" y="2211658"/>
                  <a:ext cx="1272729" cy="505949"/>
                  <a:chOff x="5151343" y="1693364"/>
                  <a:chExt cx="870857" cy="512044"/>
                </a:xfrm>
              </p:grpSpPr>
              <p:sp>
                <p:nvSpPr>
                  <p:cNvPr id="35" name="矩形: 圆角 34"/>
                  <p:cNvSpPr/>
                  <p:nvPr/>
                </p:nvSpPr>
                <p:spPr>
                  <a:xfrm>
                    <a:off x="5151343" y="1711922"/>
                    <a:ext cx="870857" cy="493486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  <a:effectLst>
                    <a:outerShdw blurRad="1143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ctr" anchorCtr="1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48" name="文本框 47"/>
                  <p:cNvSpPr txBox="1"/>
                  <p:nvPr/>
                </p:nvSpPr>
                <p:spPr>
                  <a:xfrm>
                    <a:off x="5447666" y="1693364"/>
                    <a:ext cx="524503" cy="46722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r>
                      <a:rPr lang="en-US" altLang="zh-CN" sz="2400" dirty="0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02</a:t>
                    </a:r>
                    <a:endParaRPr lang="zh-CN" altLang="en-US" sz="2400" dirty="0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grpSp>
              <p:nvGrpSpPr>
                <p:cNvPr id="7" name="组合 6"/>
                <p:cNvGrpSpPr/>
                <p:nvPr/>
              </p:nvGrpSpPr>
              <p:grpSpPr>
                <a:xfrm>
                  <a:off x="4858626" y="3133666"/>
                  <a:ext cx="1272729" cy="487612"/>
                  <a:chOff x="5096733" y="3065102"/>
                  <a:chExt cx="870857" cy="493486"/>
                </a:xfrm>
              </p:grpSpPr>
              <p:sp>
                <p:nvSpPr>
                  <p:cNvPr id="40" name="矩形: 圆角 39"/>
                  <p:cNvSpPr/>
                  <p:nvPr/>
                </p:nvSpPr>
                <p:spPr>
                  <a:xfrm>
                    <a:off x="5096733" y="3065102"/>
                    <a:ext cx="870857" cy="493486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>
                    <a:noFill/>
                  </a:ln>
                  <a:effectLst>
                    <a:outerShdw blurRad="1143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ctr" anchorCtr="1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49" name="文本框 48"/>
                  <p:cNvSpPr txBox="1"/>
                  <p:nvPr/>
                </p:nvSpPr>
                <p:spPr>
                  <a:xfrm>
                    <a:off x="5475864" y="3078232"/>
                    <a:ext cx="358888" cy="46722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1">
                    <a:spAutoFit/>
                  </a:bodyPr>
                  <a:lstStyle/>
                  <a:p>
                    <a:r>
                      <a:rPr lang="en-US" altLang="zh-CN" sz="2400" dirty="0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03</a:t>
                    </a:r>
                    <a:endParaRPr lang="zh-CN" altLang="en-US" sz="2400" dirty="0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grpSp>
              <p:nvGrpSpPr>
                <p:cNvPr id="8" name="组合 7"/>
                <p:cNvGrpSpPr/>
                <p:nvPr/>
              </p:nvGrpSpPr>
              <p:grpSpPr>
                <a:xfrm>
                  <a:off x="4858626" y="3946020"/>
                  <a:ext cx="1272729" cy="500584"/>
                  <a:chOff x="5117931" y="4597657"/>
                  <a:chExt cx="870857" cy="506615"/>
                </a:xfrm>
              </p:grpSpPr>
              <p:sp>
                <p:nvSpPr>
                  <p:cNvPr id="45" name="矩形: 圆角 44"/>
                  <p:cNvSpPr/>
                  <p:nvPr/>
                </p:nvSpPr>
                <p:spPr>
                  <a:xfrm>
                    <a:off x="5117931" y="4610786"/>
                    <a:ext cx="870857" cy="493486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  <a:effectLst>
                    <a:outerShdw blurRad="1143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ctr" anchorCtr="1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50" name="文本框 49"/>
                  <p:cNvSpPr txBox="1"/>
                  <p:nvPr/>
                </p:nvSpPr>
                <p:spPr>
                  <a:xfrm>
                    <a:off x="5503421" y="4597657"/>
                    <a:ext cx="358888" cy="46722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1">
                    <a:spAutoFit/>
                  </a:bodyPr>
                  <a:lstStyle/>
                  <a:p>
                    <a:r>
                      <a:rPr lang="en-US" altLang="zh-CN" sz="2400" dirty="0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04</a:t>
                    </a:r>
                    <a:endParaRPr lang="zh-CN" altLang="en-US" sz="2400" dirty="0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sp>
              <p:nvSpPr>
                <p:cNvPr id="43" name="文本框 42"/>
                <p:cNvSpPr txBox="1"/>
                <p:nvPr/>
              </p:nvSpPr>
              <p:spPr>
                <a:xfrm>
                  <a:off x="6259611" y="3112818"/>
                  <a:ext cx="5119571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24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algn="l"/>
                  <a:r>
                    <a:rPr lang="en-US" altLang="zh-CN" sz="20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Radar </a:t>
                  </a:r>
                  <a:r>
                    <a:rPr lang="en-US" altLang="zh-CN" sz="18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Network </a:t>
                  </a:r>
                  <a:r>
                    <a:rPr lang="en-US" altLang="zh-CN" sz="1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Configuration</a:t>
                  </a:r>
                  <a:endParaRPr lang="en-US" altLang="zh-CN" sz="18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6259611" y="3925799"/>
                  <a:ext cx="602477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24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algn="l"/>
                  <a:r>
                    <a:rPr lang="en-US" altLang="zh-CN" sz="20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8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Radar Firmware </a:t>
                  </a:r>
                  <a:r>
                    <a:rPr lang="en-US" altLang="zh-CN" sz="1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Upgrade</a:t>
                  </a:r>
                  <a:endParaRPr lang="en-US" altLang="zh-CN" sz="18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4858627" y="1302038"/>
                <a:ext cx="6648069" cy="553998"/>
                <a:chOff x="4858627" y="1302038"/>
                <a:chExt cx="6648069" cy="553998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4858627" y="1368424"/>
                  <a:ext cx="1272729" cy="487612"/>
                  <a:chOff x="5151343" y="488212"/>
                  <a:chExt cx="870857" cy="493486"/>
                </a:xfrm>
              </p:grpSpPr>
              <p:sp>
                <p:nvSpPr>
                  <p:cNvPr id="2" name="矩形: 圆角 1"/>
                  <p:cNvSpPr/>
                  <p:nvPr/>
                </p:nvSpPr>
                <p:spPr>
                  <a:xfrm>
                    <a:off x="5151343" y="488212"/>
                    <a:ext cx="870857" cy="493486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>
                    <a:noFill/>
                  </a:ln>
                  <a:effectLst>
                    <a:outerShdw blurRad="1143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ctr" anchorCtr="1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4" name="文本框 3"/>
                  <p:cNvSpPr txBox="1"/>
                  <p:nvPr/>
                </p:nvSpPr>
                <p:spPr>
                  <a:xfrm>
                    <a:off x="5536833" y="489404"/>
                    <a:ext cx="358888" cy="467226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1">
                    <a:spAutoFit/>
                  </a:bodyPr>
                  <a:lstStyle/>
                  <a:p>
                    <a:r>
                      <a:rPr lang="en-US" altLang="zh-CN" sz="2400" dirty="0" smtClean="0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01</a:t>
                    </a:r>
                    <a:endParaRPr lang="zh-CN" altLang="en-US" sz="2400" dirty="0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sp>
              <p:nvSpPr>
                <p:cNvPr id="51" name="文本框 50"/>
                <p:cNvSpPr txBox="1"/>
                <p:nvPr/>
              </p:nvSpPr>
              <p:spPr>
                <a:xfrm>
                  <a:off x="6251547" y="1302038"/>
                  <a:ext cx="5255149" cy="456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24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algn="l"/>
                  <a:r>
                    <a:rPr lang="en-US" altLang="zh-CN" sz="1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Radar Configuration Overview</a:t>
                  </a:r>
                  <a:endParaRPr lang="zh-CN" alt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5" name="矩形: 圆角 44"/>
            <p:cNvSpPr/>
            <p:nvPr/>
          </p:nvSpPr>
          <p:spPr>
            <a:xfrm>
              <a:off x="4823457" y="5377075"/>
              <a:ext cx="1272729" cy="487611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386838" y="5400290"/>
              <a:ext cx="524503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CN" sz="2400" dirty="0" smtClean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05</a:t>
              </a:r>
              <a:endParaRPr lang="zh-CN" altLang="en-US" sz="240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216378" y="5377075"/>
              <a:ext cx="5246044" cy="45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sz="18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8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Platform Configuration and 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8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976850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4" y="329168"/>
            <a:ext cx="5690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Real-Time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Vital Sign 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Monitoring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3042" y="976200"/>
            <a:ext cx="1162473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cs typeface="Arial" panose="020B0604020202020204" pitchFamily="34" charset="0"/>
              </a:rPr>
              <a:t>Go to 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Health Radar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 Real-Time Monitoring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,  </a:t>
            </a:r>
            <a:r>
              <a:rPr lang="en-US" altLang="zh-CN" sz="1600" dirty="0" smtClean="0">
                <a:cs typeface="Arial" panose="020B0604020202020204" pitchFamily="34" charset="0"/>
              </a:rPr>
              <a:t>Select </a:t>
            </a:r>
            <a:r>
              <a:rPr lang="en-US" altLang="zh-CN" sz="1600" dirty="0">
                <a:cs typeface="Arial" panose="020B0604020202020204" pitchFamily="34" charset="0"/>
              </a:rPr>
              <a:t>the 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Vital Sign </a:t>
            </a:r>
            <a:r>
              <a:rPr lang="en-US" altLang="zh-CN" sz="1600" dirty="0">
                <a:solidFill>
                  <a:srgbClr val="FF0000"/>
                </a:solidFill>
                <a:cs typeface="Arial" panose="020B0604020202020204" pitchFamily="34" charset="0"/>
              </a:rPr>
              <a:t>R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adar </a:t>
            </a:r>
            <a:r>
              <a:rPr lang="en-US" altLang="zh-CN" sz="1600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hannel  </a:t>
            </a:r>
            <a:r>
              <a:rPr lang="en-US" altLang="zh-CN" sz="1600" dirty="0">
                <a:cs typeface="Arial" panose="020B0604020202020204" pitchFamily="34" charset="0"/>
              </a:rPr>
              <a:t>and </a:t>
            </a:r>
            <a:r>
              <a:rPr lang="en-US" altLang="zh-CN" sz="1600" dirty="0" smtClean="0">
                <a:cs typeface="Arial" panose="020B0604020202020204" pitchFamily="34" charset="0"/>
              </a:rPr>
              <a:t>click  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Connect </a:t>
            </a:r>
            <a:r>
              <a:rPr lang="en-US" altLang="zh-CN" sz="1600" dirty="0">
                <a:solidFill>
                  <a:srgbClr val="FF0000"/>
                </a:solidFill>
                <a:cs typeface="Arial" panose="020B0604020202020204" pitchFamily="34" charset="0"/>
              </a:rPr>
              <a:t>to Radar. </a:t>
            </a:r>
            <a:r>
              <a:rPr lang="en-US" altLang="zh-CN" sz="1600" dirty="0">
                <a:cs typeface="Arial" panose="020B0604020202020204" pitchFamily="34" charset="0"/>
              </a:rPr>
              <a:t>Start receiving real-time data reported by the physical sign radar, including respiration, heartbeat frequency, phase, and people/nobody/body movement/rise events, etc.</a:t>
            </a:r>
            <a:endParaRPr lang="en-US" altLang="zh-CN" sz="16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0375" y="6201410"/>
            <a:ext cx="1162473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Note: 1. 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web interface can only open real-time monitoring of one Vital Sign Radar at a 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time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          2.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interface is refreshed and the data is cleared </a:t>
            </a:r>
            <a:endParaRPr lang="en-US" altLang="zh-CN" sz="1200" b="1" dirty="0" smtClean="0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984250" y="1914919"/>
            <a:ext cx="10090150" cy="435410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87650" y="2088578"/>
            <a:ext cx="1631950" cy="2592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149850" y="2088578"/>
            <a:ext cx="406400" cy="2592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2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976850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4" y="329168"/>
            <a:ext cx="5690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Historycal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Vital Sign 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Monitoring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3042" y="976200"/>
            <a:ext cx="11624735" cy="35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cs typeface="Arial" panose="020B0604020202020204" pitchFamily="34" charset="0"/>
              </a:rPr>
              <a:t>Go to 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Health Radar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 History Search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, Select 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Vital Sign </a:t>
            </a:r>
            <a:r>
              <a:rPr lang="en-US" altLang="zh-CN" sz="1600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Status ,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y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ou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can view the distribution of Vital Sign Status data for any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day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994391" y="1518979"/>
            <a:ext cx="10054953" cy="47462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68982" y="2526588"/>
            <a:ext cx="1126672" cy="2775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60375" y="6265263"/>
            <a:ext cx="11624735" cy="6271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Note: 1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Select 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up to 10 </a:t>
            </a: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Areas</a:t>
            </a:r>
          </a:p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          2</a:t>
            </a:r>
            <a:r>
              <a:rPr lang="en-US" altLang="zh-CN" sz="12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. Support mouse wheel to zoom in and view </a:t>
            </a:r>
            <a:endParaRPr lang="en-US" altLang="zh-CN" sz="1200" b="1" dirty="0" smtClean="0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12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976850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4" y="329168"/>
            <a:ext cx="5690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Historycal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Vital Sign 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Monitoring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925974" y="1667348"/>
            <a:ext cx="10781818" cy="472672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17314" y="2680030"/>
            <a:ext cx="1126672" cy="2775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92019" y="959340"/>
            <a:ext cx="11624735" cy="6565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cs typeface="Arial" panose="020B0604020202020204" pitchFamily="34" charset="0"/>
              </a:rPr>
              <a:t>Go to 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Health Radar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CN" sz="1600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History Search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, Select 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Heartbeat and Breath </a:t>
            </a:r>
            <a:r>
              <a:rPr lang="en-US" altLang="zh-CN" sz="1600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you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can view the distribution of Heartbeat and Breath data average per hour on any day.</a:t>
            </a:r>
          </a:p>
        </p:txBody>
      </p:sp>
    </p:spTree>
    <p:extLst>
      <p:ext uri="{BB962C8B-B14F-4D97-AF65-F5344CB8AC3E}">
        <p14:creationId xmlns:p14="http://schemas.microsoft.com/office/powerpoint/2010/main" val="23377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976850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4" y="329168"/>
            <a:ext cx="5690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Basic Settings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2019" y="959340"/>
            <a:ext cx="11624735" cy="6565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cs typeface="Arial" panose="020B0604020202020204" pitchFamily="34" charset="0"/>
              </a:rPr>
              <a:t>Go to 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Health Radar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 Basic Settings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, You can configure the 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Heart Rate Collection Frequency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of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Auxiliary Care Radar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and 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Data Retention Period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of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radar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events.</a:t>
            </a:r>
            <a:endParaRPr lang="en-US" altLang="zh-CN" sz="1600" dirty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057" y="1837856"/>
            <a:ext cx="10136863" cy="37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7" y="298580"/>
            <a:ext cx="5553521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5" y="329169"/>
            <a:ext cx="3612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Event and Alarm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3041" y="918803"/>
            <a:ext cx="1162473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cs typeface="Arial" panose="020B0604020202020204" pitchFamily="34" charset="0"/>
              </a:rPr>
              <a:t>Go </a:t>
            </a:r>
            <a:r>
              <a:rPr lang="en-US" altLang="zh-CN" sz="1600" dirty="0">
                <a:cs typeface="Arial" panose="020B0604020202020204" pitchFamily="34" charset="0"/>
              </a:rPr>
              <a:t>to </a:t>
            </a:r>
            <a:r>
              <a:rPr lang="en-US" altLang="zh-CN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General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 Event and Alarm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add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Health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adar alarm.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alarm 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include </a:t>
            </a:r>
            <a:r>
              <a:rPr lang="en-US" altLang="zh-CN" sz="16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Getting Up Event, In Bed Event, Out of Bed Event, Rolling Over Event.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l="22871" t="21589"/>
          <a:stretch/>
        </p:blipFill>
        <p:spPr>
          <a:xfrm>
            <a:off x="7456516" y="1748459"/>
            <a:ext cx="4228525" cy="2978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1" y="1748459"/>
            <a:ext cx="6573667" cy="25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7" y="298580"/>
            <a:ext cx="5553521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612775" y="926886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683564" y="1018039"/>
            <a:ext cx="36121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Search event and alarm:</a:t>
            </a:r>
            <a:endParaRPr lang="en-US" altLang="zh-CN" sz="1600" dirty="0"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" y="1480306"/>
            <a:ext cx="5374800" cy="32163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5964" y="337104"/>
            <a:ext cx="199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Event and Alarm</a:t>
            </a:r>
          </a:p>
        </p:txBody>
      </p:sp>
      <p:sp>
        <p:nvSpPr>
          <p:cNvPr id="12" name="矩形 11"/>
          <p:cNvSpPr/>
          <p:nvPr/>
        </p:nvSpPr>
        <p:spPr>
          <a:xfrm>
            <a:off x="6520616" y="951354"/>
            <a:ext cx="4559261" cy="358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Alarm information displayed on the control client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9557" y="1480306"/>
            <a:ext cx="5662581" cy="167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0" y="0"/>
            <a:ext cx="12201954" cy="5605272"/>
          </a:xfrm>
          <a:prstGeom prst="rect">
            <a:avLst/>
          </a:prstGeom>
        </p:spPr>
      </p:pic>
      <p:sp>
        <p:nvSpPr>
          <p:cNvPr id="13" name="原创设计师QQ598969553               _2"/>
          <p:cNvSpPr/>
          <p:nvPr/>
        </p:nvSpPr>
        <p:spPr>
          <a:xfrm>
            <a:off x="-9954" y="2546600"/>
            <a:ext cx="1220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 dirty="0" smtClean="0">
                <a:solidFill>
                  <a:schemeClr val="bg1"/>
                </a:solidFill>
                <a:latin typeface="Arial" pitchFamily="34" charset="0"/>
              </a:rPr>
              <a:t>THANK </a:t>
            </a:r>
            <a:r>
              <a:rPr lang="en-US" altLang="zh-CN" sz="5600" b="1" dirty="0">
                <a:solidFill>
                  <a:schemeClr val="bg1"/>
                </a:solidFill>
                <a:latin typeface="Arial" pitchFamily="34" charset="0"/>
              </a:rPr>
              <a:t>YOU</a:t>
            </a: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" pitchFamily="34" charset="0"/>
              </a:rPr>
              <a:t>For Watching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5" y="278751"/>
            <a:ext cx="1722410" cy="22224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85324" y="6038753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b="1" dirty="0" err="1">
                <a:ln w="63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HikCentral</a:t>
            </a:r>
            <a:r>
              <a:rPr lang="en-US" altLang="zh-CN" b="1" dirty="0">
                <a:ln w="63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ln w="6350"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- HealthCare</a:t>
            </a:r>
            <a:endParaRPr lang="en-US" altLang="zh-CN" sz="4400" b="1" dirty="0">
              <a:ln w="6350"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795" y="2684024"/>
            <a:ext cx="11714205" cy="14633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0"/>
          <a:stretch/>
        </p:blipFill>
        <p:spPr>
          <a:xfrm flipV="1">
            <a:off x="10" y="2684015"/>
            <a:ext cx="2339536" cy="1468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36511" y="2856849"/>
            <a:ext cx="1707663" cy="992575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6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P.01</a:t>
            </a: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1581" y="3157262"/>
            <a:ext cx="6663913" cy="530911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3000" b="1" dirty="0" smtClean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Radar Configuration Overview</a:t>
            </a:r>
            <a:endParaRPr lang="en-US" altLang="zh-CN" sz="3000" b="1" dirty="0">
              <a:solidFill>
                <a:srgbClr val="D719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5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>
            <a:spLocks/>
          </p:cNvSpPr>
          <p:nvPr/>
        </p:nvSpPr>
        <p:spPr bwMode="auto">
          <a:xfrm>
            <a:off x="105974" y="1507509"/>
            <a:ext cx="10972800" cy="49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l"/>
              <a:defRPr sz="2200" baseline="0">
                <a:solidFill>
                  <a:schemeClr val="tx1"/>
                </a:solidFill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anose="05000000000000000000" pitchFamily="2" charset="2"/>
              <a:buChar char="p"/>
              <a:defRPr sz="2000" baseline="0">
                <a:solidFill>
                  <a:schemeClr val="tx1"/>
                </a:solidFill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anose="05000000000000000000" pitchFamily="2" charset="2"/>
              <a:buChar char="n"/>
              <a:defRPr sz="1800" baseline="0">
                <a:solidFill>
                  <a:schemeClr val="tx1"/>
                </a:solidFill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−"/>
              <a:defRPr sz="1600" baseline="0">
                <a:solidFill>
                  <a:schemeClr val="tx1"/>
                </a:solidFill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~"/>
              <a:defRPr sz="1400" baseline="0">
                <a:solidFill>
                  <a:schemeClr val="tx1"/>
                </a:solidFill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EEECE1"/>
              </a:buClr>
            </a:pP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To use 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</a:rPr>
              <a:t>the 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Auxiliary Care radar 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please follow the steps below:</a:t>
            </a:r>
            <a:endParaRPr lang="en-US" altLang="zh-CN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2669257" y="4090336"/>
            <a:ext cx="556082" cy="31369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任意多边形 16"/>
          <p:cNvSpPr/>
          <p:nvPr/>
        </p:nvSpPr>
        <p:spPr>
          <a:xfrm>
            <a:off x="398204" y="3498038"/>
            <a:ext cx="1962611" cy="1364907"/>
          </a:xfrm>
          <a:custGeom>
            <a:avLst/>
            <a:gdLst>
              <a:gd name="connsiteX0" fmla="*/ 0 w 1580792"/>
              <a:gd name="connsiteY0" fmla="*/ 0 h 1336494"/>
              <a:gd name="connsiteX1" fmla="*/ 1580792 w 1580792"/>
              <a:gd name="connsiteY1" fmla="*/ 0 h 1336494"/>
              <a:gd name="connsiteX2" fmla="*/ 1580792 w 1580792"/>
              <a:gd name="connsiteY2" fmla="*/ 1336494 h 1336494"/>
              <a:gd name="connsiteX3" fmla="*/ 0 w 1580792"/>
              <a:gd name="connsiteY3" fmla="*/ 1336494 h 1336494"/>
              <a:gd name="connsiteX4" fmla="*/ 0 w 1580792"/>
              <a:gd name="connsiteY4" fmla="*/ 0 h 133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92" h="1336494">
                <a:moveTo>
                  <a:pt x="0" y="0"/>
                </a:moveTo>
                <a:lnTo>
                  <a:pt x="1580792" y="0"/>
                </a:lnTo>
                <a:lnTo>
                  <a:pt x="1580792" y="1336494"/>
                </a:lnTo>
                <a:lnTo>
                  <a:pt x="0" y="13364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 smtClean="0"/>
              <a:t>Install the radar on the wall and power up</a:t>
            </a:r>
            <a:endParaRPr lang="zh-CN" altLang="en-US" sz="2000" dirty="0"/>
          </a:p>
        </p:txBody>
      </p:sp>
      <p:sp>
        <p:nvSpPr>
          <p:cNvPr id="18" name="任意多边形 17"/>
          <p:cNvSpPr/>
          <p:nvPr/>
        </p:nvSpPr>
        <p:spPr>
          <a:xfrm>
            <a:off x="6317524" y="3498037"/>
            <a:ext cx="1882212" cy="1364907"/>
          </a:xfrm>
          <a:custGeom>
            <a:avLst/>
            <a:gdLst>
              <a:gd name="connsiteX0" fmla="*/ 0 w 2871144"/>
              <a:gd name="connsiteY0" fmla="*/ 0 h 1336494"/>
              <a:gd name="connsiteX1" fmla="*/ 2871144 w 2871144"/>
              <a:gd name="connsiteY1" fmla="*/ 0 h 1336494"/>
              <a:gd name="connsiteX2" fmla="*/ 2871144 w 2871144"/>
              <a:gd name="connsiteY2" fmla="*/ 1336494 h 1336494"/>
              <a:gd name="connsiteX3" fmla="*/ 0 w 2871144"/>
              <a:gd name="connsiteY3" fmla="*/ 1336494 h 1336494"/>
              <a:gd name="connsiteX4" fmla="*/ 0 w 2871144"/>
              <a:gd name="connsiteY4" fmla="*/ 0 h 133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144" h="1336494">
                <a:moveTo>
                  <a:pt x="0" y="0"/>
                </a:moveTo>
                <a:lnTo>
                  <a:pt x="2871144" y="0"/>
                </a:lnTo>
                <a:lnTo>
                  <a:pt x="2871144" y="1336494"/>
                </a:lnTo>
                <a:lnTo>
                  <a:pt x="0" y="13364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Use the </a:t>
            </a:r>
            <a:r>
              <a:rPr lang="en-US" sz="2000" dirty="0" err="1" smtClean="0"/>
              <a:t>RadarPC</a:t>
            </a:r>
            <a:r>
              <a:rPr lang="en-US" sz="2000" dirty="0" smtClean="0"/>
              <a:t> tool to configure the network </a:t>
            </a:r>
            <a:endParaRPr lang="zh-CN" altLang="en-US" sz="2000" dirty="0"/>
          </a:p>
        </p:txBody>
      </p:sp>
      <p:sp>
        <p:nvSpPr>
          <p:cNvPr id="24" name="任意多边形 23"/>
          <p:cNvSpPr/>
          <p:nvPr/>
        </p:nvSpPr>
        <p:spPr>
          <a:xfrm>
            <a:off x="9430260" y="3498037"/>
            <a:ext cx="1475992" cy="1364907"/>
          </a:xfrm>
          <a:custGeom>
            <a:avLst/>
            <a:gdLst>
              <a:gd name="connsiteX0" fmla="*/ 0 w 2536258"/>
              <a:gd name="connsiteY0" fmla="*/ 0 h 1336494"/>
              <a:gd name="connsiteX1" fmla="*/ 2536258 w 2536258"/>
              <a:gd name="connsiteY1" fmla="*/ 0 h 1336494"/>
              <a:gd name="connsiteX2" fmla="*/ 2536258 w 2536258"/>
              <a:gd name="connsiteY2" fmla="*/ 1336494 h 1336494"/>
              <a:gd name="connsiteX3" fmla="*/ 0 w 2536258"/>
              <a:gd name="connsiteY3" fmla="*/ 1336494 h 1336494"/>
              <a:gd name="connsiteX4" fmla="*/ 0 w 2536258"/>
              <a:gd name="connsiteY4" fmla="*/ 0 h 133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258" h="1336494">
                <a:moveTo>
                  <a:pt x="0" y="0"/>
                </a:moveTo>
                <a:lnTo>
                  <a:pt x="2536258" y="0"/>
                </a:lnTo>
                <a:lnTo>
                  <a:pt x="2536258" y="1336494"/>
                </a:lnTo>
                <a:lnTo>
                  <a:pt x="0" y="13364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 smtClean="0"/>
              <a:t>Add Radar to the HCP platform </a:t>
            </a:r>
            <a:endParaRPr lang="zh-CN" altLang="en-US" sz="2000" dirty="0"/>
          </a:p>
        </p:txBody>
      </p:sp>
      <p:sp>
        <p:nvSpPr>
          <p:cNvPr id="26" name="文本框 25"/>
          <p:cNvSpPr txBox="1"/>
          <p:nvPr/>
        </p:nvSpPr>
        <p:spPr>
          <a:xfrm>
            <a:off x="740202" y="2768065"/>
            <a:ext cx="9472079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Configuration</a:t>
            </a:r>
            <a:r>
              <a:rPr lang="en-US" sz="1600" dirty="0" smtClean="0"/>
              <a:t> </a:t>
            </a:r>
            <a:r>
              <a:rPr lang="en-US" sz="1600" dirty="0"/>
              <a:t>Process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553521" cy="44715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1"/>
            <a:ext cx="1215251" cy="107870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824775" y="329168"/>
            <a:ext cx="381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Radar Configuration Process</a:t>
            </a:r>
          </a:p>
        </p:txBody>
      </p:sp>
      <p:sp>
        <p:nvSpPr>
          <p:cNvPr id="33" name="右箭头 32"/>
          <p:cNvSpPr/>
          <p:nvPr/>
        </p:nvSpPr>
        <p:spPr>
          <a:xfrm>
            <a:off x="5540179" y="4023640"/>
            <a:ext cx="581418" cy="31369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任意多边形 11"/>
          <p:cNvSpPr/>
          <p:nvPr/>
        </p:nvSpPr>
        <p:spPr>
          <a:xfrm>
            <a:off x="3357329" y="3498037"/>
            <a:ext cx="1986923" cy="1364907"/>
          </a:xfrm>
          <a:custGeom>
            <a:avLst/>
            <a:gdLst>
              <a:gd name="connsiteX0" fmla="*/ 0 w 2871144"/>
              <a:gd name="connsiteY0" fmla="*/ 0 h 1336494"/>
              <a:gd name="connsiteX1" fmla="*/ 2871144 w 2871144"/>
              <a:gd name="connsiteY1" fmla="*/ 0 h 1336494"/>
              <a:gd name="connsiteX2" fmla="*/ 2871144 w 2871144"/>
              <a:gd name="connsiteY2" fmla="*/ 1336494 h 1336494"/>
              <a:gd name="connsiteX3" fmla="*/ 0 w 2871144"/>
              <a:gd name="connsiteY3" fmla="*/ 1336494 h 1336494"/>
              <a:gd name="connsiteX4" fmla="*/ 0 w 2871144"/>
              <a:gd name="connsiteY4" fmla="*/ 0 h 133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144" h="1336494">
                <a:moveTo>
                  <a:pt x="0" y="0"/>
                </a:moveTo>
                <a:lnTo>
                  <a:pt x="2871144" y="0"/>
                </a:lnTo>
                <a:lnTo>
                  <a:pt x="2871144" y="1336494"/>
                </a:lnTo>
                <a:lnTo>
                  <a:pt x="0" y="13364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 smtClean="0"/>
              <a:t>Check/Update </a:t>
            </a:r>
            <a:r>
              <a:rPr lang="en-US" altLang="zh-CN" sz="2000" dirty="0" err="1" smtClean="0"/>
              <a:t>Wifi</a:t>
            </a:r>
            <a:r>
              <a:rPr lang="en-US" altLang="zh-CN" sz="2000" dirty="0" smtClean="0"/>
              <a:t>/Radar firmware version via </a:t>
            </a:r>
            <a:r>
              <a:rPr lang="en-US" altLang="zh-CN" sz="2000" dirty="0" err="1" smtClean="0"/>
              <a:t>RadarPC</a:t>
            </a:r>
            <a:r>
              <a:rPr lang="en-US" altLang="zh-CN" sz="2000" dirty="0" smtClean="0"/>
              <a:t> tool</a:t>
            </a:r>
            <a:endParaRPr lang="zh-CN" altLang="en-US" sz="2000" dirty="0"/>
          </a:p>
        </p:txBody>
      </p:sp>
      <p:sp>
        <p:nvSpPr>
          <p:cNvPr id="13" name="右箭头 12"/>
          <p:cNvSpPr/>
          <p:nvPr/>
        </p:nvSpPr>
        <p:spPr>
          <a:xfrm>
            <a:off x="8524289" y="4014946"/>
            <a:ext cx="581418" cy="31369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93789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7" y="298580"/>
            <a:ext cx="5553521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11466574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6" y="329169"/>
            <a:ext cx="258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Software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Preparation</a:t>
            </a:r>
          </a:p>
          <a:p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75173"/>
              </p:ext>
            </p:extLst>
          </p:nvPr>
        </p:nvGraphicFramePr>
        <p:xfrm>
          <a:off x="1724026" y="1526596"/>
          <a:ext cx="711820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101">
                  <a:extLst>
                    <a:ext uri="{9D8B030D-6E8A-4147-A177-3AD203B41FA5}">
                      <a16:colId xmlns:a16="http://schemas.microsoft.com/office/drawing/2014/main" val="3874975881"/>
                    </a:ext>
                  </a:extLst>
                </a:gridCol>
                <a:gridCol w="3559101">
                  <a:extLst>
                    <a:ext uri="{9D8B030D-6E8A-4147-A177-3AD203B41FA5}">
                      <a16:colId xmlns:a16="http://schemas.microsoft.com/office/drawing/2014/main" val="200828920"/>
                    </a:ext>
                  </a:extLst>
                </a:gridCol>
              </a:tblGrid>
              <a:tr h="3275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Program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Version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750010"/>
                  </a:ext>
                </a:extLst>
              </a:tr>
              <a:tr h="27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Vital signs detection tool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3.x.x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72437"/>
                  </a:ext>
                </a:extLst>
              </a:tr>
              <a:tr h="27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Radar Firmware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3.x.x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527130"/>
                  </a:ext>
                </a:extLst>
              </a:tr>
              <a:tr h="27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WIFI Firmware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3.x.x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77363"/>
                  </a:ext>
                </a:extLst>
              </a:tr>
              <a:tr h="2729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HikCentral</a:t>
                      </a:r>
                      <a:r>
                        <a:rPr lang="en-US" altLang="zh-CN" sz="1400" baseline="0" dirty="0" smtClean="0"/>
                        <a:t> Pro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2.1.1_20211229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9283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683564" y="1027449"/>
            <a:ext cx="777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Software version</a:t>
            </a:r>
            <a:r>
              <a:rPr lang="en-US" altLang="zh-CN" dirty="0" smtClean="0"/>
              <a:t>: Please check ftp or One cloud disk for latest version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683564" y="3602587"/>
            <a:ext cx="777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</a:t>
            </a:r>
            <a:r>
              <a:rPr lang="en-US" altLang="zh-CN" b="1" dirty="0" smtClean="0"/>
              <a:t>ownload </a:t>
            </a:r>
            <a:r>
              <a:rPr lang="en-US" altLang="zh-CN" b="1" dirty="0"/>
              <a:t>link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24775" y="4139784"/>
            <a:ext cx="8690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https://one.hikvision.com/#/link/JBg6XFaqaW9wCP2FjvDc</a:t>
            </a:r>
            <a:r>
              <a: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/>
              <a:t>Password</a:t>
            </a:r>
            <a:r>
              <a:rPr lang="zh-CN" altLang="en-US" dirty="0"/>
              <a:t>：</a:t>
            </a:r>
            <a:r>
              <a:rPr lang="en-US" altLang="zh-CN" dirty="0" err="1"/>
              <a:t>sudJ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12775" y="4676981"/>
            <a:ext cx="777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FTP path: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65175" y="5214178"/>
            <a:ext cx="8690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ftp://hikftp.hikvision.com:400/Product File(Overseas)/00 Oversea Products/04 Mobile &amp; Traffic//04 Firmware&amp; Software/02 Traffic/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4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795" y="2684024"/>
            <a:ext cx="11714205" cy="14633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0"/>
          <a:stretch/>
        </p:blipFill>
        <p:spPr>
          <a:xfrm flipV="1">
            <a:off x="10" y="2684015"/>
            <a:ext cx="2339536" cy="1468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36511" y="2856849"/>
            <a:ext cx="1707663" cy="992575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6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P.02</a:t>
            </a: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1581" y="3157262"/>
            <a:ext cx="6663913" cy="530911"/>
          </a:xfrm>
          <a:prstGeom prst="rect">
            <a:avLst/>
          </a:prstGeom>
          <a:noFill/>
        </p:spPr>
        <p:txBody>
          <a:bodyPr wrap="square" lIns="68565" tIns="34288" rIns="68565" bIns="34288" rtlCol="0">
            <a:spAutoFit/>
          </a:bodyPr>
          <a:lstStyle/>
          <a:p>
            <a:r>
              <a:rPr lang="en-US" altLang="zh-CN" sz="3000" b="1" dirty="0" smtClean="0">
                <a:solidFill>
                  <a:srgbClr val="D719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Auxiliary Care Radar</a:t>
            </a:r>
            <a:endParaRPr lang="en-US" altLang="zh-CN" sz="3000" b="1" dirty="0">
              <a:solidFill>
                <a:srgbClr val="D719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5713" y="2684015"/>
            <a:ext cx="2003632" cy="14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553521" cy="447157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18" name="圆角矩形 4"/>
          <p:cNvSpPr/>
          <p:nvPr/>
        </p:nvSpPr>
        <p:spPr>
          <a:xfrm>
            <a:off x="511202" y="907922"/>
            <a:ext cx="2614383" cy="372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 dirty="0"/>
          </a:p>
        </p:txBody>
      </p:sp>
      <p:sp>
        <p:nvSpPr>
          <p:cNvPr id="23" name="矩形 22"/>
          <p:cNvSpPr/>
          <p:nvPr/>
        </p:nvSpPr>
        <p:spPr>
          <a:xfrm>
            <a:off x="824775" y="329168"/>
            <a:ext cx="381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Product 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25">
            <a:extLst>
              <a:ext uri="{FF2B5EF4-FFF2-40B4-BE49-F238E27FC236}">
                <a16:creationId xmlns:a16="http://schemas.microsoft.com/office/drawing/2014/main" id="{11770EF8-F9AE-40E8-ACEA-D271E539CC53}"/>
              </a:ext>
            </a:extLst>
          </p:cNvPr>
          <p:cNvSpPr/>
          <p:nvPr/>
        </p:nvSpPr>
        <p:spPr>
          <a:xfrm>
            <a:off x="690998" y="1082241"/>
            <a:ext cx="7158960" cy="2232126"/>
          </a:xfrm>
          <a:prstGeom prst="round2SameRect">
            <a:avLst>
              <a:gd name="adj1" fmla="val 1875"/>
              <a:gd name="adj2" fmla="val 0"/>
            </a:avLst>
          </a:prstGeom>
          <a:gradFill>
            <a:gsLst>
              <a:gs pos="0">
                <a:schemeClr val="bg1">
                  <a:lumMod val="95000"/>
                  <a:alpha val="23000"/>
                </a:schemeClr>
              </a:gs>
              <a:gs pos="5000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65000"/>
                  <a:alpha val="43000"/>
                </a:schemeClr>
              </a:gs>
            </a:gsLst>
            <a:lin ang="5400000" scaled="0"/>
          </a:gradFill>
          <a:ln w="12700" cap="flat" cmpd="sng" algn="ctr">
            <a:solidFill>
              <a:schemeClr val="tx1">
                <a:lumMod val="50000"/>
                <a:lumOff val="50000"/>
                <a:alpha val="49000"/>
              </a:schemeClr>
            </a:solidFill>
            <a:prstDash val="solid"/>
          </a:ln>
          <a:effectLst>
            <a:reflection blurRad="6350" stA="37000" endPos="35000" dir="5400000" sy="-100000" algn="bl" rotWithShape="0"/>
          </a:effectLst>
        </p:spPr>
        <p:txBody>
          <a:bodyPr lIns="68348" tIns="182880" rIns="68348" bIns="34289" rtlCol="0" anchor="t"/>
          <a:lstStyle/>
          <a:p>
            <a:pPr algn="ctr" defTabSz="684525">
              <a:spcBef>
                <a:spcPct val="0"/>
              </a:spcBef>
              <a:buClr>
                <a:srgbClr val="0070C0"/>
              </a:buClr>
              <a:defRPr/>
            </a:pPr>
            <a:r>
              <a:rPr lang="en-US" altLang="zh-CN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</a:t>
            </a:r>
            <a:endParaRPr lang="en-US" altLang="zh-CN" sz="11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1036525" y="81149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37" name="Rectangle 103"/>
          <p:cNvSpPr/>
          <p:nvPr/>
        </p:nvSpPr>
        <p:spPr>
          <a:xfrm>
            <a:off x="612775" y="972420"/>
            <a:ext cx="1856835" cy="3077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362" tIns="45718" rIns="91362" bIns="45718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Introduction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76899" y="1492177"/>
            <a:ext cx="687305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 smtClean="0"/>
              <a:t>The </a:t>
            </a:r>
            <a:r>
              <a:rPr lang="en-US" altLang="zh-CN" sz="1400" dirty="0" smtClean="0"/>
              <a:t>Auxiliary Care radar </a:t>
            </a:r>
            <a:r>
              <a:rPr lang="en-US" altLang="zh-CN" sz="1400" dirty="0" smtClean="0"/>
              <a:t>can </a:t>
            </a:r>
            <a:r>
              <a:rPr lang="en-US" altLang="zh-CN" sz="1400" dirty="0"/>
              <a:t>realize the monitoring of vital signs such </a:t>
            </a:r>
            <a:r>
              <a:rPr lang="en-US" altLang="zh-CN" sz="1400" dirty="0">
                <a:solidFill>
                  <a:srgbClr val="FF0000"/>
                </a:solidFill>
              </a:rPr>
              <a:t>as manned, unmanned, breathing, and heartbeat</a:t>
            </a:r>
            <a:r>
              <a:rPr lang="en-US" altLang="zh-CN" sz="1400" dirty="0" smtClean="0"/>
              <a:t>.</a:t>
            </a:r>
            <a:endParaRPr lang="en-US" altLang="zh-CN" sz="1400" dirty="0"/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 smtClean="0"/>
              <a:t>Radar </a:t>
            </a:r>
            <a:r>
              <a:rPr lang="en-US" altLang="zh-CN" sz="1400" dirty="0"/>
              <a:t>can be applied to </a:t>
            </a:r>
            <a:r>
              <a:rPr lang="en-US" altLang="zh-CN" sz="1400" dirty="0">
                <a:solidFill>
                  <a:srgbClr val="FF0000"/>
                </a:solidFill>
              </a:rPr>
              <a:t>the top of the bedroom </a:t>
            </a:r>
            <a:r>
              <a:rPr lang="en-US" altLang="zh-CN" sz="1400" dirty="0"/>
              <a:t>bed. </a:t>
            </a:r>
            <a:r>
              <a:rPr lang="en-US" altLang="zh-CN" sz="1400" dirty="0">
                <a:solidFill>
                  <a:srgbClr val="FF0000"/>
                </a:solidFill>
              </a:rPr>
              <a:t>Non-contact</a:t>
            </a:r>
            <a:r>
              <a:rPr lang="en-US" altLang="zh-CN" sz="1400" dirty="0"/>
              <a:t> coverage of the range of the bed. Obtain the human </a:t>
            </a:r>
            <a:r>
              <a:rPr lang="en-US" altLang="zh-CN" sz="1400" dirty="0" smtClean="0"/>
              <a:t>body‘s </a:t>
            </a:r>
            <a:r>
              <a:rPr lang="en-US" altLang="zh-CN" sz="1400" dirty="0">
                <a:solidFill>
                  <a:srgbClr val="FF0000"/>
                </a:solidFill>
              </a:rPr>
              <a:t>bed time, time out of bed, breathing frequency, heartbeat frequency, body movement times </a:t>
            </a:r>
            <a:r>
              <a:rPr lang="en-US" altLang="zh-CN" sz="1400" dirty="0"/>
              <a:t>and other information. So as to assist the human </a:t>
            </a:r>
            <a:r>
              <a:rPr lang="en-US" altLang="zh-CN" sz="1400" dirty="0" smtClean="0"/>
              <a:t>body’s </a:t>
            </a:r>
            <a:r>
              <a:rPr lang="en-US" altLang="zh-CN" sz="1400" dirty="0"/>
              <a:t>sleep quality and health status </a:t>
            </a:r>
            <a:r>
              <a:rPr lang="en-US" altLang="zh-CN" sz="1400" dirty="0" smtClean="0"/>
              <a:t>analyze</a:t>
            </a:r>
            <a:r>
              <a:rPr lang="en-US" altLang="zh-CN" sz="1400" dirty="0"/>
              <a:t>.</a:t>
            </a:r>
            <a:endParaRPr lang="zh-CN" altLang="en-US" sz="1400" dirty="0"/>
          </a:p>
        </p:txBody>
      </p:sp>
      <p:grpSp>
        <p:nvGrpSpPr>
          <p:cNvPr id="50" name="组合 49"/>
          <p:cNvGrpSpPr/>
          <p:nvPr/>
        </p:nvGrpSpPr>
        <p:grpSpPr>
          <a:xfrm rot="19442231">
            <a:off x="-480701" y="273259"/>
            <a:ext cx="2254468" cy="649261"/>
            <a:chOff x="300357" y="157789"/>
            <a:chExt cx="3655926" cy="3655926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676" y="376400"/>
              <a:ext cx="3287152" cy="3059330"/>
            </a:xfrm>
            <a:prstGeom prst="rect">
              <a:avLst/>
            </a:prstGeom>
          </p:spPr>
        </p:pic>
        <p:sp>
          <p:nvSpPr>
            <p:cNvPr id="52" name="椭圆 51"/>
            <p:cNvSpPr/>
            <p:nvPr/>
          </p:nvSpPr>
          <p:spPr>
            <a:xfrm>
              <a:off x="300357" y="157789"/>
              <a:ext cx="3655926" cy="3655926"/>
            </a:xfrm>
            <a:prstGeom prst="ellipse">
              <a:avLst/>
            </a:prstGeom>
            <a:noFill/>
            <a:ln w="12700">
              <a:gradFill>
                <a:gsLst>
                  <a:gs pos="55500">
                    <a:srgbClr val="66FCFF">
                      <a:alpha val="20000"/>
                    </a:srgbClr>
                  </a:gs>
                  <a:gs pos="0">
                    <a:srgbClr val="70BEFF">
                      <a:alpha val="20000"/>
                    </a:srgbClr>
                  </a:gs>
                  <a:gs pos="100000">
                    <a:srgbClr val="2267FF">
                      <a:alpha val="20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71623">
            <a:off x="-77706" y="-151618"/>
            <a:ext cx="1095174" cy="1094771"/>
          </a:xfrm>
          <a:prstGeom prst="rect">
            <a:avLst/>
          </a:prstGeom>
        </p:spPr>
      </p:pic>
      <p:sp>
        <p:nvSpPr>
          <p:cNvPr id="19" name="矩形 25">
            <a:extLst>
              <a:ext uri="{FF2B5EF4-FFF2-40B4-BE49-F238E27FC236}">
                <a16:creationId xmlns:a16="http://schemas.microsoft.com/office/drawing/2014/main" id="{11770EF8-F9AE-40E8-ACEA-D271E539CC53}"/>
              </a:ext>
            </a:extLst>
          </p:cNvPr>
          <p:cNvSpPr/>
          <p:nvPr/>
        </p:nvSpPr>
        <p:spPr>
          <a:xfrm>
            <a:off x="686603" y="3843471"/>
            <a:ext cx="5872139" cy="2598894"/>
          </a:xfrm>
          <a:prstGeom prst="round2SameRect">
            <a:avLst>
              <a:gd name="adj1" fmla="val 1875"/>
              <a:gd name="adj2" fmla="val 0"/>
            </a:avLst>
          </a:prstGeom>
          <a:gradFill>
            <a:gsLst>
              <a:gs pos="0">
                <a:schemeClr val="bg1">
                  <a:lumMod val="95000"/>
                  <a:alpha val="23000"/>
                </a:schemeClr>
              </a:gs>
              <a:gs pos="5000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65000"/>
                  <a:alpha val="43000"/>
                </a:schemeClr>
              </a:gs>
            </a:gsLst>
            <a:lin ang="5400000" scaled="0"/>
          </a:gradFill>
          <a:ln w="12700" cap="flat" cmpd="sng" algn="ctr">
            <a:solidFill>
              <a:schemeClr val="tx1">
                <a:lumMod val="50000"/>
                <a:lumOff val="50000"/>
                <a:alpha val="49000"/>
              </a:schemeClr>
            </a:solidFill>
            <a:prstDash val="solid"/>
          </a:ln>
          <a:effectLst>
            <a:reflection blurRad="6350" stA="37000" endPos="35000" dir="5400000" sy="-100000" algn="bl" rotWithShape="0"/>
          </a:effectLst>
        </p:spPr>
        <p:txBody>
          <a:bodyPr lIns="68348" tIns="182880" rIns="68348" bIns="34289" rtlCol="0" anchor="t"/>
          <a:lstStyle/>
          <a:p>
            <a:pPr algn="ctr" defTabSz="684525">
              <a:spcBef>
                <a:spcPct val="0"/>
              </a:spcBef>
              <a:buClr>
                <a:srgbClr val="0070C0"/>
              </a:buClr>
              <a:defRPr/>
            </a:pPr>
            <a:r>
              <a:rPr lang="en-US" altLang="zh-CN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</a:t>
            </a:r>
            <a:endParaRPr lang="en-US" altLang="zh-CN" sz="11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03"/>
          <p:cNvSpPr/>
          <p:nvPr/>
        </p:nvSpPr>
        <p:spPr>
          <a:xfrm>
            <a:off x="646533" y="3724303"/>
            <a:ext cx="1856835" cy="3077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362" tIns="45718" rIns="91362" bIns="45718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Information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4048" y="3843470"/>
            <a:ext cx="576469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endParaRPr lang="en-US" altLang="zh-CN" sz="1400" dirty="0"/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/>
              <a:t>No privacy </a:t>
            </a:r>
            <a:r>
              <a:rPr lang="en-US" altLang="zh-CN" sz="1400" dirty="0" smtClean="0"/>
              <a:t>concerns</a:t>
            </a:r>
            <a:endParaRPr lang="en-US" altLang="zh-CN" sz="1400" dirty="0"/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/>
              <a:t>Remote non-contact </a:t>
            </a:r>
            <a:r>
              <a:rPr lang="en-US" altLang="zh-CN" sz="1400" dirty="0" smtClean="0"/>
              <a:t>detection</a:t>
            </a:r>
            <a:endParaRPr lang="en-US" altLang="zh-CN" sz="1400" dirty="0"/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/>
              <a:t>Real-time output of human breathing and heartbeat </a:t>
            </a:r>
            <a:r>
              <a:rPr lang="en-US" altLang="zh-CN" sz="1400" dirty="0" smtClean="0"/>
              <a:t>frequency</a:t>
            </a:r>
            <a:endParaRPr lang="en-US" altLang="zh-CN" sz="1400" dirty="0"/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/>
              <a:t>It can output the information of whether the human body is in bed, and count the time in bed/out of </a:t>
            </a:r>
            <a:r>
              <a:rPr lang="en-US" altLang="zh-CN" sz="1400" dirty="0" smtClean="0"/>
              <a:t>bed</a:t>
            </a:r>
            <a:endParaRPr lang="en-US" altLang="zh-CN" sz="1400" dirty="0"/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/>
              <a:t>It can output information about whether the human body moves, and count the number of body </a:t>
            </a:r>
            <a:r>
              <a:rPr lang="en-US" altLang="zh-CN" sz="1400" dirty="0" smtClean="0"/>
              <a:t>movements</a:t>
            </a:r>
            <a:endParaRPr lang="en-US" altLang="zh-CN" sz="1400" dirty="0"/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/>
              <a:t>Small size, beautiful structure, convenient </a:t>
            </a:r>
            <a:r>
              <a:rPr lang="en-US" altLang="zh-CN" sz="1400" dirty="0" smtClean="0"/>
              <a:t>installation</a:t>
            </a:r>
            <a:endParaRPr lang="en-US" altLang="zh-CN" sz="1400" dirty="0"/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endParaRPr lang="zh-CN" altLang="en-US" sz="1400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9821" y="3498294"/>
            <a:ext cx="2908803" cy="31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994" y="4158394"/>
            <a:ext cx="3793283" cy="19461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290257"/>
            <a:ext cx="5553521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824775" y="329168"/>
            <a:ext cx="381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Vital Sign Radar Installation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70" y="1258935"/>
            <a:ext cx="4652461" cy="441034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20488" y="1117618"/>
            <a:ext cx="5314296" cy="31957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400" dirty="0" smtClean="0"/>
              <a:t>Select an </a:t>
            </a:r>
            <a:r>
              <a:rPr lang="en-US" altLang="zh-CN" sz="1400" dirty="0"/>
              <a:t>appropriate position </a:t>
            </a:r>
            <a:r>
              <a:rPr lang="en-US" altLang="zh-CN" sz="1400" dirty="0" smtClean="0">
                <a:solidFill>
                  <a:srgbClr val="FF0000"/>
                </a:solidFill>
              </a:rPr>
              <a:t>1.5-2.5 </a:t>
            </a:r>
            <a:r>
              <a:rPr lang="en-US" altLang="zh-CN" sz="1400" dirty="0">
                <a:solidFill>
                  <a:srgbClr val="FF0000"/>
                </a:solidFill>
              </a:rPr>
              <a:t>meters </a:t>
            </a:r>
            <a:r>
              <a:rPr lang="en-US" altLang="zh-CN" sz="1400" dirty="0"/>
              <a:t>high on the </a:t>
            </a:r>
            <a:r>
              <a:rPr lang="en-US" altLang="zh-CN" sz="1400" dirty="0" smtClean="0"/>
              <a:t>wall. Use </a:t>
            </a:r>
            <a:r>
              <a:rPr lang="en-US" altLang="zh-CN" sz="1400" dirty="0"/>
              <a:t>tools to fix the radar on the ceiling or beam. </a:t>
            </a:r>
            <a:endParaRPr lang="en-US" altLang="zh-CN" sz="1400" dirty="0" smtClean="0"/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400" dirty="0" smtClean="0"/>
              <a:t>The </a:t>
            </a:r>
            <a:r>
              <a:rPr lang="en-US" altLang="zh-CN" sz="1400" dirty="0"/>
              <a:t>rear of the radar panel is close to the ceiling or beam. </a:t>
            </a:r>
            <a:r>
              <a:rPr lang="en-US" altLang="zh-CN" sz="1400" dirty="0" smtClean="0"/>
              <a:t>Make </a:t>
            </a:r>
            <a:r>
              <a:rPr lang="en-US" altLang="zh-CN" sz="1400" dirty="0"/>
              <a:t>sure that the radar panel is facing the surface of the bed. </a:t>
            </a:r>
            <a:endParaRPr lang="en-US" altLang="zh-CN" sz="1400" dirty="0" smtClean="0"/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400" dirty="0" smtClean="0"/>
              <a:t>The </a:t>
            </a:r>
            <a:r>
              <a:rPr lang="en-US" altLang="zh-CN" sz="1400" dirty="0"/>
              <a:t>radar is aimed at the position of </a:t>
            </a:r>
            <a:r>
              <a:rPr lang="en-US" altLang="zh-CN" sz="1400" dirty="0">
                <a:solidFill>
                  <a:srgbClr val="FF0000"/>
                </a:solidFill>
              </a:rPr>
              <a:t>the chest cavity</a:t>
            </a:r>
            <a:r>
              <a:rPr lang="en-US" altLang="zh-CN" sz="1400" dirty="0"/>
              <a:t>.</a:t>
            </a: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400" dirty="0"/>
              <a:t>The </a:t>
            </a:r>
            <a:r>
              <a:rPr lang="en-US" altLang="zh-CN" sz="1400" dirty="0">
                <a:solidFill>
                  <a:srgbClr val="FF0000"/>
                </a:solidFill>
              </a:rPr>
              <a:t>arrow</a:t>
            </a:r>
            <a:r>
              <a:rPr lang="en-US" altLang="zh-CN" sz="1400" dirty="0"/>
              <a:t> on the front shell of the radar faces the direction of </a:t>
            </a:r>
            <a:r>
              <a:rPr lang="en-US" altLang="zh-CN" sz="1400" dirty="0">
                <a:solidFill>
                  <a:srgbClr val="FF0000"/>
                </a:solidFill>
              </a:rPr>
              <a:t>the foot of the bed</a:t>
            </a:r>
            <a:r>
              <a:rPr lang="en-US" altLang="zh-CN" sz="1400" dirty="0"/>
              <a:t>. </a:t>
            </a: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1400" dirty="0"/>
              <a:t>The effective monitoring range is a bed with a maximum of </a:t>
            </a:r>
            <a:r>
              <a:rPr lang="en-US" altLang="zh-CN" sz="1400" dirty="0">
                <a:solidFill>
                  <a:srgbClr val="FF0000"/>
                </a:solidFill>
              </a:rPr>
              <a:t>2m*2m</a:t>
            </a:r>
            <a:endParaRPr lang="en-US" altLang="zh-CN" sz="1400" dirty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ts val="2200"/>
              </a:lnSpc>
              <a:buClr>
                <a:srgbClr val="C00000"/>
              </a:buClr>
            </a:pPr>
            <a:endParaRPr lang="zh-CN" altLang="en-US" sz="1600" dirty="0"/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CN" sz="1600" dirty="0" smtClean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682189" y="2074353"/>
            <a:ext cx="1791642" cy="17851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000" kern="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Note : When </a:t>
            </a:r>
            <a:r>
              <a:rPr lang="en-US" altLang="zh-CN" sz="10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wiring, stick to the wall, and the power cord should not appear in the radar field of view. </a:t>
            </a:r>
            <a:endParaRPr lang="zh-CN" altLang="zh-CN" sz="1000" kern="1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zh-CN" altLang="en-US" sz="1600" dirty="0"/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CN" sz="1600" dirty="0" smtClean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乘号 1"/>
          <p:cNvSpPr/>
          <p:nvPr/>
        </p:nvSpPr>
        <p:spPr>
          <a:xfrm>
            <a:off x="9682189" y="1963256"/>
            <a:ext cx="253536" cy="22219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845013" y="6046324"/>
            <a:ext cx="1791642" cy="6565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C00000"/>
              </a:buClr>
            </a:pPr>
            <a:r>
              <a:rPr lang="en-US" altLang="zh-CN" sz="1200" dirty="0" smtClean="0"/>
              <a:t>Top view</a:t>
            </a:r>
            <a:endParaRPr lang="zh-CN" altLang="en-US" sz="1200" dirty="0"/>
          </a:p>
          <a:p>
            <a:pPr marL="285750" indent="-285750">
              <a:lnSpc>
                <a:spcPts val="22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zh-CN" sz="1600" dirty="0" smtClean="0"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88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90255"/>
            <a:ext cx="7874000" cy="4471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520" y="51471"/>
            <a:ext cx="661044" cy="577077"/>
          </a:xfrm>
          <a:prstGeom prst="rect">
            <a:avLst/>
          </a:prstGeom>
          <a:noFill/>
        </p:spPr>
        <p:txBody>
          <a:bodyPr wrap="none" lIns="68563" tIns="34288" rIns="68563" bIns="34288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" y="1"/>
            <a:ext cx="1215251" cy="1078706"/>
          </a:xfrm>
          <a:prstGeom prst="rect">
            <a:avLst/>
          </a:prstGeom>
        </p:spPr>
      </p:pic>
      <p:sp>
        <p:nvSpPr>
          <p:cNvPr id="7" name="AutoShape 5" descr="data:image/jpeg;base64,/9j/4AAQSkZJRgABAQEAAQABAAD/2wBDAAMCAgMCAgMDAwMEAwMEBQgFBQQEBQoHBwYIDAoMDAsKCwsNDhIQDQ4RDgsLEBYQERMUFRUVDA8XGBYUGBIUFRT/2wBDAQMEBAUEBQkFBQkUDQsNFBQUFBQUFBQUFBQUFBQUFBQUFBQUFBQUFBQUFBQUFBQUFBQUFBQUFBQUFBQUFBQUFBT/wAARCADcASUDASIAAhEBAxEB/8QAHgABAAEDBQEAAAAAAAAAAAAAAAcFBgkBAgMICgT/xABaEAABAwMDAQUEBAgGDQcNAAABAgMEAAURBhIhBwgTMUFRFCJhcRUygdEWI0JSkaGx0hglM5KTlBckNVNlcnR1goOyweEoNjhDRGOEJjQ3RVRVV2Jkc5Wz8P/EABoBAQEBAQEBAQAAAAAAAAAAAAABAgMEBQb/xAAkEQEBAAIBBAICAwEAAAAAAAAAAQIRIQMSMUFSYQRRcaHhsf/aAAwDAQACEQMRAD8Ayp0pSgUpSgUpSgUpSgUpSgUpWhIFBrStMitaBSlaZFBrStNw9abh60GtK03D1pketBrStneJ/OH6a13p/OH6aDdStnfI/OT+mnfI/OT+mg30riL7YIG9O4+A3DNcgUFUGtKUoFKUoFKUoFKUoFKUoFKUoFKUoFKUoFKUoFKUoFKV8z8puKyt59xLTSAVLcWralIHiSTwBQcxUEjmo062dYIXSmwB3aJV6lpKYUPIwT5rX6IT5nz8K4uovX/TOhbewqPPi3q4SFbWYUKS2tWMfXXgnagevn5V0m6na3uGudUOXS4PB1xwBBSlY2oT4hCRnhIzXTHp2zu9Jub047vrvUd4myp0m/3JT8hwuObJS0JJPokHAHoBVHd1PeVK/u5c/smu/vVTHXlqJyAf9IffXCVnwJT/AD0/fW+FVVWqL2Rj6buf9dd/er5nNSXtR/u3c/667+9XwlZAGSn+en764VvoB5UjP+On76cCpJ1Fd8c3i5Z/y1396tF3+74/uvcT85rv71UwSEAH32/6VP31tMtoD3nWh83E/fWryKkm/XXPvXW4H/xjv71bjfbmAP40n/P2x396qMZjOf5dn+mSP99aLmNYA9oYHzfR99Z4H3u3y6FWfpKcc+ftbn71bPpy5gY+kZ39ac++qWu4Mj3faY2R/wB+j762GfHUOZUcf69H31R9j95uK1c3KaD/AJU5+9XGm93Af+spv9ac++vhdnRf/a4vz79H31we3xAM+2RP6wj76z7Fww9TXSFJZmsXSaxLjrS6y+JCyULByk/W558jWRroF1ii9YdDs3E4ZvEUiPcoo8W3R+UB+arxB+Y8qxh/ScRspJnRAT4ZfR99X30Y62r6P6wavUOZEkRlp7mbBEtCBJa9Mk8KBwQfI5HnUuOxlQByK1qN9C9fNB69t9rdtmq7KqZPQkt25dxZ9qSsjlst7s7gcjA9KkZKs1yG6lKUClKUClKUClKUClKUClKUClKUClKUClKUCoC7dilJ7I/U4oWptX0SoZQog/WT5ip9qCO293J7KvUb2oLMMW7MgM43lrvE7wnPG7bnGfOgwcaT05ebvIubtjQ8sQ2GTJLT2xSUrXsR4nn3uMfGpEjdIOoDDCUy9K6gfkKV7zjdwCElPptyefjV/wDQFvRdw6u6sZ0hFup0o5Dhd0zqYtGUVBZKt5R7uArBHnXaKAmdbtZXqIba6i1pbjux5IALSiW/fSkjzBHPzqbvhZHRUdFup68lOn7sU+W6QOB/OrcehvU5wc6duPzMhP31kOblRFIQpbzaELUEjIPvKPpVVTGj+BSc58Cmm9e10xtjoN1Nxxpu4H5yU/vUHQTqaoEnTk37ZCf3qySLZZCsYA8vCtF29BJJb4+Rqd1vs0xtDs+9SlA/+Tc0fN9P71P4PfUkD/m1L/p0/fWSdNvBHDWT4+FcbsJKfFoj7DWe7fs19MbX8HvqR5aakn5vp++n8HnqR56bk/06fvrJEmAgZIbrauCgj6n6qvdThjdV2d+o+P8Am1IA/wDvI++tn8HnqMDj8GpHPq8j76yQGKyOFBKfnRUFo+CQftq7pwxuOdnbqHnB009k/wDfo++tquzp1FCc/g24PTMhH31kQvYjW1hLr7yIySoJSVAnJ9OKpNuusea4oMq75LRHeKS2obQfPkCm7fZw6PyukVwjQoQf6ZBlxiIv2h1V4Un2hSE71OkZ4IAPAqLL/dLNcGWfouwps68lSliWt7eCOB73hXeLrLtiPhmM+2tSmJKl9wsEqHdq5IB9K6COtONR2EqjFj3MKcJ+v8ceVanKVd3QCO2OuPT9wJSlwalg4WBg579PnXoxTgHivP8A9m2ZolrWOm49ytd7f1s5qq3qtU6NLbRAYb79veHmiNyj9bBB8xXoBTRG6lKUClKUClKUClKUClKUClKUClKUClKUClKUCoM7bXs/8FfqN7X3nsn0ae/7jHed3vTv2Z43YzjPGanOoK7cXPZL6nfC0OftFBir6NWfQ1+6m6ttukTf5GkJNvhpT9OlDU4rCyVZLXAG4cY5qRtWs3TRGobvA0xHlTJkBbKmY761ZLTqApairwOCf/7FQ32V7Oq/al1RbkT5FqU/AjBM6JjvWCHSQpOePLB+BNTxrnU2oOm8q6QmbtcdVvRAyChwJDxS8nIJSPJI4z8qZehe2kmWX2EPOd5IeXhxaC6dyVHkjA9DnFSJGssHaC4w8oKGRtLlRZp1UuVDiyJFyfQsfjQtJSCgnnHHORnHNSlbAFxG0O36ZuT4q9oTz51htSteWSYNKylaSitKv4W37ObiHFMBO4d5uxz9XOPjUZfQ/WXvUBcbS/doR+NCW38rXz9Uk8DwqTtd3O4ab0vLuVkXL1JdGVIDNs9tDXfbjgndjjA5qwUdVupSpMZpWgHm0FguyHfpnIZXzhA497wHPxqaYU120da/Z2sM6UU8FFayIzxSUcYSOfreNXDrm966st1EfTNjiyLT9HrdaVNkLbd9qHJa2+SM5xVDV1W6nJhRHV9OFh5Tii40b2SG2xj38+ZOTx8Kr3UDqnfNK3VqBb9L3HUcdEAzGJ6VJAWrP8gfMkc8/CnEXa8NKCPfNPwZ13gOM3d5tKpTSN60IdxhQSeMpGOKqv0VZwRmG/wcn3HKp2lXRf7HCuLkuVbnJbSXlQu8AVHJAyg49P8AfVY+jW/D6am/01Z1KjgFqsuOYTx/1bhrT6PsuMexPKPoGnKpeuBPsulbncbK7Lvl2jNb4tvXKKA+vI90qHhUVJ6jdWlvwkr6eqa7wEycXVR7gZxx+dxg1dfYurq8xqFm2QToePborwdV7W7emFqb2bTtCRnhW7zqwrxqHUkeVYnIzMZq2u4Te9q1bkL24JaSPFJNaXXXPVSbaMSumDb5Lu4R3roop2gZ35P5WeMVtuWqrnpq92ViJAcbgXZO6ZLUUgQlbR+LJ8cBRPzosUnqFouHY2I16htPMz50WSXFrWoIKFIUOEHgZGK6POLDDLDgbV+avcPH5V3m1/pd23yxezebhNVNhSgYUlYXHbSppYyjz8sj0rpA/L3xoqXZC3kKBSpCv+qPkAflXTC8FTF2dJWhRrLSzNwhX53XC9T276KlRHW025trvmyoPoI3KVwrGPUVn+A8a863QZptvrl08bbwU/hFAOc5z+OTXorqoUpSgUpSgUpSgUpSgUpSgUpSgUpSgUpSgUpSgVBXbhSV9kzqcB/7ocP6xU61BvbdH/JQ6m/5nd/aKDEb2U27i/qPVQs0tqBd/YYvs0h9HeNoPenJUnzGARXae23S7fhLdGdQIs8m8MNspdmRYwSXG1JyhOTzwMD7K6s9lRy4xtRauds8Nq43ZFtimNFfc7tDqu+OQpXl7uf1V2OYvShrqZcL3pFNn1I4001I7mcXkBtKdrRwPdzj0rnbzpYvaAuEwpCUw0BwEKyjIyfj5VI0CRuYSe6aRkA47sVF8PU+4oQmQ62pCwVN7UqSsfmnjIqSrPcw/DQox2FKx+WDU8NPu71Yz7iP5ia07whOMN/zBWonAqG5hpJ58M4qzLv1CmwbrKit26AptlwoSpQVkgevvUF3lY8kpGOfq1T5tpiT1oU+whSkZx4jGc8ftqxrt1vt+mlxmb1ddKWV+S2HmmblNLLikEkBW0nwJBqtSdZXiOyt5yDbdiVBBKVqycjIIGeUn1oK/EtUeCwllmOhttP1Uj481yqYbx/Jo8PSo/vfWOJpttly9XPTljQ8paWfpOWWe8KT723J5ABT+mqo3rW4y7f7bHZtcmEWkvtvsOFSXW1cpW3z7wx51nScrq7hrA9wceHFcbjCBjCAMVx6durl4tKJEiOyh0uLSUt+GAaqBUj+8pqJ7W1f4sR+KUy44eaSd+w5HI8/11ZiEQYrzvsUeO027jKVoyD9hzUgahYfkw0+ySjbloXuW42ndvTjwwaim6plJmyWpjyLk2sEFKtyMfEbccGttLH1+9qX6VEu6TYsqzPQZaIsRlopcbHdLCdx8ODnwrpDMKn4sRLyo5S4n3O6ACknGPewPGu7+rrlqBd2ZauWn4lu0uzbpaYUuNI3LcUGF7MpPIGc5rpDLilUKMSwmP3qd7agf5THGfhzW8Wau/oGwYvXXp2N24q1FB//AHJr0XV51OgKXEddOnQdIKvwjgY5zj8cmvRSDkmtI3UpSgUpSgUpSgUpSgUpSgUpSgUpSgUpSgUpSgVB3bbweyj1Oz4fQzv7RU41B/bZQVdlHqaP8Du/tFBiS7Jc9dm1LrCe3Ak3VyNbojiYUIAvv/j8FKM8Zwc/ZXYwXfT9413LvEmFqOzSJDLTK7TcENpQgpTw5+cN3jXXbsn3SJYNR6vus9xTMOHbojrq20Fako78pyAOT412iWzY+o+uJOorTqxiZaFxGYpjGG4h1LraTuO5Xkc+lcsvKxzxpEN1xDgkxi2Vjc0Y5SsD/GB8fnUjWh2KYyFNtLIwOd1WNG0sgyCpyOENlYSFtyAVFJ8ykjyIqSrRarezHQBJk5AAyhCcH9NTbTkS+wrxbVuPkVVaF2u1jZuspDtgElaHCFvFf1jjx8PhV+KiW8H3ZEo/6tP31RpWjLFMkuPuOTi44rerkAZ/TTYtNUfTl4Qy7L0NbJqQgNtuzgwpWwHgJKxnGd2K+ybfY0lpS5OnSWEKS2tRWkhKsZCTx5V8mrOzv0211OjS7/Y13aVHaDDT7zigpCAcge6oeZNXdL0zZpLRQoPoBCU4RxwkcDxq7jCzHmrBe46DK0Zbp7TalbFTA0oJUTzjvB8E5x8K+9d0isw1MDTiBDjNJbU02UbGm+NqQEjhPh4elcOsehXT7qCzFb1HaHLsiIpZYDzqk7CvG4+6R47RVeh6NsNutEW2Q47rEGLHTEYaSfqNJxhOfPgeJ5rC1u07IjSrUhyPG9iRuUO6TjgjGTX3KCcfln4+tccC3RbZGDEbf3YUVe8cnJrkVtHgTQ0pGoETHIG2A6w06VALXLa7xOznOBkc1G8laEvymLlN7pwjah6FGQFIPr72fsqTb28pqKe6jmUtfulPebNoPnmo/TZXbmuUp9DFukY9xbii6hRPw4ra6R1rPVzF2nt2dNlusOFEt8st3mclPdS1pYXjbjzVz4eldEZLba4rKo7b6Fj3/wAbg5wPyfhXfrXep9P3N5nTUS5e2XW126Yt8FhTbYUlhalbSePMY5rpPrbSMnRsKzvPXJud7VHD7aEoIDTZA905PPJreNnDpj0epnjl1MZuY639b4n9qt2f90jrp067xJQfwjgYGMcd8jmvRKPE/OvO92fH0y+ufThQG3bqSAB8R3ya9ESfrGtOLdSlKBSlKBSlKBSlKBSlKBSlKBSlKBSlKBSlKBUJdtb/AKKfU3/M7v8AuqbahXtksOzOy/1HYZbU6+9altNNoGVLWopCUgepJAoMTfZDuMGx6m1lcrnMZgW+LbIan5MhW1ttPfkZUfTkD7a7Lbzduotyudou1ik6Wkx2O7kRJjZdLyG8LT3fHGR41166A6Dv+hOo2q7JquwyLLOatsRcqBdmkpCUKUstlxJyNhJHjxmpl0903muvSFuQY9vJlvENR0htoJKgd6AnI2qOcfKueTUnFu17ocCnnFOsT0tBQSmQkILS8+mCSPtq/bZOj+ys7HOCASPHGai0aMcgOlCZY3bsYDmOavm0IYgRkNrmxQB+Qp5O4Vjyt0ub22OM/jh+z9tPpOOkgBYwfDkffVq3+1RbwYykzoiO63eKwc5x8fhVK/Atl0hf0lCTzzlSR/vqJpfiro3n3Rn/AE0/fW36UQocIyfTemrFOim0Di5QRz/fE+tcsTS8eDMjyFXCIrulhRAdHOOfWhpe/t4A/klA5x4iuP28KJAaJOcH3hXxLuEcE/2wyVcflpPr8fn+io86oaRumr02oWPXb2kvZXFGUphlLplIUc48eCPI0NJL9tUrwjqOPRSa2Casf9mWrPkFJqMjoe7vdRIeomdfvNWBlDYc08lkEOrSnBO/OSFH3setceotB3279UYWoIuvJVrsTZQXdOeykpdx4jf4gK8x8KMr91LJXHgd6YEx7eShIjBKlZPzPhx41Hy5M90SvZUFuWlAKWrg+22kn0JzVD0d04uehtWX+7zOor12Fxbc7qJMQQzFUVDbs3HGQPdx9tVidpCRNuD0tb5WFbloZUtIGT6HNbaig64vVguKWbJHu9tkahYtEtyVEhvJWtBSwsrBxgnGRXVLrXFUi06LkBxK0m3hspCeBgJNdmtZ6fajd4tuBAj3D2OWoqjobVJ7sR17lLUnnIPifSutfWG9RHtIaRitPx3nG2UqUWXArb7ic7seB+FT3jp9/wDDxwx/F/Jxyym9Y6/ncUXs9uNudd+nPd+WpIIP9MK9DifE/OsAvZw6dakufUrROq4NgnydMQdUQGpl3aazGjuF5GErVng+8P0is/IOfnXZ+eb6UpQKUpQKUpQKUpQKUpQKUpQKUpQKUpQKUpQKhTtksPSezD1GZjpWuS7anEMoa+upwqSEhOPys4x8cVNdQj20lFvss9SlJJSsWlwpUk4KVZGCD5EetBjD6A9PtQOa86haV6kWq8sz5dogNzYN7ecMpbReJRlRUVY8MYPl8KkGfp1np91JlaW0/HuFvjNx2ZTbb7jqwSsHcQ4rjyHHlUZdlRM/XmpuoUa5Xy5CXNtEFlV09oUuU0A8cFK1EkY24+Wal+Xe9Q6f11L0o1rK6Xp1llp/+3ykvELB8gPqjwzXLK2mPmqtDlzAtbqnosnaoNu4eDhSQPAgHOauuwu3GZDDn4ONF1SFbVh1BQo+Wc+R4zVq9zfEtJS/CZkNJXv75UZIWCOfrAZzz51RLfZL+ypwOQ5oQpRWnaVEck+hrDa45+j+pj+q+9iWrR34Nqdb3iWXRO7r3e8xtOzcPe2/ZV0XbQskNNJgwWT3biypzdtUtGPd3ZOPE448hUeex63b1c3CgaHmTrJ3jSV3dy+pZ9047xYZIJ93J486vS76WnQw0IrU51zepK1d6pSCPIgeI+2goN/0h1FRKiJ01A0eIiGh36r4XlPqdJ97Gw424x9tXbcNFn2RQhw45fUpCwoEpKfdIUkZ4258PPwqz73G1xBciosuiH9RMFoLfkv3xMItOZwpAbUCSABnNXXcdMy2Iqu5blKf3IUAl4qTgjlJ9SCPGt+hbOqNKa7bjRE6WgaWefC3DJVfXHDxkd2lvuz/AI+c+oq52NHy/oZr2mPA+mHIrffJiqUGm3xjf3RJ4RnP1vKrY1DD1fbI0ZVk0m/qB9anA6ly7JhBlI+pjcDu3FSvltFXAjT05yzNvPxJES4ORkOGIiX3oYdON6FK/Lwc8j0rMFHvmm9ZwrWhWlomn13dL6TvvS190hvaclOw53Zx9lfXbV6oVZ4n4SPWsXtKXES27cpXs3idikE85xjOapl9g6ot1s7y1abkX6b3yWxEVcxCCG9p3L3qznGBxWsbTNyuFojz7za3bFcHkLD1uTchI7tQPuHvBgKyAOKRNKYtpyJDkomCKhxa0K7yQsEHAx4njx9PSqTKhwkxXJS5UZyOhOS5HO/HrgDJNXLaLRJRa5aZMRLru5DqESUhwEpTycH4mqQ5eLjZUPPsLTbWwnc44NiUj4+gxUavChX7ppbrEGdV2+NKYuVwtswPPPOqCVoXHVkhB8AQBxXRURGG2WEIYcYcUnC1q8FnyIHpjiu9F6sl3Qv8Jn9T3S8NTbZOaECTgx2QWF/V/UQfjXRiQEyYzCRIW+5t95KgR3avQV3w8M2e0ydmLSOtxrvRt2t8G/SNDRtVW9NylxlOC3Id79ASHQDtKuU+I4yKz5o8a8/HZpv16i9X+n1l+lpjdqk6ogOP29ElQjuqDycFTedqjx4keQr0Ejxqst1KUoFKUoFKUoFKUoFKUoFKUoFKUoFKUoFKUoFQj21h/wAlbqV/mhz9oqbqhHtr/wDRU6l4PP0Q5+0UGK7shw7lMu+v41nuCbRdHbZBTGnqb7wMK79R3bfPgY+2uwMC7XGBrW427Vjllvd/jtMrFyjwA04plScoTkc8DioD7IRuyLp1BVYm4z96Fut5iNzVFLKl9+rhePLGanH26RI1tLlai0rAtere7abffhSnFJMfZ+KI5xnHOK553wuPld8ZNtEtDjEJ5l/vA6VNOrCV+uU5wc/Kr3YIGFBPdk/m1Z1mnsR3m1fSc/ahYcXFdbC0LGMEZIyPKubWHXjS2itVaf0vc48v6XvOwRUsRitCypQSPeHAwTznyrG3TtXs286hYIWoY+Ir6zLeOPxqh8Mio10b160zrPqhedCwYk1F4tRcDzr7GGFbDhe1Xnz4etTK2zGKEq9na8M/VqSp2/ag+0vJOQ4f1Vr7S4r6y+PLIFXAqFHJx3DX82uFUFhPg02B8quztqgqdWrJKgonzwK2FShjOP0D7quEwox4MdG31rem3xMfyKT8qbO2rZUEnnCf0V8lwiNSWMOMtOAH8pI4q712uJn+QRj05rYu2RCkj2dHPqDUO2or1JY7bIhBEmCCylW8hrKCfmU8kfCrQiwtO2tp5tq0wyyoDKJTPeIA/wBKpf1PZVSYGyI/9HLQdynEJBJTjkc1E8m0RY6psK4PS7owoEKDju0EfHHjmh21YmqperkyXZlzuVud00/bJqLfaYkTu1MtlhYQSocbkkE/I10VmqcXHjL75pxe0KSlrAKOcYPHjXe3VN81G4+9Enaag2nSjdomiBJZlFby9rC9hKfIE5yK6Kzu8YZiPGM0wlSQpIbP1xjxNd8fEZvhfnZvcU9156bl0bFfhLBHh6PCvQv+VXnn7O0nvuuvTZxI2lOpYAwfP8aM16GB41WW6lKUClKUClKUClKUClKUClKUClKUClKUClKUCoO7batnZU6lHn+5S/8AaTU41BvbcIHZT6lHx/ipf+0KlGLnsgT5lounUWZb7a5eZzFtgKZt7SwhT575eQFHgYGTz6VNitRW+59Q5V/n2S+6Zv7sVph23ynGnmktoThC9uOSeefGoV7H19Z0vdOol3kR5UxqLboKlMQWi6+sd8sEISPEjOfkDU6Ro1o6ha9maptt8msRlstxXbRdba6w4haAff3ZyAc8etc8p4rWK5YusRsQVPwpOFYKH7dsc258loOP0ir7h31mdHadVa7a86gZQ45HCljjGQTyPsqwk2gNyh3tugOxlqAU8xcCl1CT5ltSOcfA+dX9boVvjsthDD5TjGe98f1Vh039tBdg26XW7bBZe81txwlR+3xOao0vq3c4M6RFRBgrDDhQCrcCR6nmrjdYhK/7M7kjyd/4V8P4P2V15x1219444dylF4jJ+ymobW3P6/t2pbLdxm6ZtbzwC0NTZ6WXFIyQFBKjnBwaqb3U6+ssrdctltCEKCCd5JyRxxnkHnnwNbLv0q0HfpIkXLR9uuElLYZS9LQHVpSM4SCoHgZzVZes1rkJKXLckpOOO9I8OB4Y8BRna17l1xVZ2WV3J/T9qacK0tm4TUxysp8du5XOMpz86+1PVS8OxDLZiWx2KG0vB1l7chbZ+qpBB94EeYpfOmejtSKY+ldMQbp3G7uvbB3ob3YKgM58cD9FVRuwWmPCahNW5pqGy0GG2U8BDY8EDHgOPKht9Nh1rOu9tTIcbYaVvUjCMkcY9a+5WoZmBju/0VTo0GJCY7piN3bQJUEpdJ5Pj41yBLP95WfgHB91XR3R8l8v9zUxiM7HbJJ3rda3jbjyGRUZTrguYZkS53WWlLgxugR2W1J9cHGQfjUhaicWmEpMG3tSX1EIIlS+6QlPrnB/Rio+l6dn3NqWHZlqs77gGx5CHZG0+ZHgDj5VF2s7Ves0XL2i0t6WvEC1Q7PN9nvE4oU2+oMKwRjnCuea6GyChpDBTHcaaWAolfO/jGRx4fdXfrVGtdNXiBJ0vFeny7lbbRNUuW7BWzHWtDC9wSo8HOeK6DSXGFJZSHnXG9oH41JAR8E8mu+Hhm+Eidm4Nv8AXzpspsZQdTQTkcf9aM16EQMGvPl2a2UJ6+9NQ39T8JYPAPH8qDXoN8TVYbqUpQKUpQKUpQKUpQKUpQKUpQKUpQKUpQKUpQKgvtvnHZR6lf5rV/tJqdKgrtwEjso9SsDJ+i1f7SaDGT2KL3adMak1rPu15g2lsxYSEe1vhpSgFrJUM+IFTFqzWWmJfUedeGuo+ljaZDDSXEG8IS8oobCRhOOAFA+fIxXTPQfSy/8AVS7XKNp+DGmuw22A6JL6GQkulSWwN/jkg/KoYvjbEO8To7jTbakObOEAlKsEHH2iuU7csrJeZ6dOJJdMmrWq2hHNzabtpsu7AvH0605GwT7u7bykn0+NSBp3qVpiazGba1Fp5yS4MBhFyypRA5AG2sYNvQn8DdNMBhptChLeUUpwVq3pTlXrgfoq5enxEPWFqktISh5ta1BYSMj8Wqlxv7amc1zGRt/rJopO4I1XphZSDn+NP+FbGOrWmpEZMlF/04Y+8o7w3IgbgM4+r448qxEXl1CLnKSClpIXu3BIyM+lSDp+SXemMWIpDamV3rv1BSQTvEcjOftpML+07sfiyfRep9huCmkRb7ph5x4hKGvpM71KPljbX02/XVvuq3EwblYJZb4cDE9SyjnHvAJ4rGxoAph62sDzTTaXW5iFJVsHBHnVyafvNvsVvEm5W5dwgqu8hL8Rp4sF0qYISoqT+aohXpxVuN1xV78fiyDnVsVDDz6pNpbZZ3d4pctSdm362cp8qpjvVTTbbZcOo9NqGM+7dAf91dE2rxF7yLbZLEiRcn/YXWJ5lq2oa7opW2UZwrcT4n0qPZMRj22Thlvl5zjYPzjWJjlfNXvx+LJe51NsKYKZar1YfZ1KKUrNxxuUOSkceIBBx8a1Y6lWWY4y2xd9OuuvEJbbTdRuUT4DGPGsbs3nSFqbKElCbnJWkbfAlpsE1ppBpDOsNPuoQhLqbkwpKwnkHfTst9r34/FkSuWuYs+Mtq2ptd8lc/2pbbmlboA8VKBGAB4VGi73JnuTEJumnbPNTwG51+aUAf8A5sePyFdKZLLZmzShIRuedGUHbkbzxx5Vyi2xvwNdUY7OU3ZABKASMsKz+yk6dnNrNzl9O/Wol2O86chWpvVNkkzBbnoaxHntd2t5xpSQM5yfeUOa6JdROld40I7BiXC42u6lcdboNqmokJYbQoJO7HgeRx41StPxWYmorQ+002243OjqSoIHunvE1Vr1pMMaelalDK0NIvj0FawkBvnJHxznj05FbuU6epllObqfyamU1MaqvZoYEbr301CDuH4TQTg/F0V6DE+Hzrz9dmlJT2g+mpUd2dTwiCfId6MV6BU+Jro5VupSlEKUpQKUpQKUpQKUpQKUpQKUpQKUpQKUpQKg3tquMs9l7qC5IaEiOiBudYKinvUBxO5G4cjI4z5ZqcqgrtsrbR2XeoDj7PtMduElb0feU96gOIKkbh4ZGRnyoMS+lusWk9G631dcLFoydZbPcosRMS2MXPv1Q3G1FSlqdcTuUDzhPzzmoFlWtN51GcgtNSpQSp3YPcyoA5+HPj4VfWuL3Yb7q+fN03pxWlLO400GrSuaqYWSBhR71WCcnJwfCo8nla3n0lRDW/aePdz6GnrRqS7St1P0Pb+n0jTdot9yTdmkQny682pKwh0vJCkAp4wOPD1q7OimhtO6ktV7u1zvgtt1txKYMAOoSZSlNLI4I3K5wOKihm4RX9L6XhxXQtyDDf8AaUgHLbrkgqCcnx90JNVzQFzh2TWVruM5SW2IqnFFak5wS2oJ/WRWLLFiJbnBKlvOlH4wuFHu48RwR4eNS7eNN2XT/TrSMu0XJ6Ym6yHZEiPICA5DcS0E7FbSQM5yM+RqLLvHU3c5aV7sd4TwCE7s+Pw/4Vc2mpkdzRJg94FS27qZXd452FgJ3Z9Nw8M1tEzdnvQendYTbnOveohZplrdaXBjFSE+1KIUQPeOT7wCcCrQcgTLjpl1EVDZmIvBJQ46lpITtws7lcDA+dU/QU+Hadb2CdOUhuJGmtvOOLGdgBzn9NXBLtLd3tlwacjTX2helSP4tSkvJCU54CuMHwrF2vttk2tZ1NEdS8gWyPBj/j+/SC46ANqQg+8sH1Hzqz3yn6ReyraDJUFKPkCs5P2Vf1xtwF1g3M2qetQtzUdLSQj2dn3skuE87kgHGP2VHsw/23IB5/Guc/6ZpiVJvXPQen+n0PTEHTl/Goo0h2Q+++FoV3TmxsBJ28DIwcHmvq6DdO7BrFU663fUKbRJs0pl2PG3NpMg4JSPe5OVYGAPOo4mzIq9E2q3NKSJbNykyVtJGCELbbSFfaUmtNHSo9u1fp+bK2pYi3Fh5xahnYkLGT9g5rXpeFJdcUpby9uFFxZIHllZz+2pW6xdPrBoHQtgVYdRJ1D9Jzg/JCVIV7PiOCke7nGcq4PPFRlcVINzmFtW5v2h3ar84bzg/or72ZcRvQNytylIRNXdWJjTQGCtIZUhR+zIp6SL46AdL7F1FudxXe9St6fNscjyGQsoBfG7J+sR4EJHHrUndLLFbbt2XesMqfao0mWw5OcZkvIypCwobdp8ik8g/GuscNbbE6HIcSFBiQy8QoZ4Q4lR/UK7L23qNbLf2bOpNuhMPyU3m7TUiY2yotKS44hTZCs4A8ckjjivN15e7C63Jf8AP+u/Ts5m9cf6jbstztN/2UdCQ5NknvasVq+B7Jdm54TFYYS6NyFsbSVLP52azzp86wNdlydplPVTQUB2xXB7VzmsYS416ROCYjEfvU7m1MYypRwcKzWeVI49fjXqcK3UpSiFKUoFKUoFKUoFKUoFKUoFKUoFKUoFKUoFQf20LZOvXZe6iwrdCfnzHLYrZHjILji8KBOEjk8AnipwraUg+VB5zLlap1okFVwgS4AeQO69tjrY7zA527wM4yM4q1p0/u332kv5b71AKUkbSNvJ+dejbV3TXSmvlRVak07bL6qLuDBuEVDxa3Y3bdwOM4FW8rs3dLFcHp7pwj/NrX3UGACAuO2cNuMpBSDgKAOfPPxr7e8bI/lEeI/KHrWe3+DL0m3lX9jnTW4+f0a191bj2aelBBH9jvTfP+DmvuoPPbqmaVXW4NCSnug8MIBzv5OefhVRsq2RGwlbKTgFWFgc/LNZ+3uy30ikAhzpvppefHNub5/VXGnsp9HU5x0100M+P8XN/dQYGsthtRLqCOOMipJFy0z7M9b9SvXCPCdu8h9yTatqnQgRwkIHP55Sflmszauyp0eUQT0305x/g9H3UV2VOkCwoK6caeUFEkgwUHJPjUs2u2GYaj0TqVqzp23iNeI8aBb2EZQGHnUKPeuuHdzuBHB+NR5NW2J0rC0Ad85j3x+efjWdVHZF6MNhAT0004kIIUnEFIwa1PZI6MknPTPTnP8A9CipJo2wPKWgPJ95Odnju+I48a5A8N6RuT9ZPGfHkVnfPZN6NEf+jTTf/wCPR91a/wAEzo3/APDTTf8AUEfdV0jBDNUBOkjek/jV8hQAPvGuB1aS6kbkgbTn3hms8auyV0aWcnpppsn/ACBFcauyF0VV49MdNn/wKKowQjaUlQWnwJ4UPQ1d9k1xAt3Sy76ZUxL+kbg+l1EluQBHSgd2cKR45yg+Hjn4VmsPY86KEY/sY6cx6exJrjV2NuiC/Hpfps+X/mSa49XCdWSZb4svF14dMM7hdxhn7LsJ+X2jOmZYjPyNmqIq1dy0pQSA4CSSBgYHJ54xWf4cCqFpXQ2n9D2iJa9P2WDZ4ERGxiPEYS2ltPoMCq6BgV2c2tKUoFKUoFKUoFKUoFKUoFKUoFKUoFKUoFKUoFKUoFKUoFKUoFKUoFKUoFKUoFKUoFKUoFKUoFKUoFKUoFKUoFKUoFKUoFKU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8" descr="http://img0.imgtn.bdimg.com/it/u=3157668398,2056971038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08" y="197110"/>
            <a:ext cx="1238246" cy="1597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14086" y="350302"/>
            <a:ext cx="5762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RadarPC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IRS60-5 Vital signs detection 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tool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99623" y="917007"/>
            <a:ext cx="1141713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 err="1" smtClean="0">
                <a:cs typeface="Arial" panose="020B0604020202020204" pitchFamily="34" charset="0"/>
              </a:rPr>
              <a:t>RadarPC</a:t>
            </a:r>
            <a:r>
              <a:rPr lang="en-US" altLang="zh-CN" sz="1600" dirty="0" smtClean="0">
                <a:cs typeface="Arial" panose="020B0604020202020204" pitchFamily="34" charset="0"/>
              </a:rPr>
              <a:t> is a tool that can connect to radar, receive and view data from radar, upgrade firmware and configure radar network.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1600" b="1" dirty="0" smtClean="0">
                <a:cs typeface="Arial" panose="020B0604020202020204" pitchFamily="34" charset="0"/>
              </a:rPr>
              <a:t>Radar Connection Steps: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cs typeface="Arial" panose="020B0604020202020204" pitchFamily="34" charset="0"/>
              </a:rPr>
              <a:t> First, power on Radar, make sure your computer is connected to </a:t>
            </a:r>
            <a:r>
              <a:rPr lang="en-US" altLang="zh-CN" sz="1400" dirty="0">
                <a:cs typeface="Arial" panose="020B0604020202020204" pitchFamily="34" charset="0"/>
              </a:rPr>
              <a:t>Radar </a:t>
            </a:r>
            <a:r>
              <a:rPr lang="en-US" altLang="zh-CN" sz="1400" dirty="0" smtClean="0">
                <a:cs typeface="Arial" panose="020B0604020202020204" pitchFamily="34" charset="0"/>
              </a:rPr>
              <a:t>hotspot (</a:t>
            </a:r>
            <a:r>
              <a:rPr lang="en-US" altLang="zh-CN" sz="14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name </a:t>
            </a:r>
            <a:r>
              <a:rPr lang="en-US" altLang="zh-CN" sz="14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altLang="zh-CN" sz="14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IRS60_serial number, password </a:t>
            </a:r>
            <a:r>
              <a:rPr lang="en-US" altLang="zh-CN" sz="14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altLang="zh-CN" sz="14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abcd1234</a:t>
            </a:r>
            <a:r>
              <a:rPr lang="en-US" altLang="zh-CN" sz="1400" dirty="0" smtClean="0"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altLang="zh-CN" sz="1400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cs typeface="Arial" panose="020B0604020202020204" pitchFamily="34" charset="0"/>
              </a:rPr>
              <a:t> Click </a:t>
            </a:r>
            <a:r>
              <a:rPr lang="en-US" altLang="zh-CN" sz="1400" b="1" dirty="0" smtClean="0">
                <a:cs typeface="Arial" panose="020B0604020202020204" pitchFamily="34" charset="0"/>
              </a:rPr>
              <a:t>On/OFF</a:t>
            </a:r>
            <a:r>
              <a:rPr lang="en-US" altLang="zh-CN" sz="1400" dirty="0" smtClean="0">
                <a:cs typeface="Arial" panose="020B0604020202020204" pitchFamily="34" charset="0"/>
              </a:rPr>
              <a:t> to connect/disconnect to radar.</a:t>
            </a:r>
            <a:endParaRPr lang="en-US" altLang="zh-CN" sz="14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cs typeface="Arial" panose="020B0604020202020204" pitchFamily="34" charset="0"/>
              </a:rPr>
              <a:t> Enter </a:t>
            </a:r>
            <a:r>
              <a:rPr lang="en-US" altLang="zh-CN" sz="1400" b="1" dirty="0" smtClean="0">
                <a:cs typeface="Arial" panose="020B0604020202020204" pitchFamily="34" charset="0"/>
              </a:rPr>
              <a:t>IP</a:t>
            </a:r>
            <a:r>
              <a:rPr lang="en-US" altLang="zh-CN" sz="1400" dirty="0" smtClean="0">
                <a:cs typeface="Arial" panose="020B0604020202020204" pitchFamily="34" charset="0"/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192.168.4.1</a:t>
            </a:r>
            <a:r>
              <a:rPr lang="en-US" altLang="zh-CN" sz="1400" dirty="0" smtClean="0">
                <a:cs typeface="Arial" panose="020B0604020202020204" pitchFamily="34" charset="0"/>
              </a:rPr>
              <a:t> (when hotspot connected), </a:t>
            </a:r>
            <a:r>
              <a:rPr lang="en-US" altLang="zh-CN" sz="1400" b="1" dirty="0" smtClean="0">
                <a:cs typeface="Arial" panose="020B0604020202020204" pitchFamily="34" charset="0"/>
              </a:rPr>
              <a:t>Port</a:t>
            </a:r>
            <a:r>
              <a:rPr lang="en-US" altLang="zh-CN" sz="1400" dirty="0" smtClean="0">
                <a:cs typeface="Arial" panose="020B0604020202020204" pitchFamily="34" charset="0"/>
              </a:rPr>
              <a:t>: </a:t>
            </a:r>
            <a:r>
              <a:rPr lang="en-US" altLang="zh-CN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20000</a:t>
            </a:r>
            <a:r>
              <a:rPr lang="en-US" altLang="zh-CN" sz="1400" dirty="0" smtClean="0">
                <a:cs typeface="Arial" panose="020B0604020202020204" pitchFamily="34" charset="0"/>
              </a:rPr>
              <a:t>, then </a:t>
            </a:r>
            <a:r>
              <a:rPr lang="en-US" altLang="zh-CN" sz="1600" dirty="0" smtClean="0">
                <a:cs typeface="Arial" panose="020B0604020202020204" pitchFamily="34" charset="0"/>
              </a:rPr>
              <a:t>click </a:t>
            </a:r>
            <a:r>
              <a:rPr lang="en-US" altLang="zh-CN" sz="1600" b="1" dirty="0" smtClean="0">
                <a:cs typeface="Arial" panose="020B0604020202020204" pitchFamily="34" charset="0"/>
              </a:rPr>
              <a:t>Confirm.</a:t>
            </a:r>
            <a:endParaRPr lang="en-US" altLang="zh-CN" sz="1600" b="1" dirty="0"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altLang="zh-CN" sz="1400" dirty="0" smtClean="0">
                <a:cs typeface="Arial" panose="020B0604020202020204" pitchFamily="34" charset="0"/>
              </a:rPr>
              <a:t>(You can also enter specific Radar IP here to connect after Radar Network Configuration is done, and your computer must connected to Wi-Fi)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83" y="4067030"/>
            <a:ext cx="1414527" cy="2527209"/>
          </a:xfrm>
          <a:prstGeom prst="rect">
            <a:avLst/>
          </a:prstGeom>
        </p:spPr>
      </p:pic>
      <p:pic>
        <p:nvPicPr>
          <p:cNvPr id="13" name="图片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208" y="2418170"/>
            <a:ext cx="1532402" cy="8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39" y="4067030"/>
            <a:ext cx="3845137" cy="243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50825</TotalTime>
  <Words>1299</Words>
  <Application>Microsoft Office PowerPoint</Application>
  <PresentationFormat>宽屏</PresentationFormat>
  <Paragraphs>218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 Unicode MS</vt:lpstr>
      <vt:lpstr>等线</vt:lpstr>
      <vt:lpstr>等线 Light</vt:lpstr>
      <vt:lpstr>黑体</vt:lpstr>
      <vt:lpstr>华文细黑</vt:lpstr>
      <vt:lpstr>微软雅黑</vt:lpstr>
      <vt:lpstr>微软雅黑</vt:lpstr>
      <vt:lpstr>Arial</vt:lpstr>
      <vt:lpstr>Calibri</vt:lpstr>
      <vt:lpstr>Century Gothic</vt:lpstr>
      <vt:lpstr>Franklin Gothic Book</vt:lpstr>
      <vt:lpstr>Franklin Gothic Medium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王冠11</dc:creator>
  <cp:lastModifiedBy>Charles.Li</cp:lastModifiedBy>
  <cp:revision>1242</cp:revision>
  <dcterms:created xsi:type="dcterms:W3CDTF">2018-10-15T01:38:28Z</dcterms:created>
  <dcterms:modified xsi:type="dcterms:W3CDTF">2022-08-03T02:07:23Z</dcterms:modified>
</cp:coreProperties>
</file>