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0"/>
  </p:notesMasterIdLst>
  <p:sldIdLst>
    <p:sldId id="256" r:id="rId4"/>
    <p:sldId id="284" r:id="rId5"/>
    <p:sldId id="285" r:id="rId6"/>
    <p:sldId id="286" r:id="rId7"/>
    <p:sldId id="287" r:id="rId8"/>
    <p:sldId id="28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00F"/>
    <a:srgbClr val="D0CECE"/>
    <a:srgbClr val="717171"/>
    <a:srgbClr val="999999"/>
    <a:srgbClr val="EF8D85"/>
    <a:srgbClr val="2F2F2F"/>
    <a:srgbClr val="E67A82"/>
    <a:srgbClr val="92000A"/>
    <a:srgbClr val="E5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823" autoAdjust="0"/>
  </p:normalViewPr>
  <p:slideViewPr>
    <p:cSldViewPr snapToGrid="0">
      <p:cViewPr varScale="1">
        <p:scale>
          <a:sx n="107" d="100"/>
          <a:sy n="107" d="100"/>
        </p:scale>
        <p:origin x="206" y="86"/>
      </p:cViewPr>
      <p:guideLst>
        <p:guide pos="415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05B15B0-4932-4070-BCA0-39CD21340E5E}" type="datetimeFigureOut">
              <a:rPr lang="zh-CN" altLang="en-US" smtClean="0"/>
              <a:pPr/>
              <a:t>2021/3/23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AFFD056-5F17-4C97-AA22-601C3930920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126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D056-5F17-4C97-AA22-601C3930920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2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D056-5F17-4C97-AA22-601C3930920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59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D056-5F17-4C97-AA22-601C3930920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038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D056-5F17-4C97-AA22-601C3930920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837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D056-5F17-4C97-AA22-601C3930920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702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D056-5F17-4C97-AA22-601C3930920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137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78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853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专题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心圆 1"/>
          <p:cNvSpPr/>
          <p:nvPr userDrawn="1"/>
        </p:nvSpPr>
        <p:spPr>
          <a:xfrm>
            <a:off x="11372850" y="4282568"/>
            <a:ext cx="1638300" cy="1638300"/>
          </a:xfrm>
          <a:prstGeom prst="donut">
            <a:avLst>
              <a:gd name="adj" fmla="val 29389"/>
            </a:avLst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84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8F90-F885-43B1-B66C-6E341A2E4B00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92BB-72E7-48F9-9C62-AAA83DA0A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18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灰白纹理背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27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92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48F90-F885-43B1-B66C-6E341A2E4B00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592BB-72E7-48F9-9C62-AAA83DA0AC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416" y="225888"/>
            <a:ext cx="1373135" cy="2375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416" y="225888"/>
            <a:ext cx="1373136" cy="237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794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48F90-F885-43B1-B66C-6E341A2E4B00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592BB-72E7-48F9-9C62-AAA83DA0AC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416" y="225888"/>
            <a:ext cx="1373135" cy="2375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416" y="225888"/>
            <a:ext cx="1373136" cy="237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05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48F90-F885-43B1-B66C-6E341A2E4B00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592BB-72E7-48F9-9C62-AAA83DA0AC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416" y="225888"/>
            <a:ext cx="1373135" cy="2375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416" y="225888"/>
            <a:ext cx="1373136" cy="237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29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57585" y="2214921"/>
            <a:ext cx="5726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rgbClr val="D600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Video Intercom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590550" y="4417459"/>
            <a:ext cx="1568450" cy="4245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00000">
                  <a:alpha val="80000"/>
                </a:srgbClr>
              </a:gs>
              <a:gs pos="100000">
                <a:schemeClr val="bg1">
                  <a:lumMod val="50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98277" y="4398907"/>
            <a:ext cx="1572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2021·H1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14">
            <a:extLst>
              <a:ext uri="{FF2B5EF4-FFF2-40B4-BE49-F238E27FC236}">
                <a16:creationId xmlns:a16="http://schemas.microsoft.com/office/drawing/2014/main" id="{785E59D8-93C0-481E-91D7-27EC17512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6371834"/>
            <a:ext cx="2997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ea"/>
                <a:sym typeface="+mn-lt"/>
              </a:rPr>
              <a:t>International Product and Solution Center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7585" y="3323631"/>
            <a:ext cx="36343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rgbClr val="D600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Naming Rule</a:t>
            </a:r>
          </a:p>
        </p:txBody>
      </p:sp>
    </p:spTree>
    <p:extLst>
      <p:ext uri="{BB962C8B-B14F-4D97-AF65-F5344CB8AC3E}">
        <p14:creationId xmlns:p14="http://schemas.microsoft.com/office/powerpoint/2010/main" val="36899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895438"/>
              </p:ext>
            </p:extLst>
          </p:nvPr>
        </p:nvGraphicFramePr>
        <p:xfrm>
          <a:off x="658813" y="1130300"/>
          <a:ext cx="9584168" cy="1744982"/>
        </p:xfrm>
        <a:graphic>
          <a:graphicData uri="http://schemas.openxmlformats.org/drawingml/2006/table">
            <a:tbl>
              <a:tblPr/>
              <a:tblGrid>
                <a:gridCol w="1342769">
                  <a:extLst>
                    <a:ext uri="{9D8B030D-6E8A-4147-A177-3AD203B41FA5}">
                      <a16:colId xmlns:a16="http://schemas.microsoft.com/office/drawing/2014/main" val="3201975440"/>
                    </a:ext>
                  </a:extLst>
                </a:gridCol>
                <a:gridCol w="1342769">
                  <a:extLst>
                    <a:ext uri="{9D8B030D-6E8A-4147-A177-3AD203B41FA5}">
                      <a16:colId xmlns:a16="http://schemas.microsoft.com/office/drawing/2014/main" val="1606200782"/>
                    </a:ext>
                  </a:extLst>
                </a:gridCol>
                <a:gridCol w="2094227">
                  <a:extLst>
                    <a:ext uri="{9D8B030D-6E8A-4147-A177-3AD203B41FA5}">
                      <a16:colId xmlns:a16="http://schemas.microsoft.com/office/drawing/2014/main" val="92164065"/>
                    </a:ext>
                  </a:extLst>
                </a:gridCol>
                <a:gridCol w="2094227">
                  <a:extLst>
                    <a:ext uri="{9D8B030D-6E8A-4147-A177-3AD203B41FA5}">
                      <a16:colId xmlns:a16="http://schemas.microsoft.com/office/drawing/2014/main" val="3037992072"/>
                    </a:ext>
                  </a:extLst>
                </a:gridCol>
                <a:gridCol w="1355088">
                  <a:extLst>
                    <a:ext uri="{9D8B030D-6E8A-4147-A177-3AD203B41FA5}">
                      <a16:colId xmlns:a16="http://schemas.microsoft.com/office/drawing/2014/main" val="3048873991"/>
                    </a:ext>
                  </a:extLst>
                </a:gridCol>
                <a:gridCol w="1355088">
                  <a:extLst>
                    <a:ext uri="{9D8B030D-6E8A-4147-A177-3AD203B41FA5}">
                      <a16:colId xmlns:a16="http://schemas.microsoft.com/office/drawing/2014/main" val="286843160"/>
                    </a:ext>
                  </a:extLst>
                </a:gridCol>
              </a:tblGrid>
              <a:tr h="21812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Main Station</a:t>
                      </a:r>
                    </a:p>
                  </a:txBody>
                  <a:tcPr marL="9915" marR="9915" marT="9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218008"/>
                  </a:ext>
                </a:extLst>
              </a:tr>
              <a:tr h="21812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Main Station</a:t>
                      </a:r>
                    </a:p>
                  </a:txBody>
                  <a:tcPr marL="9915" marR="9915" marT="9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④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⑤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808713"/>
                  </a:ext>
                </a:extLst>
              </a:tr>
              <a:tr h="2181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DS-KM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543606"/>
                  </a:ext>
                </a:extLst>
              </a:tr>
              <a:tr h="8724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Hikvision Video Intercom Main Station Product</a:t>
                      </a:r>
                    </a:p>
                  </a:txBody>
                  <a:tcPr marL="9915" marR="9915" marT="99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8: Digital product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9: Android product</a:t>
                      </a:r>
                    </a:p>
                  </a:txBody>
                  <a:tcPr marL="9915" marR="9915" marT="99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3: 7' with touch screen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5: 10.1' with touch screen</a:t>
                      </a:r>
                    </a:p>
                  </a:txBody>
                  <a:tcPr marL="9915" marR="9915" marT="99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Different housing</a:t>
                      </a:r>
                    </a:p>
                  </a:txBody>
                  <a:tcPr marL="9915" marR="9915" marT="99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1: 0.3 mega pixel resulotion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3: 2 mega pixel resulotion</a:t>
                      </a:r>
                    </a:p>
                  </a:txBody>
                  <a:tcPr marL="9915" marR="9915" marT="99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178920"/>
                  </a:ext>
                </a:extLst>
              </a:tr>
              <a:tr h="2181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Example</a:t>
                      </a:r>
                    </a:p>
                  </a:txBody>
                  <a:tcPr marL="9915" marR="9915" marT="99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DS-KM9503</a:t>
                      </a:r>
                    </a:p>
                  </a:txBody>
                  <a:tcPr marL="9915" marR="9915" marT="9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915" marR="9915" marT="99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038395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191426"/>
              </p:ext>
            </p:extLst>
          </p:nvPr>
        </p:nvGraphicFramePr>
        <p:xfrm>
          <a:off x="660400" y="3551714"/>
          <a:ext cx="10890396" cy="1895939"/>
        </p:xfrm>
        <a:graphic>
          <a:graphicData uri="http://schemas.openxmlformats.org/drawingml/2006/table">
            <a:tbl>
              <a:tblPr/>
              <a:tblGrid>
                <a:gridCol w="1196626">
                  <a:extLst>
                    <a:ext uri="{9D8B030D-6E8A-4147-A177-3AD203B41FA5}">
                      <a16:colId xmlns:a16="http://schemas.microsoft.com/office/drawing/2014/main" val="3837529963"/>
                    </a:ext>
                  </a:extLst>
                </a:gridCol>
                <a:gridCol w="1196626">
                  <a:extLst>
                    <a:ext uri="{9D8B030D-6E8A-4147-A177-3AD203B41FA5}">
                      <a16:colId xmlns:a16="http://schemas.microsoft.com/office/drawing/2014/main" val="1016295245"/>
                    </a:ext>
                  </a:extLst>
                </a:gridCol>
                <a:gridCol w="1558988">
                  <a:extLst>
                    <a:ext uri="{9D8B030D-6E8A-4147-A177-3AD203B41FA5}">
                      <a16:colId xmlns:a16="http://schemas.microsoft.com/office/drawing/2014/main" val="3579170239"/>
                    </a:ext>
                  </a:extLst>
                </a:gridCol>
                <a:gridCol w="1696720">
                  <a:extLst>
                    <a:ext uri="{9D8B030D-6E8A-4147-A177-3AD203B41FA5}">
                      <a16:colId xmlns:a16="http://schemas.microsoft.com/office/drawing/2014/main" val="51093163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684714076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1998335360"/>
                    </a:ext>
                  </a:extLst>
                </a:gridCol>
                <a:gridCol w="528320">
                  <a:extLst>
                    <a:ext uri="{9D8B030D-6E8A-4147-A177-3AD203B41FA5}">
                      <a16:colId xmlns:a16="http://schemas.microsoft.com/office/drawing/2014/main" val="350496537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1014528075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151726972"/>
                    </a:ext>
                  </a:extLst>
                </a:gridCol>
                <a:gridCol w="913276">
                  <a:extLst>
                    <a:ext uri="{9D8B030D-6E8A-4147-A177-3AD203B41FA5}">
                      <a16:colId xmlns:a16="http://schemas.microsoft.com/office/drawing/2014/main" val="1053719673"/>
                    </a:ext>
                  </a:extLst>
                </a:gridCol>
              </a:tblGrid>
              <a:tr h="184773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Indoor Station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8720"/>
                  </a:ext>
                </a:extLst>
              </a:tr>
              <a:tr h="18477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Indoor Station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</a:t>
                      </a: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④</a:t>
                      </a: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⑤</a:t>
                      </a: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⑥</a:t>
                      </a: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⑦</a:t>
                      </a: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⑧</a:t>
                      </a: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928466"/>
                  </a:ext>
                </a:extLst>
              </a:tr>
              <a:tr h="18477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DS-KH</a:t>
                      </a: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</a:t>
                      </a: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</a:t>
                      </a: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E1</a:t>
                      </a: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301874"/>
                  </a:ext>
                </a:extLst>
              </a:tr>
              <a:tr h="11568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Hikvision Video Intercom Indoor Station Product</a:t>
                      </a:r>
                    </a:p>
                  </a:txBody>
                  <a:tcPr marL="8399" marR="8399" marT="8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2: Analog product(4 line)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6: Value product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8: Pro product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9: Ultra product</a:t>
                      </a:r>
                    </a:p>
                  </a:txBody>
                  <a:tcPr marL="8399" marR="8399" marT="8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0: 3.5' without touch screen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1: 4.3' with touch screen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2: 7' without touch screen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3: 7' with touch screen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5: 10.1' with touch screen</a:t>
                      </a:r>
                    </a:p>
                  </a:txBody>
                  <a:tcPr marL="8399" marR="8399" marT="8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0/1/2/3: Different housing</a:t>
                      </a:r>
                    </a:p>
                  </a:txBody>
                  <a:tcPr marL="8399" marR="8399" marT="8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0: without camera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1: 0.3 mega pixel resulotion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99" marR="8399" marT="8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8399" marR="8399" marT="8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W: Wi-Fi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99" marR="8399" marT="8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T: TF Card</a:t>
                      </a:r>
                    </a:p>
                  </a:txBody>
                  <a:tcPr marL="8399" marR="8399" marT="8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E0: Private Poe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E1: Standard Poe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E2: 2-Wire 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E6: Only 12V power supply</a:t>
                      </a:r>
                    </a:p>
                  </a:txBody>
                  <a:tcPr marL="8399" marR="8399" marT="8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377822"/>
                  </a:ext>
                </a:extLst>
              </a:tr>
              <a:tr h="1847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Example</a:t>
                      </a:r>
                    </a:p>
                  </a:txBody>
                  <a:tcPr marL="8399" marR="8399" marT="8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DS-KH9510-WTE1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8399" marR="8399" marT="8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9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6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779437"/>
              </p:ext>
            </p:extLst>
          </p:nvPr>
        </p:nvGraphicFramePr>
        <p:xfrm>
          <a:off x="660400" y="1130298"/>
          <a:ext cx="10858498" cy="2395012"/>
        </p:xfrm>
        <a:graphic>
          <a:graphicData uri="http://schemas.openxmlformats.org/drawingml/2006/table">
            <a:tbl>
              <a:tblPr/>
              <a:tblGrid>
                <a:gridCol w="1193121">
                  <a:extLst>
                    <a:ext uri="{9D8B030D-6E8A-4147-A177-3AD203B41FA5}">
                      <a16:colId xmlns:a16="http://schemas.microsoft.com/office/drawing/2014/main" val="3681840888"/>
                    </a:ext>
                  </a:extLst>
                </a:gridCol>
                <a:gridCol w="1193121">
                  <a:extLst>
                    <a:ext uri="{9D8B030D-6E8A-4147-A177-3AD203B41FA5}">
                      <a16:colId xmlns:a16="http://schemas.microsoft.com/office/drawing/2014/main" val="3160130592"/>
                    </a:ext>
                  </a:extLst>
                </a:gridCol>
                <a:gridCol w="1129118">
                  <a:extLst>
                    <a:ext uri="{9D8B030D-6E8A-4147-A177-3AD203B41FA5}">
                      <a16:colId xmlns:a16="http://schemas.microsoft.com/office/drawing/2014/main" val="3677587013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2861149021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1000377068"/>
                    </a:ext>
                  </a:extLst>
                </a:gridCol>
                <a:gridCol w="1442720">
                  <a:extLst>
                    <a:ext uri="{9D8B030D-6E8A-4147-A177-3AD203B41FA5}">
                      <a16:colId xmlns:a16="http://schemas.microsoft.com/office/drawing/2014/main" val="421396321"/>
                    </a:ext>
                  </a:extLst>
                </a:gridCol>
                <a:gridCol w="782320">
                  <a:extLst>
                    <a:ext uri="{9D8B030D-6E8A-4147-A177-3AD203B41FA5}">
                      <a16:colId xmlns:a16="http://schemas.microsoft.com/office/drawing/2014/main" val="2262889150"/>
                    </a:ext>
                  </a:extLst>
                </a:gridCol>
                <a:gridCol w="690880">
                  <a:extLst>
                    <a:ext uri="{9D8B030D-6E8A-4147-A177-3AD203B41FA5}">
                      <a16:colId xmlns:a16="http://schemas.microsoft.com/office/drawing/2014/main" val="4613162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460742143"/>
                    </a:ext>
                  </a:extLst>
                </a:gridCol>
                <a:gridCol w="688338">
                  <a:extLst>
                    <a:ext uri="{9D8B030D-6E8A-4147-A177-3AD203B41FA5}">
                      <a16:colId xmlns:a16="http://schemas.microsoft.com/office/drawing/2014/main" val="2634298658"/>
                    </a:ext>
                  </a:extLst>
                </a:gridCol>
              </a:tblGrid>
              <a:tr h="184232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Door Station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807926"/>
                  </a:ext>
                </a:extLst>
              </a:tr>
              <a:tr h="1842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Door Station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8374" marR="8374" marT="8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L="8374" marR="8374" marT="8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</a:t>
                      </a:r>
                    </a:p>
                  </a:txBody>
                  <a:tcPr marL="8374" marR="8374" marT="8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④</a:t>
                      </a:r>
                    </a:p>
                  </a:txBody>
                  <a:tcPr marL="8374" marR="8374" marT="8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⑤</a:t>
                      </a:r>
                    </a:p>
                  </a:txBody>
                  <a:tcPr marL="8374" marR="8374" marT="8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8374" marR="8374" marT="8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⑥</a:t>
                      </a:r>
                    </a:p>
                  </a:txBody>
                  <a:tcPr marL="8374" marR="8374" marT="8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⑦</a:t>
                      </a:r>
                    </a:p>
                  </a:txBody>
                  <a:tcPr marL="8374" marR="8374" marT="8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⑧</a:t>
                      </a:r>
                    </a:p>
                  </a:txBody>
                  <a:tcPr marL="8374" marR="8374" marT="8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162802"/>
                  </a:ext>
                </a:extLst>
              </a:tr>
              <a:tr h="1842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DS-KD</a:t>
                      </a:r>
                    </a:p>
                  </a:txBody>
                  <a:tcPr marL="8374" marR="8374" marT="8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L="8374" marR="8374" marT="8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8374" marR="8374" marT="8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8374" marR="8374" marT="8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8374" marR="8374" marT="8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</a:p>
                  </a:txBody>
                  <a:tcPr marL="8374" marR="8374" marT="8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</a:t>
                      </a:r>
                    </a:p>
                  </a:txBody>
                  <a:tcPr marL="8374" marR="8374" marT="8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</a:p>
                  </a:txBody>
                  <a:tcPr marL="8374" marR="8374" marT="8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E1</a:t>
                      </a:r>
                    </a:p>
                  </a:txBody>
                  <a:tcPr marL="8374" marR="8374" marT="83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05326"/>
                  </a:ext>
                </a:extLst>
              </a:tr>
              <a:tr h="165808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Hikvision Video Intercom Door Station Product</a:t>
                      </a:r>
                    </a:p>
                  </a:txBody>
                  <a:tcPr marL="8374" marR="8374" marT="8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3: Value product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8: Pro product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9: Ultra product</a:t>
                      </a:r>
                    </a:p>
                  </a:txBody>
                  <a:tcPr marL="8374" marR="8374" marT="8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0: 3.5'and below screen with mechanical keypad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1: 3.5' and below screen with touch keypad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2: 4.3' and below screen with touch keypad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6: 10' touch screen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74" marR="8374" marT="8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0/1/2/3: Different housing</a:t>
                      </a:r>
                    </a:p>
                  </a:txBody>
                  <a:tcPr marL="8374" marR="8374" marT="8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0: without camera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1: 0.3 mega pixel resulotion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2: 1.3 mega pixel resulotion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3: 2 mega pixel resulotion</a:t>
                      </a:r>
                    </a:p>
                  </a:txBody>
                  <a:tcPr marL="8374" marR="8374" marT="8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8374" marR="8374" marT="8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I: Infared Light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V: White Light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F: fingerprint</a:t>
                      </a:r>
                    </a:p>
                  </a:txBody>
                  <a:tcPr marL="8374" marR="8374" marT="8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M: Mental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P: Plastic</a:t>
                      </a:r>
                    </a:p>
                  </a:txBody>
                  <a:tcPr marL="8374" marR="8374" marT="8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E0: Private Poe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E1: Standard Poe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E2: 2-Wire 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E6: Only 12V power supply</a:t>
                      </a:r>
                    </a:p>
                  </a:txBody>
                  <a:tcPr marL="8374" marR="8374" marT="8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856027"/>
                  </a:ext>
                </a:extLst>
              </a:tr>
              <a:tr h="1842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Example</a:t>
                      </a:r>
                    </a:p>
                  </a:txBody>
                  <a:tcPr marL="8374" marR="8374" marT="8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DS-KD8003-IME1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8374" marR="8374" marT="83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546483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054166"/>
              </p:ext>
            </p:extLst>
          </p:nvPr>
        </p:nvGraphicFramePr>
        <p:xfrm>
          <a:off x="660398" y="3915953"/>
          <a:ext cx="8310882" cy="2218147"/>
        </p:xfrm>
        <a:graphic>
          <a:graphicData uri="http://schemas.openxmlformats.org/drawingml/2006/table">
            <a:tbl>
              <a:tblPr/>
              <a:tblGrid>
                <a:gridCol w="1164378">
                  <a:extLst>
                    <a:ext uri="{9D8B030D-6E8A-4147-A177-3AD203B41FA5}">
                      <a16:colId xmlns:a16="http://schemas.microsoft.com/office/drawing/2014/main" val="888098495"/>
                    </a:ext>
                  </a:extLst>
                </a:gridCol>
                <a:gridCol w="1406104">
                  <a:extLst>
                    <a:ext uri="{9D8B030D-6E8A-4147-A177-3AD203B41FA5}">
                      <a16:colId xmlns:a16="http://schemas.microsoft.com/office/drawing/2014/main" val="293278582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156735577"/>
                    </a:ext>
                  </a:extLst>
                </a:gridCol>
                <a:gridCol w="2499360">
                  <a:extLst>
                    <a:ext uri="{9D8B030D-6E8A-4147-A177-3AD203B41FA5}">
                      <a16:colId xmlns:a16="http://schemas.microsoft.com/office/drawing/2014/main" val="76118447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3254635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900075237"/>
                    </a:ext>
                  </a:extLst>
                </a:gridCol>
              </a:tblGrid>
              <a:tr h="18914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Modular Door Station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128524"/>
                  </a:ext>
                </a:extLst>
              </a:tr>
              <a:tr h="28371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Door Station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896199"/>
                  </a:ext>
                </a:extLst>
              </a:tr>
              <a:tr h="2321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DS-KD (8003)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KK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/surface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193856"/>
                  </a:ext>
                </a:extLst>
              </a:tr>
              <a:tr h="13240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Hikvision Video Intercom Modular Door Station Product</a:t>
                      </a:r>
                    </a:p>
                  </a:txBody>
                  <a:tcPr marL="8597" marR="8597" marT="85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KK：Nametag module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KP：Keypad module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BK：Blank module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M：Mifare card reader module (13.56 MHz)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E：EM card reader module (125 kHz)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IN：Indicator module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DIS：Display module</a:t>
                      </a:r>
                    </a:p>
                  </a:txBody>
                  <a:tcPr marL="8597" marR="8597" marT="85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8597" marR="8597" marT="85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/surface: Surface mounting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/flush: Flush mounming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/F:flush mouning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/S: Stainless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/NS: Withour keypad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597" marR="8597" marT="85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377756"/>
                  </a:ext>
                </a:extLst>
              </a:tr>
              <a:tr h="1891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Example</a:t>
                      </a:r>
                    </a:p>
                  </a:txBody>
                  <a:tcPr marL="8597" marR="8597" marT="85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DS-KD8003-IME1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8597" marR="8597" marT="85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994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138788"/>
              </p:ext>
            </p:extLst>
          </p:nvPr>
        </p:nvGraphicFramePr>
        <p:xfrm>
          <a:off x="660400" y="1130300"/>
          <a:ext cx="10874106" cy="2029459"/>
        </p:xfrm>
        <a:graphic>
          <a:graphicData uri="http://schemas.openxmlformats.org/drawingml/2006/table">
            <a:tbl>
              <a:tblPr/>
              <a:tblGrid>
                <a:gridCol w="1194836">
                  <a:extLst>
                    <a:ext uri="{9D8B030D-6E8A-4147-A177-3AD203B41FA5}">
                      <a16:colId xmlns:a16="http://schemas.microsoft.com/office/drawing/2014/main" val="4021148332"/>
                    </a:ext>
                  </a:extLst>
                </a:gridCol>
                <a:gridCol w="1194836">
                  <a:extLst>
                    <a:ext uri="{9D8B030D-6E8A-4147-A177-3AD203B41FA5}">
                      <a16:colId xmlns:a16="http://schemas.microsoft.com/office/drawing/2014/main" val="3845450958"/>
                    </a:ext>
                  </a:extLst>
                </a:gridCol>
                <a:gridCol w="1257768">
                  <a:extLst>
                    <a:ext uri="{9D8B030D-6E8A-4147-A177-3AD203B41FA5}">
                      <a16:colId xmlns:a16="http://schemas.microsoft.com/office/drawing/2014/main" val="1227887372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6748254"/>
                    </a:ext>
                  </a:extLst>
                </a:gridCol>
                <a:gridCol w="1076960">
                  <a:extLst>
                    <a:ext uri="{9D8B030D-6E8A-4147-A177-3AD203B41FA5}">
                      <a16:colId xmlns:a16="http://schemas.microsoft.com/office/drawing/2014/main" val="869303081"/>
                    </a:ext>
                  </a:extLst>
                </a:gridCol>
                <a:gridCol w="1666240">
                  <a:extLst>
                    <a:ext uri="{9D8B030D-6E8A-4147-A177-3AD203B41FA5}">
                      <a16:colId xmlns:a16="http://schemas.microsoft.com/office/drawing/2014/main" val="203098908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1516847195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757147359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370467365"/>
                    </a:ext>
                  </a:extLst>
                </a:gridCol>
                <a:gridCol w="937626">
                  <a:extLst>
                    <a:ext uri="{9D8B030D-6E8A-4147-A177-3AD203B41FA5}">
                      <a16:colId xmlns:a16="http://schemas.microsoft.com/office/drawing/2014/main" val="211413961"/>
                    </a:ext>
                  </a:extLst>
                </a:gridCol>
              </a:tblGrid>
              <a:tr h="184496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Villa Door </a:t>
                      </a:r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Station 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86" marR="8386" marT="8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020235"/>
                  </a:ext>
                </a:extLst>
              </a:tr>
              <a:tr h="1844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Villa Door Station</a:t>
                      </a:r>
                    </a:p>
                  </a:txBody>
                  <a:tcPr marL="8386" marR="8386" marT="8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8386" marR="8386" marT="83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L="8386" marR="8386" marT="83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</a:t>
                      </a:r>
                    </a:p>
                  </a:txBody>
                  <a:tcPr marL="8386" marR="8386" marT="83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④</a:t>
                      </a:r>
                    </a:p>
                  </a:txBody>
                  <a:tcPr marL="8386" marR="8386" marT="83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⑤</a:t>
                      </a:r>
                    </a:p>
                  </a:txBody>
                  <a:tcPr marL="8386" marR="8386" marT="83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8386" marR="8386" marT="83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⑥</a:t>
                      </a:r>
                    </a:p>
                  </a:txBody>
                  <a:tcPr marL="8386" marR="8386" marT="83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⑦</a:t>
                      </a:r>
                    </a:p>
                  </a:txBody>
                  <a:tcPr marL="8386" marR="8386" marT="83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⑧</a:t>
                      </a:r>
                    </a:p>
                  </a:txBody>
                  <a:tcPr marL="8386" marR="8386" marT="83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48932"/>
                  </a:ext>
                </a:extLst>
              </a:tr>
              <a:tr h="1844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DS-KV</a:t>
                      </a:r>
                    </a:p>
                  </a:txBody>
                  <a:tcPr marL="8386" marR="8386" marT="83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L="8386" marR="8386" marT="83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8386" marR="8386" marT="83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8386" marR="8386" marT="83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8386" marR="8386" marT="83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</a:p>
                  </a:txBody>
                  <a:tcPr marL="8386" marR="8386" marT="83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</a:t>
                      </a:r>
                    </a:p>
                  </a:txBody>
                  <a:tcPr marL="8386" marR="8386" marT="83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</a:p>
                  </a:txBody>
                  <a:tcPr marL="8386" marR="8386" marT="83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E1</a:t>
                      </a:r>
                    </a:p>
                  </a:txBody>
                  <a:tcPr marL="8386" marR="8386" marT="83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787198"/>
                  </a:ext>
                </a:extLst>
              </a:tr>
              <a:tr h="12914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Hikvision Video Intercom Door Station(Villa) Product</a:t>
                      </a:r>
                    </a:p>
                  </a:txBody>
                  <a:tcPr marL="8386" marR="8386" marT="8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6: Value product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8:  Pro product</a:t>
                      </a:r>
                    </a:p>
                  </a:txBody>
                  <a:tcPr marL="8386" marR="8386" marT="8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1: 1 button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2: 2 button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3: 3 button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4: 4 button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86" marR="8386" marT="8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0/1: Different housing</a:t>
                      </a:r>
                    </a:p>
                  </a:txBody>
                  <a:tcPr marL="8386" marR="8386" marT="8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0: without camera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1: 0.3 mega pixel resulotion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2: 1.3 mega pixel resulotion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3: 2 mega pixel resulotion</a:t>
                      </a:r>
                    </a:p>
                  </a:txBody>
                  <a:tcPr marL="8386" marR="8386" marT="8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8386" marR="8386" marT="8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I: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Infrared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Light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V: White Light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W: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i-Fi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86" marR="8386" marT="8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M: Mental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P: Plastic</a:t>
                      </a:r>
                    </a:p>
                  </a:txBody>
                  <a:tcPr marL="8386" marR="8386" marT="8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E0: Private </a:t>
                      </a:r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E1: Standard </a:t>
                      </a:r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86" marR="8386" marT="8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697057"/>
                  </a:ext>
                </a:extLst>
              </a:tr>
              <a:tr h="18449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Example</a:t>
                      </a:r>
                    </a:p>
                  </a:txBody>
                  <a:tcPr marL="8386" marR="8386" marT="8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DS-KV8113-WME1</a:t>
                      </a:r>
                    </a:p>
                  </a:txBody>
                  <a:tcPr marL="8386" marR="8386" marT="8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8386" marR="8386" marT="83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926658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33256"/>
              </p:ext>
            </p:extLst>
          </p:nvPr>
        </p:nvGraphicFramePr>
        <p:xfrm>
          <a:off x="660402" y="3916815"/>
          <a:ext cx="10858498" cy="1888672"/>
        </p:xfrm>
        <a:graphic>
          <a:graphicData uri="http://schemas.openxmlformats.org/drawingml/2006/table">
            <a:tbl>
              <a:tblPr/>
              <a:tblGrid>
                <a:gridCol w="1193121">
                  <a:extLst>
                    <a:ext uri="{9D8B030D-6E8A-4147-A177-3AD203B41FA5}">
                      <a16:colId xmlns:a16="http://schemas.microsoft.com/office/drawing/2014/main" val="444525740"/>
                    </a:ext>
                  </a:extLst>
                </a:gridCol>
                <a:gridCol w="1193121">
                  <a:extLst>
                    <a:ext uri="{9D8B030D-6E8A-4147-A177-3AD203B41FA5}">
                      <a16:colId xmlns:a16="http://schemas.microsoft.com/office/drawing/2014/main" val="4011828378"/>
                    </a:ext>
                  </a:extLst>
                </a:gridCol>
                <a:gridCol w="1239608">
                  <a:extLst>
                    <a:ext uri="{9D8B030D-6E8A-4147-A177-3AD203B41FA5}">
                      <a16:colId xmlns:a16="http://schemas.microsoft.com/office/drawing/2014/main" val="3783684393"/>
                    </a:ext>
                  </a:extLst>
                </a:gridCol>
                <a:gridCol w="775607">
                  <a:extLst>
                    <a:ext uri="{9D8B030D-6E8A-4147-A177-3AD203B41FA5}">
                      <a16:colId xmlns:a16="http://schemas.microsoft.com/office/drawing/2014/main" val="776832252"/>
                    </a:ext>
                  </a:extLst>
                </a:gridCol>
                <a:gridCol w="1289957">
                  <a:extLst>
                    <a:ext uri="{9D8B030D-6E8A-4147-A177-3AD203B41FA5}">
                      <a16:colId xmlns:a16="http://schemas.microsoft.com/office/drawing/2014/main" val="1729215541"/>
                    </a:ext>
                  </a:extLst>
                </a:gridCol>
                <a:gridCol w="1665515">
                  <a:extLst>
                    <a:ext uri="{9D8B030D-6E8A-4147-A177-3AD203B41FA5}">
                      <a16:colId xmlns:a16="http://schemas.microsoft.com/office/drawing/2014/main" val="28187327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853650247"/>
                    </a:ext>
                  </a:extLst>
                </a:gridCol>
                <a:gridCol w="922564">
                  <a:extLst>
                    <a:ext uri="{9D8B030D-6E8A-4147-A177-3AD203B41FA5}">
                      <a16:colId xmlns:a16="http://schemas.microsoft.com/office/drawing/2014/main" val="139083328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1854011"/>
                    </a:ext>
                  </a:extLst>
                </a:gridCol>
                <a:gridCol w="1093105">
                  <a:extLst>
                    <a:ext uri="{9D8B030D-6E8A-4147-A177-3AD203B41FA5}">
                      <a16:colId xmlns:a16="http://schemas.microsoft.com/office/drawing/2014/main" val="353913253"/>
                    </a:ext>
                  </a:extLst>
                </a:gridCol>
              </a:tblGrid>
              <a:tr h="210372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Door Bell (Door Station)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999418"/>
                  </a:ext>
                </a:extLst>
              </a:tr>
              <a:tr h="21037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Door Bell</a:t>
                      </a:r>
                      <a:b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(Door Station)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④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⑤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⑥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⑦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⑧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439534"/>
                  </a:ext>
                </a:extLst>
              </a:tr>
              <a:tr h="2056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361735"/>
                  </a:ext>
                </a:extLst>
              </a:tr>
              <a:tr h="105653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Hikvision Video Intercom Door Station(Door Bell) Product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6: Value product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8: Utral product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1: 1 button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0/1: Different housing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0: without camera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1: 0.3 mega pixel resulotion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2: 1.3 mega pixel resulotion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3: 2 mega pixel resulotion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I: Infared Light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V: White Light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W: Wi-Fi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M: Mental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P: Plastic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E0: Private </a:t>
                      </a:r>
                      <a:r>
                        <a:rPr lang="it-IT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</a:t>
                      </a: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E1: Standard PoE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593069"/>
                  </a:ext>
                </a:extLst>
              </a:tr>
              <a:tr h="2056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Example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DS-KB8113-IME1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330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5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927747"/>
              </p:ext>
            </p:extLst>
          </p:nvPr>
        </p:nvGraphicFramePr>
        <p:xfrm>
          <a:off x="660400" y="1130300"/>
          <a:ext cx="10493411" cy="2148680"/>
        </p:xfrm>
        <a:graphic>
          <a:graphicData uri="http://schemas.openxmlformats.org/drawingml/2006/table">
            <a:tbl>
              <a:tblPr/>
              <a:tblGrid>
                <a:gridCol w="1386402">
                  <a:extLst>
                    <a:ext uri="{9D8B030D-6E8A-4147-A177-3AD203B41FA5}">
                      <a16:colId xmlns:a16="http://schemas.microsoft.com/office/drawing/2014/main" val="3476718300"/>
                    </a:ext>
                  </a:extLst>
                </a:gridCol>
                <a:gridCol w="1386402">
                  <a:extLst>
                    <a:ext uri="{9D8B030D-6E8A-4147-A177-3AD203B41FA5}">
                      <a16:colId xmlns:a16="http://schemas.microsoft.com/office/drawing/2014/main" val="2432078613"/>
                    </a:ext>
                  </a:extLst>
                </a:gridCol>
                <a:gridCol w="2162279">
                  <a:extLst>
                    <a:ext uri="{9D8B030D-6E8A-4147-A177-3AD203B41FA5}">
                      <a16:colId xmlns:a16="http://schemas.microsoft.com/office/drawing/2014/main" val="2770142755"/>
                    </a:ext>
                  </a:extLst>
                </a:gridCol>
                <a:gridCol w="1490457">
                  <a:extLst>
                    <a:ext uri="{9D8B030D-6E8A-4147-A177-3AD203B41FA5}">
                      <a16:colId xmlns:a16="http://schemas.microsoft.com/office/drawing/2014/main" val="2164270398"/>
                    </a:ext>
                  </a:extLst>
                </a:gridCol>
                <a:gridCol w="2070942">
                  <a:extLst>
                    <a:ext uri="{9D8B030D-6E8A-4147-A177-3AD203B41FA5}">
                      <a16:colId xmlns:a16="http://schemas.microsoft.com/office/drawing/2014/main" val="1773166019"/>
                    </a:ext>
                  </a:extLst>
                </a:gridCol>
                <a:gridCol w="1082730">
                  <a:extLst>
                    <a:ext uri="{9D8B030D-6E8A-4147-A177-3AD203B41FA5}">
                      <a16:colId xmlns:a16="http://schemas.microsoft.com/office/drawing/2014/main" val="3374407328"/>
                    </a:ext>
                  </a:extLst>
                </a:gridCol>
                <a:gridCol w="914199">
                  <a:extLst>
                    <a:ext uri="{9D8B030D-6E8A-4147-A177-3AD203B41FA5}">
                      <a16:colId xmlns:a16="http://schemas.microsoft.com/office/drawing/2014/main" val="1801090119"/>
                    </a:ext>
                  </a:extLst>
                </a:gridCol>
              </a:tblGrid>
              <a:tr h="22091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Suite</a:t>
                      </a:r>
                    </a:p>
                  </a:txBody>
                  <a:tcPr marL="10041" marR="10041" marT="10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576778"/>
                  </a:ext>
                </a:extLst>
              </a:tr>
              <a:tr h="22091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Suite</a:t>
                      </a:r>
                    </a:p>
                  </a:txBody>
                  <a:tcPr marL="10041" marR="10041" marT="10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10041" marR="10041" marT="10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L="10041" marR="10041" marT="10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</a:t>
                      </a:r>
                    </a:p>
                  </a:txBody>
                  <a:tcPr marL="10041" marR="10041" marT="10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④</a:t>
                      </a:r>
                    </a:p>
                  </a:txBody>
                  <a:tcPr marL="10041" marR="10041" marT="10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10041" marR="10041" marT="10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⑤</a:t>
                      </a:r>
                    </a:p>
                  </a:txBody>
                  <a:tcPr marL="10041" marR="10041" marT="10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126736"/>
                  </a:ext>
                </a:extLst>
              </a:tr>
              <a:tr h="22091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DS-KIS</a:t>
                      </a:r>
                    </a:p>
                  </a:txBody>
                  <a:tcPr marL="10041" marR="10041" marT="10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10041" marR="10041" marT="10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10041" marR="10041" marT="10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10041" marR="10041" marT="10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</a:p>
                  </a:txBody>
                  <a:tcPr marL="10041" marR="10041" marT="10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</a:p>
                  </a:txBody>
                  <a:tcPr marL="10041" marR="10041" marT="10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490901"/>
                  </a:ext>
                </a:extLst>
              </a:tr>
              <a:tr h="126502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Hikvision Video Intercom Suite Product</a:t>
                      </a:r>
                    </a:p>
                  </a:txBody>
                  <a:tcPr marL="10041" marR="10041" marT="100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1: Analog product(2 wire)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2: Analog product(4 wire)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6: Pro IP product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7: 2-Wire product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9: Ultra IP product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041" marR="10041" marT="100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Reserved</a:t>
                      </a:r>
                    </a:p>
                  </a:txBody>
                  <a:tcPr marL="10041" marR="10041" marT="100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1/2/3/4: Different Conbianition</a:t>
                      </a:r>
                    </a:p>
                  </a:txBody>
                  <a:tcPr marL="10041" marR="10041" marT="100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10041" marR="10041" marT="100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P: with Power</a:t>
                      </a:r>
                    </a:p>
                  </a:txBody>
                  <a:tcPr marL="10041" marR="10041" marT="100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63778"/>
                  </a:ext>
                </a:extLst>
              </a:tr>
              <a:tr h="2209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Example</a:t>
                      </a:r>
                    </a:p>
                  </a:txBody>
                  <a:tcPr marL="10041" marR="10041" marT="100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DS-KIS203</a:t>
                      </a:r>
                    </a:p>
                  </a:txBody>
                  <a:tcPr marL="10041" marR="10041" marT="10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10041" marR="10041" marT="100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117543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328651"/>
              </p:ext>
            </p:extLst>
          </p:nvPr>
        </p:nvGraphicFramePr>
        <p:xfrm>
          <a:off x="658813" y="3879051"/>
          <a:ext cx="9940107" cy="1790705"/>
        </p:xfrm>
        <a:graphic>
          <a:graphicData uri="http://schemas.openxmlformats.org/drawingml/2006/table">
            <a:tbl>
              <a:tblPr/>
              <a:tblGrid>
                <a:gridCol w="1392636">
                  <a:extLst>
                    <a:ext uri="{9D8B030D-6E8A-4147-A177-3AD203B41FA5}">
                      <a16:colId xmlns:a16="http://schemas.microsoft.com/office/drawing/2014/main" val="2819556501"/>
                    </a:ext>
                  </a:extLst>
                </a:gridCol>
                <a:gridCol w="1976039">
                  <a:extLst>
                    <a:ext uri="{9D8B030D-6E8A-4147-A177-3AD203B41FA5}">
                      <a16:colId xmlns:a16="http://schemas.microsoft.com/office/drawing/2014/main" val="2486783554"/>
                    </a:ext>
                  </a:extLst>
                </a:gridCol>
                <a:gridCol w="1757363">
                  <a:extLst>
                    <a:ext uri="{9D8B030D-6E8A-4147-A177-3AD203B41FA5}">
                      <a16:colId xmlns:a16="http://schemas.microsoft.com/office/drawing/2014/main" val="296462920"/>
                    </a:ext>
                  </a:extLst>
                </a:gridCol>
                <a:gridCol w="1228726">
                  <a:extLst>
                    <a:ext uri="{9D8B030D-6E8A-4147-A177-3AD203B41FA5}">
                      <a16:colId xmlns:a16="http://schemas.microsoft.com/office/drawing/2014/main" val="2464763707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126827638"/>
                    </a:ext>
                  </a:extLst>
                </a:gridCol>
                <a:gridCol w="1813693">
                  <a:extLst>
                    <a:ext uri="{9D8B030D-6E8A-4147-A177-3AD203B41FA5}">
                      <a16:colId xmlns:a16="http://schemas.microsoft.com/office/drawing/2014/main" val="662659747"/>
                    </a:ext>
                  </a:extLst>
                </a:gridCol>
              </a:tblGrid>
              <a:tr h="22622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Power Supply</a:t>
                      </a:r>
                    </a:p>
                  </a:txBody>
                  <a:tcPr marL="10283" marR="10283" marT="10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492650"/>
                  </a:ext>
                </a:extLst>
              </a:tr>
              <a:tr h="22622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Power Supply</a:t>
                      </a:r>
                    </a:p>
                  </a:txBody>
                  <a:tcPr marL="10283" marR="10283" marT="10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④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247128"/>
                  </a:ext>
                </a:extLst>
              </a:tr>
              <a:tr h="2262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DS-KAW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534219"/>
                  </a:ext>
                </a:extLst>
              </a:tr>
              <a:tr h="8858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Hikvision Video Intercom Door Station Power Supply</a:t>
                      </a:r>
                    </a:p>
                  </a:txBody>
                  <a:tcPr marL="10283" marR="10283" marT="102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50: Output power 50w</a:t>
                      </a:r>
                    </a:p>
                  </a:txBody>
                  <a:tcPr marL="10283" marR="10283" marT="102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10283" marR="10283" marT="102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1: 12V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2: 24V</a:t>
                      </a:r>
                    </a:p>
                  </a:txBody>
                  <a:tcPr marL="10283" marR="10283" marT="102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N: Without cabinet</a:t>
                      </a:r>
                    </a:p>
                  </a:txBody>
                  <a:tcPr marL="10283" marR="10283" marT="102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881193"/>
                  </a:ext>
                </a:extLst>
              </a:tr>
              <a:tr h="226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Example</a:t>
                      </a:r>
                    </a:p>
                  </a:txBody>
                  <a:tcPr marL="10283" marR="10283" marT="102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DS-KAW50-1</a:t>
                      </a:r>
                    </a:p>
                  </a:txBody>
                  <a:tcPr marL="10283" marR="10283" marT="10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10283" marR="10283" marT="102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739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5087" y="2332875"/>
            <a:ext cx="4493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rgbClr val="D600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Thanks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14">
            <a:extLst>
              <a:ext uri="{FF2B5EF4-FFF2-40B4-BE49-F238E27FC236}">
                <a16:creationId xmlns:a16="http://schemas.microsoft.com/office/drawing/2014/main" id="{785E59D8-93C0-481E-91D7-27EC17512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5087" y="3931713"/>
            <a:ext cx="2997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rPr>
              <a:t>International Product and Solution Center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44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f1olebyt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D41D1C"/>
      </a:accent1>
      <a:accent2>
        <a:srgbClr val="4B4B4B"/>
      </a:accent2>
      <a:accent3>
        <a:srgbClr val="646464"/>
      </a:accent3>
      <a:accent4>
        <a:srgbClr val="808080"/>
      </a:accent4>
      <a:accent5>
        <a:srgbClr val="A5A5A5"/>
      </a:accent5>
      <a:accent6>
        <a:srgbClr val="C9C9C9"/>
      </a:accent6>
      <a:hlink>
        <a:srgbClr val="4472C4"/>
      </a:hlink>
      <a:folHlink>
        <a:srgbClr val="BFBFBF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f1olebyt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D41D1C"/>
      </a:accent1>
      <a:accent2>
        <a:srgbClr val="4B4B4B"/>
      </a:accent2>
      <a:accent3>
        <a:srgbClr val="646464"/>
      </a:accent3>
      <a:accent4>
        <a:srgbClr val="808080"/>
      </a:accent4>
      <a:accent5>
        <a:srgbClr val="A5A5A5"/>
      </a:accent5>
      <a:accent6>
        <a:srgbClr val="C9C9C9"/>
      </a:accent6>
      <a:hlink>
        <a:srgbClr val="4472C4"/>
      </a:hlink>
      <a:folHlink>
        <a:srgbClr val="BFBFBF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3241</TotalTime>
  <Words>811</Words>
  <Application>Microsoft Office PowerPoint</Application>
  <PresentationFormat>宽屏</PresentationFormat>
  <Paragraphs>224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微软雅黑</vt:lpstr>
      <vt:lpstr>Arial</vt:lpstr>
      <vt:lpstr>Office 主题​​</vt:lpstr>
      <vt:lpstr>1_Office 主题​​</vt:lpstr>
      <vt:lpstr>5_Office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王菲25;Charlie He</dc:creator>
  <cp:lastModifiedBy>朱雨霁</cp:lastModifiedBy>
  <cp:revision>156</cp:revision>
  <dcterms:created xsi:type="dcterms:W3CDTF">2020-09-11T09:42:59Z</dcterms:created>
  <dcterms:modified xsi:type="dcterms:W3CDTF">2021-03-24T02:46:26Z</dcterms:modified>
</cp:coreProperties>
</file>