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6"/>
  </p:notesMasterIdLst>
  <p:sldIdLst>
    <p:sldId id="256" r:id="rId4"/>
    <p:sldId id="284" r:id="rId5"/>
    <p:sldId id="290" r:id="rId6"/>
    <p:sldId id="285" r:id="rId7"/>
    <p:sldId id="288" r:id="rId8"/>
    <p:sldId id="289" r:id="rId9"/>
    <p:sldId id="291" r:id="rId10"/>
    <p:sldId id="292" r:id="rId11"/>
    <p:sldId id="293" r:id="rId12"/>
    <p:sldId id="294" r:id="rId13"/>
    <p:sldId id="295" r:id="rId14"/>
    <p:sldId id="28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0F"/>
    <a:srgbClr val="D0CECE"/>
    <a:srgbClr val="717171"/>
    <a:srgbClr val="999999"/>
    <a:srgbClr val="EF8D85"/>
    <a:srgbClr val="2F2F2F"/>
    <a:srgbClr val="E67A82"/>
    <a:srgbClr val="92000A"/>
    <a:srgbClr val="E5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823" autoAdjust="0"/>
  </p:normalViewPr>
  <p:slideViewPr>
    <p:cSldViewPr snapToGrid="0">
      <p:cViewPr varScale="1">
        <p:scale>
          <a:sx n="72" d="100"/>
          <a:sy n="72" d="100"/>
        </p:scale>
        <p:origin x="82" y="139"/>
      </p:cViewPr>
      <p:guideLst>
        <p:guide pos="415"/>
        <p:guide pos="7256"/>
        <p:guide orient="horz" pos="648"/>
        <p:guide orient="horz" pos="712"/>
        <p:guide orient="horz" pos="3928"/>
        <p:guide orient="horz" pos="386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05B15B0-4932-4070-BCA0-39CD21340E5E}" type="datetimeFigureOut">
              <a:rPr lang="zh-CN" altLang="en-US" smtClean="0"/>
              <a:pPr/>
              <a:t>2021/3/29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AFFD056-5F17-4C97-AA22-601C3930920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126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D056-5F17-4C97-AA22-601C3930920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25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D056-5F17-4C97-AA22-601C3930920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003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D056-5F17-4C97-AA22-601C3930920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614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D056-5F17-4C97-AA22-601C3930920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137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D056-5F17-4C97-AA22-601C3930920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59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D056-5F17-4C97-AA22-601C3930920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90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D056-5F17-4C97-AA22-601C3930920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038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D056-5F17-4C97-AA22-601C3930920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9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D056-5F17-4C97-AA22-601C3930920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507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D056-5F17-4C97-AA22-601C3930920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606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D056-5F17-4C97-AA22-601C3930920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988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D056-5F17-4C97-AA22-601C3930920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16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78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85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专题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心圆 1"/>
          <p:cNvSpPr/>
          <p:nvPr userDrawn="1"/>
        </p:nvSpPr>
        <p:spPr>
          <a:xfrm>
            <a:off x="11372850" y="4282568"/>
            <a:ext cx="1638300" cy="1638300"/>
          </a:xfrm>
          <a:prstGeom prst="donut">
            <a:avLst>
              <a:gd name="adj" fmla="val 29389"/>
            </a:avLst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84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8F90-F885-43B1-B66C-6E341A2E4B00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92BB-72E7-48F9-9C62-AAA83DA0A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18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灰白纹理背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27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92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48F90-F885-43B1-B66C-6E341A2E4B00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92BB-72E7-48F9-9C62-AAA83DA0AC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16" y="225888"/>
            <a:ext cx="1373135" cy="2375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16" y="225888"/>
            <a:ext cx="1373136" cy="237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794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48F90-F885-43B1-B66C-6E341A2E4B00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92BB-72E7-48F9-9C62-AAA83DA0AC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16" y="225888"/>
            <a:ext cx="1373135" cy="2375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16" y="225888"/>
            <a:ext cx="1373136" cy="237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05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48F90-F885-43B1-B66C-6E341A2E4B00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92BB-72E7-48F9-9C62-AAA83DA0AC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16" y="225888"/>
            <a:ext cx="1373135" cy="2375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16" y="225888"/>
            <a:ext cx="1373136" cy="237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9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57585" y="2214921"/>
            <a:ext cx="58288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rgbClr val="D600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Access Control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590550" y="4417459"/>
            <a:ext cx="1568450" cy="4245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00000">
                  <a:alpha val="80000"/>
                </a:srgbClr>
              </a:gs>
              <a:gs pos="100000">
                <a:schemeClr val="bg1">
                  <a:lumMod val="50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98277" y="4398907"/>
            <a:ext cx="157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2021·H1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14">
            <a:extLst>
              <a:ext uri="{FF2B5EF4-FFF2-40B4-BE49-F238E27FC236}">
                <a16:creationId xmlns:a16="http://schemas.microsoft.com/office/drawing/2014/main" id="{785E59D8-93C0-481E-91D7-27EC17512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6371834"/>
            <a:ext cx="2997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International Product and Solution Center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7585" y="3323631"/>
            <a:ext cx="3634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rgbClr val="D600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Naming Rule</a:t>
            </a:r>
          </a:p>
        </p:txBody>
      </p:sp>
    </p:spTree>
    <p:extLst>
      <p:ext uri="{BB962C8B-B14F-4D97-AF65-F5344CB8AC3E}">
        <p14:creationId xmlns:p14="http://schemas.microsoft.com/office/powerpoint/2010/main" val="36899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683133"/>
              </p:ext>
            </p:extLst>
          </p:nvPr>
        </p:nvGraphicFramePr>
        <p:xfrm>
          <a:off x="658812" y="1130300"/>
          <a:ext cx="10860088" cy="1531259"/>
        </p:xfrm>
        <a:graphic>
          <a:graphicData uri="http://schemas.openxmlformats.org/drawingml/2006/table">
            <a:tbl>
              <a:tblPr/>
              <a:tblGrid>
                <a:gridCol w="641311">
                  <a:extLst>
                    <a:ext uri="{9D8B030D-6E8A-4147-A177-3AD203B41FA5}">
                      <a16:colId xmlns:a16="http://schemas.microsoft.com/office/drawing/2014/main" val="1595173531"/>
                    </a:ext>
                  </a:extLst>
                </a:gridCol>
                <a:gridCol w="814428">
                  <a:extLst>
                    <a:ext uri="{9D8B030D-6E8A-4147-A177-3AD203B41FA5}">
                      <a16:colId xmlns:a16="http://schemas.microsoft.com/office/drawing/2014/main" val="277492312"/>
                    </a:ext>
                  </a:extLst>
                </a:gridCol>
                <a:gridCol w="1379764">
                  <a:extLst>
                    <a:ext uri="{9D8B030D-6E8A-4147-A177-3AD203B41FA5}">
                      <a16:colId xmlns:a16="http://schemas.microsoft.com/office/drawing/2014/main" val="2666266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19673076"/>
                    </a:ext>
                  </a:extLst>
                </a:gridCol>
                <a:gridCol w="538843">
                  <a:extLst>
                    <a:ext uri="{9D8B030D-6E8A-4147-A177-3AD203B41FA5}">
                      <a16:colId xmlns:a16="http://schemas.microsoft.com/office/drawing/2014/main" val="3647796638"/>
                    </a:ext>
                  </a:extLst>
                </a:gridCol>
                <a:gridCol w="906236">
                  <a:extLst>
                    <a:ext uri="{9D8B030D-6E8A-4147-A177-3AD203B41FA5}">
                      <a16:colId xmlns:a16="http://schemas.microsoft.com/office/drawing/2014/main" val="559740866"/>
                    </a:ext>
                  </a:extLst>
                </a:gridCol>
                <a:gridCol w="1461407">
                  <a:extLst>
                    <a:ext uri="{9D8B030D-6E8A-4147-A177-3AD203B41FA5}">
                      <a16:colId xmlns:a16="http://schemas.microsoft.com/office/drawing/2014/main" val="3308932541"/>
                    </a:ext>
                  </a:extLst>
                </a:gridCol>
                <a:gridCol w="1191986">
                  <a:extLst>
                    <a:ext uri="{9D8B030D-6E8A-4147-A177-3AD203B41FA5}">
                      <a16:colId xmlns:a16="http://schemas.microsoft.com/office/drawing/2014/main" val="144155126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1534835604"/>
                    </a:ext>
                  </a:extLst>
                </a:gridCol>
                <a:gridCol w="890306">
                  <a:extLst>
                    <a:ext uri="{9D8B030D-6E8A-4147-A177-3AD203B41FA5}">
                      <a16:colId xmlns:a16="http://schemas.microsoft.com/office/drawing/2014/main" val="13566298"/>
                    </a:ext>
                  </a:extLst>
                </a:gridCol>
                <a:gridCol w="236365">
                  <a:extLst>
                    <a:ext uri="{9D8B030D-6E8A-4147-A177-3AD203B41FA5}">
                      <a16:colId xmlns:a16="http://schemas.microsoft.com/office/drawing/2014/main" val="2091973476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3261254273"/>
                    </a:ext>
                  </a:extLst>
                </a:gridCol>
                <a:gridCol w="603249">
                  <a:extLst>
                    <a:ext uri="{9D8B030D-6E8A-4147-A177-3AD203B41FA5}">
                      <a16:colId xmlns:a16="http://schemas.microsoft.com/office/drawing/2014/main" val="3294548863"/>
                    </a:ext>
                  </a:extLst>
                </a:gridCol>
              </a:tblGrid>
              <a:tr h="134081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Tripod Turnstile</a:t>
                      </a:r>
                    </a:p>
                  </a:txBody>
                  <a:tcPr marL="5638" marR="5638" marT="5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348472"/>
                  </a:ext>
                </a:extLst>
              </a:tr>
              <a:tr h="1340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Tripod Turnstile </a:t>
                      </a:r>
                    </a:p>
                  </a:txBody>
                  <a:tcPr marL="5638" marR="5638" marT="5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⑤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⑦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⑧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5638" marR="5638" marT="5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⑨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⑩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818661"/>
                  </a:ext>
                </a:extLst>
              </a:tr>
              <a:tr h="13408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DS-K3G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501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-R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Pg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Dm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548760"/>
                  </a:ext>
                </a:extLst>
              </a:tr>
              <a:tr h="9949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Tripod Turnstile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411: Value series tripod turnstile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4402: Value series tripod turnstile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501: Value series tripod turnstile 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R:right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side turnstile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Card reader type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M:Mifare card reader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E: EM card reader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 card reader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Fingerprint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F: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integrated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fingerprint reader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 integrated fingerprint reader 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Face recognization module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Pg: support face recognizaiton module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Blank:do not support face recognization module 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QR code module</a:t>
                      </a:r>
                      <a:b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Q:support QR code </a:t>
                      </a:r>
                      <a:b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do not support QR code 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Heater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H:integrated heater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 heater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Material of door wing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Dm:Metal(stainless steel)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lane width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550 mm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292329"/>
                  </a:ext>
                </a:extLst>
              </a:tr>
              <a:tr h="1340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DS-K3G501-R/MFPgQH-Dm55</a:t>
                      </a:r>
                    </a:p>
                  </a:txBody>
                  <a:tcPr marL="5638" marR="5638" marT="5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Tripod Turnstile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84464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86728"/>
              </p:ext>
            </p:extLst>
          </p:nvPr>
        </p:nvGraphicFramePr>
        <p:xfrm>
          <a:off x="660400" y="3745161"/>
          <a:ext cx="10515600" cy="1836261"/>
        </p:xfrm>
        <a:graphic>
          <a:graphicData uri="http://schemas.openxmlformats.org/drawingml/2006/table">
            <a:tbl>
              <a:tblPr/>
              <a:tblGrid>
                <a:gridCol w="766237">
                  <a:extLst>
                    <a:ext uri="{9D8B030D-6E8A-4147-A177-3AD203B41FA5}">
                      <a16:colId xmlns:a16="http://schemas.microsoft.com/office/drawing/2014/main" val="4102228608"/>
                    </a:ext>
                  </a:extLst>
                </a:gridCol>
                <a:gridCol w="1157075">
                  <a:extLst>
                    <a:ext uri="{9D8B030D-6E8A-4147-A177-3AD203B41FA5}">
                      <a16:colId xmlns:a16="http://schemas.microsoft.com/office/drawing/2014/main" val="1031522877"/>
                    </a:ext>
                  </a:extLst>
                </a:gridCol>
                <a:gridCol w="2254102">
                  <a:extLst>
                    <a:ext uri="{9D8B030D-6E8A-4147-A177-3AD203B41FA5}">
                      <a16:colId xmlns:a16="http://schemas.microsoft.com/office/drawing/2014/main" val="2495746382"/>
                    </a:ext>
                  </a:extLst>
                </a:gridCol>
                <a:gridCol w="1456660">
                  <a:extLst>
                    <a:ext uri="{9D8B030D-6E8A-4147-A177-3AD203B41FA5}">
                      <a16:colId xmlns:a16="http://schemas.microsoft.com/office/drawing/2014/main" val="4085752204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2578841571"/>
                    </a:ext>
                  </a:extLst>
                </a:gridCol>
                <a:gridCol w="1648047">
                  <a:extLst>
                    <a:ext uri="{9D8B030D-6E8A-4147-A177-3AD203B41FA5}">
                      <a16:colId xmlns:a16="http://schemas.microsoft.com/office/drawing/2014/main" val="823867914"/>
                    </a:ext>
                  </a:extLst>
                </a:gridCol>
                <a:gridCol w="542260">
                  <a:extLst>
                    <a:ext uri="{9D8B030D-6E8A-4147-A177-3AD203B41FA5}">
                      <a16:colId xmlns:a16="http://schemas.microsoft.com/office/drawing/2014/main" val="248423527"/>
                    </a:ext>
                  </a:extLst>
                </a:gridCol>
                <a:gridCol w="1052624">
                  <a:extLst>
                    <a:ext uri="{9D8B030D-6E8A-4147-A177-3AD203B41FA5}">
                      <a16:colId xmlns:a16="http://schemas.microsoft.com/office/drawing/2014/main" val="654498087"/>
                    </a:ext>
                  </a:extLst>
                </a:gridCol>
                <a:gridCol w="1106967">
                  <a:extLst>
                    <a:ext uri="{9D8B030D-6E8A-4147-A177-3AD203B41FA5}">
                      <a16:colId xmlns:a16="http://schemas.microsoft.com/office/drawing/2014/main" val="870155588"/>
                    </a:ext>
                  </a:extLst>
                </a:gridCol>
              </a:tblGrid>
              <a:tr h="15881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Full Height Turnstile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605140"/>
                  </a:ext>
                </a:extLst>
              </a:tr>
              <a:tr h="15881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Full Height Turnstile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⑤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028425"/>
                  </a:ext>
                </a:extLst>
              </a:tr>
              <a:tr h="1588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DS-K3H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4410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-120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Dm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089455"/>
                  </a:ext>
                </a:extLst>
              </a:tr>
              <a:tr h="120099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Full Height Turnstile</a:t>
                      </a:r>
                    </a:p>
                  </a:txBody>
                  <a:tcPr marL="7219" marR="7219" marT="7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4410: Value series full height turnstile（single lane）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4420: Value series full height turnstile（dual lane）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4411: Pro series full height turnstile（single lane）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4421: Pro series full height turnstile（dual lane）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19" marR="7219" marT="7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Angle between rollers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120: angle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between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rollers is 120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degrees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19" marR="7219" marT="7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7219" marR="7219" marT="7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Face recognization module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Pg: support face recognizaiton module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do not support face recognization module </a:t>
                      </a:r>
                    </a:p>
                  </a:txBody>
                  <a:tcPr marL="7219" marR="7219" marT="7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7219" marR="7219" marT="7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Material of door arm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Dm: Metal(stainless steel)</a:t>
                      </a:r>
                    </a:p>
                  </a:txBody>
                  <a:tcPr marL="7219" marR="7219" marT="7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lane width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650 mm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19" marR="7219" marT="7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459100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7219" marR="7219" marT="7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DS-K3H4410-120/Pg-Dm65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Full Height Turnstile</a:t>
                      </a:r>
                    </a:p>
                  </a:txBody>
                  <a:tcPr marL="7219" marR="7219" marT="7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037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7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42378"/>
              </p:ext>
            </p:extLst>
          </p:nvPr>
        </p:nvGraphicFramePr>
        <p:xfrm>
          <a:off x="658813" y="2575378"/>
          <a:ext cx="9207500" cy="1388655"/>
        </p:xfrm>
        <a:graphic>
          <a:graphicData uri="http://schemas.openxmlformats.org/drawingml/2006/table">
            <a:tbl>
              <a:tblPr/>
              <a:tblGrid>
                <a:gridCol w="787143">
                  <a:extLst>
                    <a:ext uri="{9D8B030D-6E8A-4147-A177-3AD203B41FA5}">
                      <a16:colId xmlns:a16="http://schemas.microsoft.com/office/drawing/2014/main" val="3142689399"/>
                    </a:ext>
                  </a:extLst>
                </a:gridCol>
                <a:gridCol w="1434450">
                  <a:extLst>
                    <a:ext uri="{9D8B030D-6E8A-4147-A177-3AD203B41FA5}">
                      <a16:colId xmlns:a16="http://schemas.microsoft.com/office/drawing/2014/main" val="84512405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50359325"/>
                    </a:ext>
                  </a:extLst>
                </a:gridCol>
                <a:gridCol w="1836964">
                  <a:extLst>
                    <a:ext uri="{9D8B030D-6E8A-4147-A177-3AD203B41FA5}">
                      <a16:colId xmlns:a16="http://schemas.microsoft.com/office/drawing/2014/main" val="2495646420"/>
                    </a:ext>
                  </a:extLst>
                </a:gridCol>
                <a:gridCol w="1053193">
                  <a:extLst>
                    <a:ext uri="{9D8B030D-6E8A-4147-A177-3AD203B41FA5}">
                      <a16:colId xmlns:a16="http://schemas.microsoft.com/office/drawing/2014/main" val="1336776694"/>
                    </a:ext>
                  </a:extLst>
                </a:gridCol>
                <a:gridCol w="1183821">
                  <a:extLst>
                    <a:ext uri="{9D8B030D-6E8A-4147-A177-3AD203B41FA5}">
                      <a16:colId xmlns:a16="http://schemas.microsoft.com/office/drawing/2014/main" val="1370761033"/>
                    </a:ext>
                  </a:extLst>
                </a:gridCol>
                <a:gridCol w="1768929">
                  <a:extLst>
                    <a:ext uri="{9D8B030D-6E8A-4147-A177-3AD203B41FA5}">
                      <a16:colId xmlns:a16="http://schemas.microsoft.com/office/drawing/2014/main" val="699927903"/>
                    </a:ext>
                  </a:extLst>
                </a:gridCol>
              </a:tblGrid>
              <a:tr h="16764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Side Fence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45036"/>
                  </a:ext>
                </a:extLst>
              </a:tr>
              <a:tr h="1676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Side Fence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⑤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597524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DS-K7F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-KIT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693073"/>
                  </a:ext>
                </a:extLst>
              </a:tr>
              <a:tr h="7180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side fence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01：Fence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-KIT:kit of 2 metal poles and one acrylic fence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P: Plastic(Acrylic）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1200: length of fence is 1200mm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3038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DS-K7F01-KIT-P1200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Side Fence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5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4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5087" y="2332875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rgbClr val="D600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Thanks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785E59D8-93C0-481E-91D7-27EC17512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087" y="3931713"/>
            <a:ext cx="2997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International Product and Solution Center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4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314058"/>
              </p:ext>
            </p:extLst>
          </p:nvPr>
        </p:nvGraphicFramePr>
        <p:xfrm>
          <a:off x="660400" y="1130300"/>
          <a:ext cx="10515602" cy="3237593"/>
        </p:xfrm>
        <a:graphic>
          <a:graphicData uri="http://schemas.openxmlformats.org/drawingml/2006/table">
            <a:tbl>
              <a:tblPr/>
              <a:tblGrid>
                <a:gridCol w="679002">
                  <a:extLst>
                    <a:ext uri="{9D8B030D-6E8A-4147-A177-3AD203B41FA5}">
                      <a16:colId xmlns:a16="http://schemas.microsoft.com/office/drawing/2014/main" val="1984585913"/>
                    </a:ext>
                  </a:extLst>
                </a:gridCol>
                <a:gridCol w="1560961">
                  <a:extLst>
                    <a:ext uri="{9D8B030D-6E8A-4147-A177-3AD203B41FA5}">
                      <a16:colId xmlns:a16="http://schemas.microsoft.com/office/drawing/2014/main" val="242890294"/>
                    </a:ext>
                  </a:extLst>
                </a:gridCol>
                <a:gridCol w="1414462">
                  <a:extLst>
                    <a:ext uri="{9D8B030D-6E8A-4147-A177-3AD203B41FA5}">
                      <a16:colId xmlns:a16="http://schemas.microsoft.com/office/drawing/2014/main" val="438336446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3596094127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3996613629"/>
                    </a:ext>
                  </a:extLst>
                </a:gridCol>
                <a:gridCol w="964406">
                  <a:extLst>
                    <a:ext uri="{9D8B030D-6E8A-4147-A177-3AD203B41FA5}">
                      <a16:colId xmlns:a16="http://schemas.microsoft.com/office/drawing/2014/main" val="3680673928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4224001771"/>
                    </a:ext>
                  </a:extLst>
                </a:gridCol>
                <a:gridCol w="892969">
                  <a:extLst>
                    <a:ext uri="{9D8B030D-6E8A-4147-A177-3AD203B41FA5}">
                      <a16:colId xmlns:a16="http://schemas.microsoft.com/office/drawing/2014/main" val="1166216099"/>
                    </a:ext>
                  </a:extLst>
                </a:gridCol>
                <a:gridCol w="735806">
                  <a:extLst>
                    <a:ext uri="{9D8B030D-6E8A-4147-A177-3AD203B41FA5}">
                      <a16:colId xmlns:a16="http://schemas.microsoft.com/office/drawing/2014/main" val="1195125472"/>
                    </a:ext>
                  </a:extLst>
                </a:gridCol>
                <a:gridCol w="852992">
                  <a:extLst>
                    <a:ext uri="{9D8B030D-6E8A-4147-A177-3AD203B41FA5}">
                      <a16:colId xmlns:a16="http://schemas.microsoft.com/office/drawing/2014/main" val="1135756071"/>
                    </a:ext>
                  </a:extLst>
                </a:gridCol>
                <a:gridCol w="571791">
                  <a:extLst>
                    <a:ext uri="{9D8B030D-6E8A-4147-A177-3AD203B41FA5}">
                      <a16:colId xmlns:a16="http://schemas.microsoft.com/office/drawing/2014/main" val="1471214522"/>
                    </a:ext>
                  </a:extLst>
                </a:gridCol>
              </a:tblGrid>
              <a:tr h="20334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MinMoe Face Recognition Terminal</a:t>
                      </a:r>
                    </a:p>
                  </a:txBody>
                  <a:tcPr marL="6259" marR="6259" marT="6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219138"/>
                  </a:ext>
                </a:extLst>
              </a:tr>
              <a:tr h="20334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MinMoe Face Recognition Terminal</a:t>
                      </a:r>
                    </a:p>
                  </a:txBody>
                  <a:tcPr marL="6259" marR="6259" marT="6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⑦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⑧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⑨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⑩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743485"/>
                  </a:ext>
                </a:extLst>
              </a:tr>
              <a:tr h="1343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DS-K1T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-E1</a:t>
                      </a:r>
                    </a:p>
                  </a:txBody>
                  <a:tcPr marL="6259" marR="6259" marT="6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03028"/>
                  </a:ext>
                </a:extLst>
              </a:tr>
              <a:tr h="243418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Access Control Standalone Terminal Products</a:t>
                      </a:r>
                    </a:p>
                  </a:txBody>
                  <a:tcPr marL="6259" marR="6259" marT="62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3: Value series face terminal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6: Ultra/Pro series face terminal</a:t>
                      </a:r>
                    </a:p>
                  </a:txBody>
                  <a:tcPr marL="6259" marR="6259" marT="62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Screen size: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3: 3.97-inch touch screen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4: 4.3-inch touch screen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7: 7-inch touch screen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8: 8-inch touch screen</a:t>
                      </a:r>
                    </a:p>
                  </a:txBody>
                  <a:tcPr marL="6259" marR="6259" marT="62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Defferent housing</a:t>
                      </a:r>
                    </a:p>
                  </a:txBody>
                  <a:tcPr marL="6259" marR="6259" marT="62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Version: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 by default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T: Enhanced version</a:t>
                      </a:r>
                    </a:p>
                  </a:txBody>
                  <a:tcPr marL="6259" marR="6259" marT="62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Card Format: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Not Support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E: EM Card(ID Card)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M: Mifare Card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D: Felica, DESfire, Mifare1 Card</a:t>
                      </a:r>
                    </a:p>
                  </a:txBody>
                  <a:tcPr marL="6259" marR="6259" marT="62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Biometrics: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Not Support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F: Fingerprint</a:t>
                      </a:r>
                    </a:p>
                  </a:txBody>
                  <a:tcPr marL="6259" marR="6259" marT="62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Wi-Fi: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Not Support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W: Wi-Fi</a:t>
                      </a:r>
                    </a:p>
                  </a:txBody>
                  <a:tcPr marL="6259" marR="6259" marT="62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Cellular: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Not Support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3/4G, supported in Europe, the Middle East, Africa, India, and Most Areas of Asia-Pacific (excluding Japan and Taiwan (China))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G1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3/4G, supported in Australia, Taiwan (China) and Latin America;</a:t>
                      </a:r>
                    </a:p>
                  </a:txBody>
                  <a:tcPr marL="6259" marR="6259" marT="62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PoE: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Not Support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E1: Support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59" marR="6259" marT="62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69453"/>
                  </a:ext>
                </a:extLst>
              </a:tr>
              <a:tr h="262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6259" marR="6259" marT="6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DS-K1T680DFG</a:t>
                      </a:r>
                    </a:p>
                  </a:txBody>
                  <a:tcPr marL="6259" marR="6259" marT="6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Ultra/Pro series face terminal, 8-inch screen, supports Felica, DESfire, Mifare1 Card, fingerprint, 3/4G Cellular (for Australia, Taiwan (China) and Latin America;)</a:t>
                      </a:r>
                    </a:p>
                  </a:txBody>
                  <a:tcPr marL="6259" marR="6259" marT="6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58678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625863"/>
              </p:ext>
            </p:extLst>
          </p:nvPr>
        </p:nvGraphicFramePr>
        <p:xfrm>
          <a:off x="658813" y="4797697"/>
          <a:ext cx="9648883" cy="1203053"/>
        </p:xfrm>
        <a:graphic>
          <a:graphicData uri="http://schemas.openxmlformats.org/drawingml/2006/table">
            <a:tbl>
              <a:tblPr/>
              <a:tblGrid>
                <a:gridCol w="789829">
                  <a:extLst>
                    <a:ext uri="{9D8B030D-6E8A-4147-A177-3AD203B41FA5}">
                      <a16:colId xmlns:a16="http://schemas.microsoft.com/office/drawing/2014/main" val="3135851944"/>
                    </a:ext>
                  </a:extLst>
                </a:gridCol>
                <a:gridCol w="2236867">
                  <a:extLst>
                    <a:ext uri="{9D8B030D-6E8A-4147-A177-3AD203B41FA5}">
                      <a16:colId xmlns:a16="http://schemas.microsoft.com/office/drawing/2014/main" val="2876430380"/>
                    </a:ext>
                  </a:extLst>
                </a:gridCol>
                <a:gridCol w="6622187">
                  <a:extLst>
                    <a:ext uri="{9D8B030D-6E8A-4147-A177-3AD203B41FA5}">
                      <a16:colId xmlns:a16="http://schemas.microsoft.com/office/drawing/2014/main" val="995441768"/>
                    </a:ext>
                  </a:extLst>
                </a:gridCol>
              </a:tblGrid>
              <a:tr h="2263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Temperature Screening face Recognition Terminal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528445"/>
                  </a:ext>
                </a:extLst>
              </a:tr>
              <a:tr h="1642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Temperature Screening face Recognition Terminal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8841" marR="8841" marT="8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8841" marR="8841" marT="8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988918"/>
                  </a:ext>
                </a:extLst>
              </a:tr>
              <a:tr h="8124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Temperature Screening face Recognition Terminal</a:t>
                      </a:r>
                    </a:p>
                  </a:txBody>
                  <a:tcPr marL="8841" marR="8841" marT="88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DS-K1TA70MI-T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Standard with face recognition, temperature screening, M1 card module, face mask detect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DS-K1T671TM-3XF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Standard with face recognition, temperature screening, M1 card module, face mask detect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DS-K5671-3XF/ZU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For barriers, Standard with face recognition, temperature screening, face mask detect 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DS-K5604A-3XF/V: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Standard with face recognition, temperature screening, face mask detect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DS-KC001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7'' Touch-Screen Android Tablet Monitor </a:t>
                      </a:r>
                    </a:p>
                  </a:txBody>
                  <a:tcPr marL="8841" marR="8841" marT="88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0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6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38296"/>
              </p:ext>
            </p:extLst>
          </p:nvPr>
        </p:nvGraphicFramePr>
        <p:xfrm>
          <a:off x="660398" y="1130301"/>
          <a:ext cx="6956880" cy="1278165"/>
        </p:xfrm>
        <a:graphic>
          <a:graphicData uri="http://schemas.openxmlformats.org/drawingml/2006/table">
            <a:tbl>
              <a:tblPr/>
              <a:tblGrid>
                <a:gridCol w="957832">
                  <a:extLst>
                    <a:ext uri="{9D8B030D-6E8A-4147-A177-3AD203B41FA5}">
                      <a16:colId xmlns:a16="http://schemas.microsoft.com/office/drawing/2014/main" val="830481712"/>
                    </a:ext>
                  </a:extLst>
                </a:gridCol>
                <a:gridCol w="2262415">
                  <a:extLst>
                    <a:ext uri="{9D8B030D-6E8A-4147-A177-3AD203B41FA5}">
                      <a16:colId xmlns:a16="http://schemas.microsoft.com/office/drawing/2014/main" val="3924644154"/>
                    </a:ext>
                  </a:extLst>
                </a:gridCol>
                <a:gridCol w="3736633">
                  <a:extLst>
                    <a:ext uri="{9D8B030D-6E8A-4147-A177-3AD203B41FA5}">
                      <a16:colId xmlns:a16="http://schemas.microsoft.com/office/drawing/2014/main" val="763584524"/>
                    </a:ext>
                  </a:extLst>
                </a:gridCol>
              </a:tblGrid>
              <a:tr h="19182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Turnstile Face Recognition  Module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831879"/>
                  </a:ext>
                </a:extLst>
              </a:tr>
              <a:tr h="2078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Turnstile Face Recognition  Module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752342"/>
                  </a:ext>
                </a:extLst>
              </a:tr>
              <a:tr h="2078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71-Z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162759"/>
                  </a:ext>
                </a:extLst>
              </a:tr>
              <a:tr h="4848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Turnstile Face Recognition  Module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-ZV, -ZH, -ZU: different housing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579838"/>
                  </a:ext>
                </a:extLst>
              </a:tr>
              <a:tr h="1858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DS-K5671-ZV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Swing Barrier Face Recognition Module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712794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635243"/>
              </p:ext>
            </p:extLst>
          </p:nvPr>
        </p:nvGraphicFramePr>
        <p:xfrm>
          <a:off x="658811" y="3262154"/>
          <a:ext cx="7519954" cy="1797526"/>
        </p:xfrm>
        <a:graphic>
          <a:graphicData uri="http://schemas.openxmlformats.org/drawingml/2006/table">
            <a:tbl>
              <a:tblPr/>
              <a:tblGrid>
                <a:gridCol w="864624">
                  <a:extLst>
                    <a:ext uri="{9D8B030D-6E8A-4147-A177-3AD203B41FA5}">
                      <a16:colId xmlns:a16="http://schemas.microsoft.com/office/drawing/2014/main" val="4176852843"/>
                    </a:ext>
                  </a:extLst>
                </a:gridCol>
                <a:gridCol w="1718563">
                  <a:extLst>
                    <a:ext uri="{9D8B030D-6E8A-4147-A177-3AD203B41FA5}">
                      <a16:colId xmlns:a16="http://schemas.microsoft.com/office/drawing/2014/main" val="617426294"/>
                    </a:ext>
                  </a:extLst>
                </a:gridCol>
                <a:gridCol w="3696714">
                  <a:extLst>
                    <a:ext uri="{9D8B030D-6E8A-4147-A177-3AD203B41FA5}">
                      <a16:colId xmlns:a16="http://schemas.microsoft.com/office/drawing/2014/main" val="2943961598"/>
                    </a:ext>
                  </a:extLst>
                </a:gridCol>
                <a:gridCol w="1240053">
                  <a:extLst>
                    <a:ext uri="{9D8B030D-6E8A-4147-A177-3AD203B41FA5}">
                      <a16:colId xmlns:a16="http://schemas.microsoft.com/office/drawing/2014/main" val="1211610706"/>
                    </a:ext>
                  </a:extLst>
                </a:gridCol>
              </a:tblGrid>
              <a:tr h="2360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Secure Modules</a:t>
                      </a:r>
                    </a:p>
                  </a:txBody>
                  <a:tcPr marL="9078" marR="9078" marT="9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841786"/>
                  </a:ext>
                </a:extLst>
              </a:tr>
              <a:tr h="2178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Secure Modules</a:t>
                      </a:r>
                    </a:p>
                  </a:txBody>
                  <a:tcPr marL="9078" marR="9078" marT="9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9078" marR="9078" marT="9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9078" marR="9078" marT="9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9078" marR="9078" marT="9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371635"/>
                  </a:ext>
                </a:extLst>
              </a:tr>
              <a:tr h="2269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DS-K2M</a:t>
                      </a:r>
                    </a:p>
                  </a:txBody>
                  <a:tcPr marL="9078" marR="9078" marT="9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061</a:t>
                      </a:r>
                    </a:p>
                  </a:txBody>
                  <a:tcPr marL="9078" marR="9078" marT="9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</a:p>
                  </a:txBody>
                  <a:tcPr marL="9078" marR="9078" marT="9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781018"/>
                  </a:ext>
                </a:extLst>
              </a:tr>
              <a:tr h="94415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Secure Modules</a:t>
                      </a:r>
                    </a:p>
                  </a:txBody>
                  <a:tcPr marL="9078" marR="9078" marT="90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061: Access control secure module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0016: Elevator control extention board to control 16 floors (must use with elevator controller)</a:t>
                      </a:r>
                    </a:p>
                  </a:txBody>
                  <a:tcPr marL="9078" marR="9078" marT="90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Edition: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 by default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A: New ediition</a:t>
                      </a:r>
                    </a:p>
                  </a:txBody>
                  <a:tcPr marL="9078" marR="9078" marT="90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179711"/>
                  </a:ext>
                </a:extLst>
              </a:tr>
              <a:tr h="172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9078" marR="9078" marT="9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DS-K2M060</a:t>
                      </a:r>
                    </a:p>
                  </a:txBody>
                  <a:tcPr marL="9078" marR="9078" marT="9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Secure module</a:t>
                      </a:r>
                    </a:p>
                  </a:txBody>
                  <a:tcPr marL="9078" marR="9078" marT="9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125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7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498047"/>
              </p:ext>
            </p:extLst>
          </p:nvPr>
        </p:nvGraphicFramePr>
        <p:xfrm>
          <a:off x="658812" y="1130300"/>
          <a:ext cx="10873373" cy="2138681"/>
        </p:xfrm>
        <a:graphic>
          <a:graphicData uri="http://schemas.openxmlformats.org/drawingml/2006/table">
            <a:tbl>
              <a:tblPr/>
              <a:tblGrid>
                <a:gridCol w="929557">
                  <a:extLst>
                    <a:ext uri="{9D8B030D-6E8A-4147-A177-3AD203B41FA5}">
                      <a16:colId xmlns:a16="http://schemas.microsoft.com/office/drawing/2014/main" val="938357060"/>
                    </a:ext>
                  </a:extLst>
                </a:gridCol>
                <a:gridCol w="2233844">
                  <a:extLst>
                    <a:ext uri="{9D8B030D-6E8A-4147-A177-3AD203B41FA5}">
                      <a16:colId xmlns:a16="http://schemas.microsoft.com/office/drawing/2014/main" val="3010655796"/>
                    </a:ext>
                  </a:extLst>
                </a:gridCol>
                <a:gridCol w="2861572">
                  <a:extLst>
                    <a:ext uri="{9D8B030D-6E8A-4147-A177-3AD203B41FA5}">
                      <a16:colId xmlns:a16="http://schemas.microsoft.com/office/drawing/2014/main" val="2468259811"/>
                    </a:ext>
                  </a:extLst>
                </a:gridCol>
                <a:gridCol w="1187822">
                  <a:extLst>
                    <a:ext uri="{9D8B030D-6E8A-4147-A177-3AD203B41FA5}">
                      <a16:colId xmlns:a16="http://schemas.microsoft.com/office/drawing/2014/main" val="1110818059"/>
                    </a:ext>
                  </a:extLst>
                </a:gridCol>
                <a:gridCol w="1160826">
                  <a:extLst>
                    <a:ext uri="{9D8B030D-6E8A-4147-A177-3AD203B41FA5}">
                      <a16:colId xmlns:a16="http://schemas.microsoft.com/office/drawing/2014/main" val="2946965529"/>
                    </a:ext>
                  </a:extLst>
                </a:gridCol>
                <a:gridCol w="1232816">
                  <a:extLst>
                    <a:ext uri="{9D8B030D-6E8A-4147-A177-3AD203B41FA5}">
                      <a16:colId xmlns:a16="http://schemas.microsoft.com/office/drawing/2014/main" val="1785287636"/>
                    </a:ext>
                  </a:extLst>
                </a:gridCol>
                <a:gridCol w="1266936">
                  <a:extLst>
                    <a:ext uri="{9D8B030D-6E8A-4147-A177-3AD203B41FA5}">
                      <a16:colId xmlns:a16="http://schemas.microsoft.com/office/drawing/2014/main" val="3759535997"/>
                    </a:ext>
                  </a:extLst>
                </a:gridCol>
              </a:tblGrid>
              <a:tr h="21596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Standalone Access Control Terminal</a:t>
                      </a:r>
                    </a:p>
                  </a:txBody>
                  <a:tcPr marL="8999" marR="8999" marT="8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0323"/>
                  </a:ext>
                </a:extLst>
              </a:tr>
              <a:tr h="1889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Standalone Access Control Terminal</a:t>
                      </a:r>
                    </a:p>
                  </a:txBody>
                  <a:tcPr marL="8999" marR="8999" marT="8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892211"/>
                  </a:ext>
                </a:extLst>
              </a:tr>
              <a:tr h="1979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DS-K1T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01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212031"/>
                  </a:ext>
                </a:extLst>
              </a:tr>
              <a:tr h="12388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Access Control Standalone Terminal Products</a:t>
                      </a:r>
                    </a:p>
                  </a:txBody>
                  <a:tcPr marL="8999" marR="8999" marT="89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 Ultra/Pro series devices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2: Ultra/Pro series devices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5: Ultra/Pro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series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devices with cameras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8: Value series devices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9" marR="8999" marT="89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Dfferent housing</a:t>
                      </a:r>
                    </a:p>
                  </a:txBody>
                  <a:tcPr marL="8999" marR="8999" marT="89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Edition: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Not Support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A: New ediition</a:t>
                      </a:r>
                    </a:p>
                  </a:txBody>
                  <a:tcPr marL="8999" marR="8999" marT="89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Card Format: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Not Support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E: EM Card(ID Card)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M: Mifare Card</a:t>
                      </a:r>
                    </a:p>
                  </a:txBody>
                  <a:tcPr marL="8999" marR="8999" marT="89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Biometrics: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Not Support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F: Fingerprint</a:t>
                      </a:r>
                    </a:p>
                  </a:txBody>
                  <a:tcPr marL="8999" marR="8999" marT="89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097077"/>
                  </a:ext>
                </a:extLst>
              </a:tr>
              <a:tr h="296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8999" marR="8999" marT="8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DS-K1T201AMF</a:t>
                      </a:r>
                    </a:p>
                  </a:txBody>
                  <a:tcPr marL="8999" marR="8999" marT="8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Ultra series fingerprint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terminal,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new edition, Support Mifare card, fingerprint</a:t>
                      </a:r>
                    </a:p>
                  </a:txBody>
                  <a:tcPr marL="8999" marR="8999" marT="89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292630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074796"/>
              </p:ext>
            </p:extLst>
          </p:nvPr>
        </p:nvGraphicFramePr>
        <p:xfrm>
          <a:off x="660400" y="3978434"/>
          <a:ext cx="10858499" cy="1730128"/>
        </p:xfrm>
        <a:graphic>
          <a:graphicData uri="http://schemas.openxmlformats.org/drawingml/2006/table">
            <a:tbl>
              <a:tblPr/>
              <a:tblGrid>
                <a:gridCol w="849018">
                  <a:extLst>
                    <a:ext uri="{9D8B030D-6E8A-4147-A177-3AD203B41FA5}">
                      <a16:colId xmlns:a16="http://schemas.microsoft.com/office/drawing/2014/main" val="311504255"/>
                    </a:ext>
                  </a:extLst>
                </a:gridCol>
                <a:gridCol w="2090755">
                  <a:extLst>
                    <a:ext uri="{9D8B030D-6E8A-4147-A177-3AD203B41FA5}">
                      <a16:colId xmlns:a16="http://schemas.microsoft.com/office/drawing/2014/main" val="1190153821"/>
                    </a:ext>
                  </a:extLst>
                </a:gridCol>
                <a:gridCol w="1979682">
                  <a:extLst>
                    <a:ext uri="{9D8B030D-6E8A-4147-A177-3AD203B41FA5}">
                      <a16:colId xmlns:a16="http://schemas.microsoft.com/office/drawing/2014/main" val="3783037482"/>
                    </a:ext>
                  </a:extLst>
                </a:gridCol>
                <a:gridCol w="1614576">
                  <a:extLst>
                    <a:ext uri="{9D8B030D-6E8A-4147-A177-3AD203B41FA5}">
                      <a16:colId xmlns:a16="http://schemas.microsoft.com/office/drawing/2014/main" val="984997966"/>
                    </a:ext>
                  </a:extLst>
                </a:gridCol>
                <a:gridCol w="1290038">
                  <a:extLst>
                    <a:ext uri="{9D8B030D-6E8A-4147-A177-3AD203B41FA5}">
                      <a16:colId xmlns:a16="http://schemas.microsoft.com/office/drawing/2014/main" val="2131668844"/>
                    </a:ext>
                  </a:extLst>
                </a:gridCol>
                <a:gridCol w="1070975">
                  <a:extLst>
                    <a:ext uri="{9D8B030D-6E8A-4147-A177-3AD203B41FA5}">
                      <a16:colId xmlns:a16="http://schemas.microsoft.com/office/drawing/2014/main" val="424307174"/>
                    </a:ext>
                  </a:extLst>
                </a:gridCol>
                <a:gridCol w="1092094">
                  <a:extLst>
                    <a:ext uri="{9D8B030D-6E8A-4147-A177-3AD203B41FA5}">
                      <a16:colId xmlns:a16="http://schemas.microsoft.com/office/drawing/2014/main" val="3775742525"/>
                    </a:ext>
                  </a:extLst>
                </a:gridCol>
                <a:gridCol w="871361">
                  <a:extLst>
                    <a:ext uri="{9D8B030D-6E8A-4147-A177-3AD203B41FA5}">
                      <a16:colId xmlns:a16="http://schemas.microsoft.com/office/drawing/2014/main" val="3789622238"/>
                    </a:ext>
                  </a:extLst>
                </a:gridCol>
              </a:tblGrid>
              <a:tr h="20283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 Attendance Standalone Terminals</a:t>
                      </a:r>
                    </a:p>
                  </a:txBody>
                  <a:tcPr marL="8113" marR="8113" marT="8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941"/>
                  </a:ext>
                </a:extLst>
              </a:tr>
              <a:tr h="2028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 Attendance Standalone Terminals</a:t>
                      </a:r>
                    </a:p>
                  </a:txBody>
                  <a:tcPr marL="8113" marR="8113" marT="8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8113" marR="8113" marT="8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8113" marR="8113" marT="8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8113" marR="8113" marT="8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8113" marR="8113" marT="8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</a:t>
                      </a:r>
                    </a:p>
                  </a:txBody>
                  <a:tcPr marL="8113" marR="8113" marT="8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</a:t>
                      </a:r>
                    </a:p>
                  </a:txBody>
                  <a:tcPr marL="8113" marR="8113" marT="8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⑦</a:t>
                      </a:r>
                    </a:p>
                  </a:txBody>
                  <a:tcPr marL="8113" marR="8113" marT="8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977295"/>
                  </a:ext>
                </a:extLst>
              </a:tr>
              <a:tr h="2109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DS-K1A</a:t>
                      </a:r>
                    </a:p>
                  </a:txBody>
                  <a:tcPr marL="8113" marR="8113" marT="8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8113" marR="8113" marT="8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02</a:t>
                      </a:r>
                    </a:p>
                  </a:txBody>
                  <a:tcPr marL="8113" marR="8113" marT="8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</a:p>
                  </a:txBody>
                  <a:tcPr marL="8113" marR="8113" marT="8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</a:p>
                  </a:txBody>
                  <a:tcPr marL="8113" marR="8113" marT="8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</a:t>
                      </a:r>
                    </a:p>
                  </a:txBody>
                  <a:tcPr marL="8113" marR="8113" marT="8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-B</a:t>
                      </a:r>
                    </a:p>
                  </a:txBody>
                  <a:tcPr marL="8113" marR="8113" marT="8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392230"/>
                  </a:ext>
                </a:extLst>
              </a:tr>
              <a:tr h="7383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Time Attendance Standalone Terminal Products</a:t>
                      </a:r>
                    </a:p>
                  </a:txBody>
                  <a:tcPr marL="8113" marR="8113" marT="81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8: Value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series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devices</a:t>
                      </a:r>
                    </a:p>
                  </a:txBody>
                  <a:tcPr marL="8113" marR="8113" marT="81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Different housing</a:t>
                      </a:r>
                    </a:p>
                  </a:txBody>
                  <a:tcPr marL="8113" marR="8113" marT="81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Edition: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 by default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A: New ediition</a:t>
                      </a:r>
                    </a:p>
                  </a:txBody>
                  <a:tcPr marL="8113" marR="8113" marT="81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Card Format: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E: EM Card(ID Card)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M: Mifare Card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113" marR="8113" marT="81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Biometrics: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Not Support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F: Fingerprint</a:t>
                      </a:r>
                    </a:p>
                  </a:txBody>
                  <a:tcPr marL="8113" marR="8113" marT="81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Battery: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Backup batttery</a:t>
                      </a:r>
                    </a:p>
                  </a:txBody>
                  <a:tcPr marL="8113" marR="8113" marT="81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174241"/>
                  </a:ext>
                </a:extLst>
              </a:tr>
              <a:tr h="2677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8113" marR="8113" marT="8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DS-K1A802MF</a:t>
                      </a:r>
                    </a:p>
                  </a:txBody>
                  <a:tcPr marL="8113" marR="8113" marT="8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Value series fingerprint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terminal,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Support Mifare card, fingerprint and export time attendance report</a:t>
                      </a:r>
                    </a:p>
                  </a:txBody>
                  <a:tcPr marL="8113" marR="8113" marT="81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06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255548"/>
              </p:ext>
            </p:extLst>
          </p:nvPr>
        </p:nvGraphicFramePr>
        <p:xfrm>
          <a:off x="660399" y="1130300"/>
          <a:ext cx="10875525" cy="2070099"/>
        </p:xfrm>
        <a:graphic>
          <a:graphicData uri="http://schemas.openxmlformats.org/drawingml/2006/table">
            <a:tbl>
              <a:tblPr/>
              <a:tblGrid>
                <a:gridCol w="946347">
                  <a:extLst>
                    <a:ext uri="{9D8B030D-6E8A-4147-A177-3AD203B41FA5}">
                      <a16:colId xmlns:a16="http://schemas.microsoft.com/office/drawing/2014/main" val="3979559950"/>
                    </a:ext>
                  </a:extLst>
                </a:gridCol>
                <a:gridCol w="2222304">
                  <a:extLst>
                    <a:ext uri="{9D8B030D-6E8A-4147-A177-3AD203B41FA5}">
                      <a16:colId xmlns:a16="http://schemas.microsoft.com/office/drawing/2014/main" val="995086171"/>
                    </a:ext>
                  </a:extLst>
                </a:gridCol>
                <a:gridCol w="2065564">
                  <a:extLst>
                    <a:ext uri="{9D8B030D-6E8A-4147-A177-3AD203B41FA5}">
                      <a16:colId xmlns:a16="http://schemas.microsoft.com/office/drawing/2014/main" val="855875151"/>
                    </a:ext>
                  </a:extLst>
                </a:gridCol>
                <a:gridCol w="2008415">
                  <a:extLst>
                    <a:ext uri="{9D8B030D-6E8A-4147-A177-3AD203B41FA5}">
                      <a16:colId xmlns:a16="http://schemas.microsoft.com/office/drawing/2014/main" val="3658901111"/>
                    </a:ext>
                  </a:extLst>
                </a:gridCol>
                <a:gridCol w="3632895">
                  <a:extLst>
                    <a:ext uri="{9D8B030D-6E8A-4147-A177-3AD203B41FA5}">
                      <a16:colId xmlns:a16="http://schemas.microsoft.com/office/drawing/2014/main" val="529300660"/>
                    </a:ext>
                  </a:extLst>
                </a:gridCol>
              </a:tblGrid>
              <a:tr h="21601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Access </a:t>
                      </a:r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Controller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2946"/>
                  </a:ext>
                </a:extLst>
              </a:tr>
              <a:tr h="23401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Access Controller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101999"/>
                  </a:ext>
                </a:extLst>
              </a:tr>
              <a:tr h="2340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DS-K2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435393"/>
                  </a:ext>
                </a:extLst>
              </a:tr>
              <a:tr h="11880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Access Controller Products</a:t>
                      </a:r>
                    </a:p>
                  </a:txBody>
                  <a:tcPr marL="9000" marR="9000" marT="9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6: DS-K2600 series controller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7: DS-K2700 series controller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8: DS-K2800 series controller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21: DS-K2210 elevator controller</a:t>
                      </a:r>
                    </a:p>
                  </a:txBody>
                  <a:tcPr marL="9000" marR="9000" marT="9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0: Not stands for numbers of doors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 1 door controller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2: 2 door controller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4: 4 door controller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" marR="9000" marT="9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Old hardware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T: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Enhanced version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-G: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UL294 Standard Qualified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With plastic case for mainboard protection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Isolate High Voltage and Low Voltage design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Power adapter included in the package（European Standard）</a:t>
                      </a:r>
                    </a:p>
                  </a:txBody>
                  <a:tcPr marL="9000" marR="9000" marT="9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287601"/>
                  </a:ext>
                </a:extLst>
              </a:tr>
              <a:tr h="198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DS-K2601T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door controller</a:t>
                      </a:r>
                    </a:p>
                  </a:txBody>
                  <a:tcPr marL="9000" marR="9000" marT="9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577562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983845"/>
              </p:ext>
            </p:extLst>
          </p:nvPr>
        </p:nvGraphicFramePr>
        <p:xfrm>
          <a:off x="660400" y="3768906"/>
          <a:ext cx="10902967" cy="2019574"/>
        </p:xfrm>
        <a:graphic>
          <a:graphicData uri="http://schemas.openxmlformats.org/drawingml/2006/table">
            <a:tbl>
              <a:tblPr/>
              <a:tblGrid>
                <a:gridCol w="932087">
                  <a:extLst>
                    <a:ext uri="{9D8B030D-6E8A-4147-A177-3AD203B41FA5}">
                      <a16:colId xmlns:a16="http://schemas.microsoft.com/office/drawing/2014/main" val="1885018184"/>
                    </a:ext>
                  </a:extLst>
                </a:gridCol>
                <a:gridCol w="2191639">
                  <a:extLst>
                    <a:ext uri="{9D8B030D-6E8A-4147-A177-3AD203B41FA5}">
                      <a16:colId xmlns:a16="http://schemas.microsoft.com/office/drawing/2014/main" val="3729380550"/>
                    </a:ext>
                  </a:extLst>
                </a:gridCol>
                <a:gridCol w="2300902">
                  <a:extLst>
                    <a:ext uri="{9D8B030D-6E8A-4147-A177-3AD203B41FA5}">
                      <a16:colId xmlns:a16="http://schemas.microsoft.com/office/drawing/2014/main" val="840266088"/>
                    </a:ext>
                  </a:extLst>
                </a:gridCol>
                <a:gridCol w="1595164">
                  <a:extLst>
                    <a:ext uri="{9D8B030D-6E8A-4147-A177-3AD203B41FA5}">
                      <a16:colId xmlns:a16="http://schemas.microsoft.com/office/drawing/2014/main" val="1296574121"/>
                    </a:ext>
                  </a:extLst>
                </a:gridCol>
                <a:gridCol w="1160118">
                  <a:extLst>
                    <a:ext uri="{9D8B030D-6E8A-4147-A177-3AD203B41FA5}">
                      <a16:colId xmlns:a16="http://schemas.microsoft.com/office/drawing/2014/main" val="73500071"/>
                    </a:ext>
                  </a:extLst>
                </a:gridCol>
                <a:gridCol w="1827763">
                  <a:extLst>
                    <a:ext uri="{9D8B030D-6E8A-4147-A177-3AD203B41FA5}">
                      <a16:colId xmlns:a16="http://schemas.microsoft.com/office/drawing/2014/main" val="3628684697"/>
                    </a:ext>
                  </a:extLst>
                </a:gridCol>
                <a:gridCol w="895294">
                  <a:extLst>
                    <a:ext uri="{9D8B030D-6E8A-4147-A177-3AD203B41FA5}">
                      <a16:colId xmlns:a16="http://schemas.microsoft.com/office/drawing/2014/main" val="518991889"/>
                    </a:ext>
                  </a:extLst>
                </a:gridCol>
              </a:tblGrid>
              <a:tr h="2549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Card/Fingerprint Readers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371626"/>
                  </a:ext>
                </a:extLst>
              </a:tr>
              <a:tr h="2436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Card/Fingerprint Readers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9023" marR="9023" marT="9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9023" marR="9023" marT="9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</a:t>
                      </a:r>
                    </a:p>
                  </a:txBody>
                  <a:tcPr marL="9023" marR="9023" marT="9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</a:t>
                      </a:r>
                    </a:p>
                  </a:txBody>
                  <a:tcPr marL="9023" marR="9023" marT="9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927658"/>
                  </a:ext>
                </a:extLst>
              </a:tr>
              <a:tr h="2165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DS-K1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01</a:t>
                      </a:r>
                    </a:p>
                  </a:txBody>
                  <a:tcPr marL="9023" marR="9023" marT="9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</a:p>
                  </a:txBody>
                  <a:tcPr marL="9023" marR="9023" marT="9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</a:p>
                  </a:txBody>
                  <a:tcPr marL="9023" marR="9023" marT="9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</a:t>
                      </a:r>
                    </a:p>
                  </a:txBody>
                  <a:tcPr marL="9023" marR="9023" marT="9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664911"/>
                  </a:ext>
                </a:extLst>
              </a:tr>
              <a:tr h="11059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DS-K1：Hikvision Access Control Card Readers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23" marR="9023" marT="9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 Pro series devices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2: Pro series devices with fingerprint module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8: Value sereis devices</a:t>
                      </a:r>
                    </a:p>
                  </a:txBody>
                  <a:tcPr marL="9023" marR="9023" marT="9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Different housing</a:t>
                      </a:r>
                    </a:p>
                  </a:txBody>
                  <a:tcPr marL="9023" marR="9023" marT="9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Edition: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Not Support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A: New ediition</a:t>
                      </a:r>
                    </a:p>
                  </a:txBody>
                  <a:tcPr marL="9023" marR="9023" marT="9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Card Format: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E: EM Card(ID Card)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M: Mifare Card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D: Felica, DESfire, Mifare1 Card</a:t>
                      </a:r>
                    </a:p>
                  </a:txBody>
                  <a:tcPr marL="9023" marR="9023" marT="9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K: Keypad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F: Fingerprint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Not support</a:t>
                      </a:r>
                    </a:p>
                  </a:txBody>
                  <a:tcPr marL="9023" marR="9023" marT="9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03203"/>
                  </a:ext>
                </a:extLst>
              </a:tr>
              <a:tr h="198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DS-K1201EF</a:t>
                      </a:r>
                    </a:p>
                  </a:txBody>
                  <a:tcPr marL="9023" marR="9023" marT="9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Pro series reader, Support ID card and fingerprint</a:t>
                      </a:r>
                    </a:p>
                  </a:txBody>
                  <a:tcPr marL="9023" marR="9023" marT="9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147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4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584382"/>
              </p:ext>
            </p:extLst>
          </p:nvPr>
        </p:nvGraphicFramePr>
        <p:xfrm>
          <a:off x="660399" y="1130300"/>
          <a:ext cx="10345058" cy="2135821"/>
        </p:xfrm>
        <a:graphic>
          <a:graphicData uri="http://schemas.openxmlformats.org/drawingml/2006/table">
            <a:tbl>
              <a:tblPr/>
              <a:tblGrid>
                <a:gridCol w="854643">
                  <a:extLst>
                    <a:ext uri="{9D8B030D-6E8A-4147-A177-3AD203B41FA5}">
                      <a16:colId xmlns:a16="http://schemas.microsoft.com/office/drawing/2014/main" val="4015568740"/>
                    </a:ext>
                  </a:extLst>
                </a:gridCol>
                <a:gridCol w="2298518">
                  <a:extLst>
                    <a:ext uri="{9D8B030D-6E8A-4147-A177-3AD203B41FA5}">
                      <a16:colId xmlns:a16="http://schemas.microsoft.com/office/drawing/2014/main" val="2843338671"/>
                    </a:ext>
                  </a:extLst>
                </a:gridCol>
                <a:gridCol w="1974538">
                  <a:extLst>
                    <a:ext uri="{9D8B030D-6E8A-4147-A177-3AD203B41FA5}">
                      <a16:colId xmlns:a16="http://schemas.microsoft.com/office/drawing/2014/main" val="2408475905"/>
                    </a:ext>
                  </a:extLst>
                </a:gridCol>
                <a:gridCol w="1230765">
                  <a:extLst>
                    <a:ext uri="{9D8B030D-6E8A-4147-A177-3AD203B41FA5}">
                      <a16:colId xmlns:a16="http://schemas.microsoft.com/office/drawing/2014/main" val="1805076260"/>
                    </a:ext>
                  </a:extLst>
                </a:gridCol>
                <a:gridCol w="788045">
                  <a:extLst>
                    <a:ext uri="{9D8B030D-6E8A-4147-A177-3AD203B41FA5}">
                      <a16:colId xmlns:a16="http://schemas.microsoft.com/office/drawing/2014/main" val="2002764182"/>
                    </a:ext>
                  </a:extLst>
                </a:gridCol>
                <a:gridCol w="1549525">
                  <a:extLst>
                    <a:ext uri="{9D8B030D-6E8A-4147-A177-3AD203B41FA5}">
                      <a16:colId xmlns:a16="http://schemas.microsoft.com/office/drawing/2014/main" val="1088513511"/>
                    </a:ext>
                  </a:extLst>
                </a:gridCol>
                <a:gridCol w="1649024">
                  <a:extLst>
                    <a:ext uri="{9D8B030D-6E8A-4147-A177-3AD203B41FA5}">
                      <a16:colId xmlns:a16="http://schemas.microsoft.com/office/drawing/2014/main" val="1365781095"/>
                    </a:ext>
                  </a:extLst>
                </a:gridCol>
              </a:tblGrid>
              <a:tr h="20217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Enrollment station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157688"/>
                  </a:ext>
                </a:extLst>
              </a:tr>
              <a:tr h="2190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Enrollment station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294071"/>
                  </a:ext>
                </a:extLst>
              </a:tr>
              <a:tr h="1853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DS-K1F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D8E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280200"/>
                  </a:ext>
                </a:extLst>
              </a:tr>
              <a:tr h="12513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DS-K1：Hikvision Access Control Card Issuer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100: Card only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600: Standard with card and face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820: Fingerprint only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Interface: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Not Support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U: USB interface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D6E: Support both ID card and mifare card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D8E: Support both ID card and mifare card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F: Support fingerprint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Not Support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F: Fingerprint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587843"/>
                  </a:ext>
                </a:extLst>
              </a:tr>
              <a:tr h="277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DS-K1F600-D6E-F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Enrollment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station, Support ID card,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Mifare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card, fingerprint and face.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379293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105473"/>
              </p:ext>
            </p:extLst>
          </p:nvPr>
        </p:nvGraphicFramePr>
        <p:xfrm>
          <a:off x="660399" y="3992880"/>
          <a:ext cx="10181801" cy="1656806"/>
        </p:xfrm>
        <a:graphic>
          <a:graphicData uri="http://schemas.openxmlformats.org/drawingml/2006/table">
            <a:tbl>
              <a:tblPr/>
              <a:tblGrid>
                <a:gridCol w="823653">
                  <a:extLst>
                    <a:ext uri="{9D8B030D-6E8A-4147-A177-3AD203B41FA5}">
                      <a16:colId xmlns:a16="http://schemas.microsoft.com/office/drawing/2014/main" val="3754169532"/>
                    </a:ext>
                  </a:extLst>
                </a:gridCol>
                <a:gridCol w="1917296">
                  <a:extLst>
                    <a:ext uri="{9D8B030D-6E8A-4147-A177-3AD203B41FA5}">
                      <a16:colId xmlns:a16="http://schemas.microsoft.com/office/drawing/2014/main" val="3297010149"/>
                    </a:ext>
                  </a:extLst>
                </a:gridCol>
                <a:gridCol w="2166891">
                  <a:extLst>
                    <a:ext uri="{9D8B030D-6E8A-4147-A177-3AD203B41FA5}">
                      <a16:colId xmlns:a16="http://schemas.microsoft.com/office/drawing/2014/main" val="832228830"/>
                    </a:ext>
                  </a:extLst>
                </a:gridCol>
                <a:gridCol w="1396838">
                  <a:extLst>
                    <a:ext uri="{9D8B030D-6E8A-4147-A177-3AD203B41FA5}">
                      <a16:colId xmlns:a16="http://schemas.microsoft.com/office/drawing/2014/main" val="3620606504"/>
                    </a:ext>
                  </a:extLst>
                </a:gridCol>
                <a:gridCol w="3877123">
                  <a:extLst>
                    <a:ext uri="{9D8B030D-6E8A-4147-A177-3AD203B41FA5}">
                      <a16:colId xmlns:a16="http://schemas.microsoft.com/office/drawing/2014/main" val="3429996333"/>
                    </a:ext>
                  </a:extLst>
                </a:gridCol>
              </a:tblGrid>
              <a:tr h="20057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Electric Bolt Lock and Bracket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869649"/>
                  </a:ext>
                </a:extLst>
              </a:tr>
              <a:tr h="2005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Electric Bolt Lock and Bracket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791588"/>
                  </a:ext>
                </a:extLst>
              </a:tr>
              <a:tr h="1838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DS-K4T</a:t>
                      </a:r>
                    </a:p>
                  </a:txBody>
                  <a:tcPr marL="8357" marR="8357" marT="8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marL="8357" marR="8357" marT="8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</a:p>
                  </a:txBody>
                  <a:tcPr marL="8357" marR="8357" marT="8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U1</a:t>
                      </a:r>
                    </a:p>
                  </a:txBody>
                  <a:tcPr marL="8357" marR="8357" marT="8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776954"/>
                  </a:ext>
                </a:extLst>
              </a:tr>
              <a:tr h="7375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Electric Bolt Lock</a:t>
                      </a:r>
                    </a:p>
                  </a:txBody>
                  <a:tcPr marL="8357" marR="8357" marT="835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100: Professional Electric Bolt Lock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108: Value Electric Bolt Lock </a:t>
                      </a:r>
                    </a:p>
                  </a:txBody>
                  <a:tcPr marL="8357" marR="8357" marT="835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DS-K4T100/108: Lock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DS-K4T100-U1: Bracket</a:t>
                      </a:r>
                    </a:p>
                  </a:txBody>
                  <a:tcPr marL="8357" marR="8357" marT="835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U1: Lower U-bracket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U2: Lower and upper U-bracket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57" marR="8357" marT="835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755254"/>
                  </a:ext>
                </a:extLst>
              </a:tr>
              <a:tr h="175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DS-K4T100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Standard electric bolt lock</a:t>
                      </a:r>
                    </a:p>
                  </a:txBody>
                  <a:tcPr marL="8357" marR="8357" marT="835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556846"/>
                  </a:ext>
                </a:extLst>
              </a:tr>
              <a:tr h="1587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DS-K4T100-U1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Electric bolt lock lower U appearance bracket</a:t>
                      </a:r>
                    </a:p>
                  </a:txBody>
                  <a:tcPr marL="8357" marR="8357" marT="835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006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347129"/>
              </p:ext>
            </p:extLst>
          </p:nvPr>
        </p:nvGraphicFramePr>
        <p:xfrm>
          <a:off x="660400" y="1130300"/>
          <a:ext cx="10519139" cy="1612900"/>
        </p:xfrm>
        <a:graphic>
          <a:graphicData uri="http://schemas.openxmlformats.org/drawingml/2006/table">
            <a:tbl>
              <a:tblPr/>
              <a:tblGrid>
                <a:gridCol w="882380">
                  <a:extLst>
                    <a:ext uri="{9D8B030D-6E8A-4147-A177-3AD203B41FA5}">
                      <a16:colId xmlns:a16="http://schemas.microsoft.com/office/drawing/2014/main" val="423743442"/>
                    </a:ext>
                  </a:extLst>
                </a:gridCol>
                <a:gridCol w="1818242">
                  <a:extLst>
                    <a:ext uri="{9D8B030D-6E8A-4147-A177-3AD203B41FA5}">
                      <a16:colId xmlns:a16="http://schemas.microsoft.com/office/drawing/2014/main" val="177997192"/>
                    </a:ext>
                  </a:extLst>
                </a:gridCol>
                <a:gridCol w="2241868">
                  <a:extLst>
                    <a:ext uri="{9D8B030D-6E8A-4147-A177-3AD203B41FA5}">
                      <a16:colId xmlns:a16="http://schemas.microsoft.com/office/drawing/2014/main" val="1776705352"/>
                    </a:ext>
                  </a:extLst>
                </a:gridCol>
                <a:gridCol w="1233028">
                  <a:extLst>
                    <a:ext uri="{9D8B030D-6E8A-4147-A177-3AD203B41FA5}">
                      <a16:colId xmlns:a16="http://schemas.microsoft.com/office/drawing/2014/main" val="515217335"/>
                    </a:ext>
                  </a:extLst>
                </a:gridCol>
                <a:gridCol w="1559967">
                  <a:extLst>
                    <a:ext uri="{9D8B030D-6E8A-4147-A177-3AD203B41FA5}">
                      <a16:colId xmlns:a16="http://schemas.microsoft.com/office/drawing/2014/main" val="2170904346"/>
                    </a:ext>
                  </a:extLst>
                </a:gridCol>
                <a:gridCol w="2783654">
                  <a:extLst>
                    <a:ext uri="{9D8B030D-6E8A-4147-A177-3AD203B41FA5}">
                      <a16:colId xmlns:a16="http://schemas.microsoft.com/office/drawing/2014/main" val="2861303238"/>
                    </a:ext>
                  </a:extLst>
                </a:gridCol>
              </a:tblGrid>
              <a:tr h="22667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Magenetic Lock and Bracket</a:t>
                      </a:r>
                    </a:p>
                  </a:txBody>
                  <a:tcPr marL="8718" marR="8718" marT="8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033741"/>
                  </a:ext>
                </a:extLst>
              </a:tr>
              <a:tr h="1918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Magenetic Lock and Bracket</a:t>
                      </a:r>
                    </a:p>
                  </a:txBody>
                  <a:tcPr marL="8718" marR="8718" marT="8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260643"/>
                  </a:ext>
                </a:extLst>
              </a:tr>
              <a:tr h="1830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DS-K4H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33657"/>
                  </a:ext>
                </a:extLst>
              </a:tr>
              <a:tr h="7846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Magenetic Lock</a:t>
                      </a:r>
                    </a:p>
                  </a:txBody>
                  <a:tcPr marL="8718" marR="8718" marT="8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250:holding force 250KG(single door)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holding force 500KG(double door)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450:holding force 450KG(single door)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holding force 900KG(double door)</a:t>
                      </a:r>
                    </a:p>
                  </a:txBody>
                  <a:tcPr marL="8718" marR="8718" marT="8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S: Single door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D: Double door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Bracket</a:t>
                      </a:r>
                    </a:p>
                  </a:txBody>
                  <a:tcPr marL="8718" marR="8718" marT="8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DS-K4H250D: Lock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DS-K4H250-U: Bracket</a:t>
                      </a:r>
                    </a:p>
                  </a:txBody>
                  <a:tcPr marL="8718" marR="8718" marT="8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U: U appearance bracket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LZ: LZ appearance bracket</a:t>
                      </a:r>
                    </a:p>
                  </a:txBody>
                  <a:tcPr marL="8718" marR="8718" marT="87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335386"/>
                  </a:ext>
                </a:extLst>
              </a:tr>
              <a:tr h="226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8718" marR="8718" marT="8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DS-K4H250S</a:t>
                      </a:r>
                    </a:p>
                  </a:txBody>
                  <a:tcPr marL="8718" marR="8718" marT="8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Standard single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magnetic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lock, holding force 250KG(single door)</a:t>
                      </a:r>
                    </a:p>
                  </a:txBody>
                  <a:tcPr marL="8718" marR="8718" marT="8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971784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41665"/>
              </p:ext>
            </p:extLst>
          </p:nvPr>
        </p:nvGraphicFramePr>
        <p:xfrm>
          <a:off x="660400" y="3166495"/>
          <a:ext cx="5729315" cy="1029950"/>
        </p:xfrm>
        <a:graphic>
          <a:graphicData uri="http://schemas.openxmlformats.org/drawingml/2006/table">
            <a:tbl>
              <a:tblPr/>
              <a:tblGrid>
                <a:gridCol w="788819">
                  <a:extLst>
                    <a:ext uri="{9D8B030D-6E8A-4147-A177-3AD203B41FA5}">
                      <a16:colId xmlns:a16="http://schemas.microsoft.com/office/drawing/2014/main" val="2561341623"/>
                    </a:ext>
                  </a:extLst>
                </a:gridCol>
                <a:gridCol w="2470248">
                  <a:extLst>
                    <a:ext uri="{9D8B030D-6E8A-4147-A177-3AD203B41FA5}">
                      <a16:colId xmlns:a16="http://schemas.microsoft.com/office/drawing/2014/main" val="1917397440"/>
                    </a:ext>
                  </a:extLst>
                </a:gridCol>
                <a:gridCol w="2470248">
                  <a:extLst>
                    <a:ext uri="{9D8B030D-6E8A-4147-A177-3AD203B41FA5}">
                      <a16:colId xmlns:a16="http://schemas.microsoft.com/office/drawing/2014/main" val="43111314"/>
                    </a:ext>
                  </a:extLst>
                </a:gridCol>
              </a:tblGrid>
              <a:tr h="20599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Motor Lock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568168"/>
                  </a:ext>
                </a:extLst>
              </a:tr>
              <a:tr h="2059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Motor Lock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778178"/>
                  </a:ext>
                </a:extLst>
              </a:tr>
              <a:tr h="2059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DS-K4E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40651"/>
                  </a:ext>
                </a:extLst>
              </a:tr>
              <a:tr h="2059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Motor lock</a:t>
                      </a:r>
                    </a:p>
                  </a:txBody>
                  <a:tcPr marL="8860" marR="8860" marT="8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Standard Motor Lock</a:t>
                      </a:r>
                    </a:p>
                  </a:txBody>
                  <a:tcPr marL="8860" marR="8860" marT="8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745301"/>
                  </a:ext>
                </a:extLst>
              </a:tr>
              <a:tr h="205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DS-K4E100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Standard Motor Lock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815066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611913"/>
              </p:ext>
            </p:extLst>
          </p:nvPr>
        </p:nvGraphicFramePr>
        <p:xfrm>
          <a:off x="658813" y="4742202"/>
          <a:ext cx="5729315" cy="1029950"/>
        </p:xfrm>
        <a:graphic>
          <a:graphicData uri="http://schemas.openxmlformats.org/drawingml/2006/table">
            <a:tbl>
              <a:tblPr/>
              <a:tblGrid>
                <a:gridCol w="788819">
                  <a:extLst>
                    <a:ext uri="{9D8B030D-6E8A-4147-A177-3AD203B41FA5}">
                      <a16:colId xmlns:a16="http://schemas.microsoft.com/office/drawing/2014/main" val="106072721"/>
                    </a:ext>
                  </a:extLst>
                </a:gridCol>
                <a:gridCol w="2470248">
                  <a:extLst>
                    <a:ext uri="{9D8B030D-6E8A-4147-A177-3AD203B41FA5}">
                      <a16:colId xmlns:a16="http://schemas.microsoft.com/office/drawing/2014/main" val="118143315"/>
                    </a:ext>
                  </a:extLst>
                </a:gridCol>
                <a:gridCol w="2470248">
                  <a:extLst>
                    <a:ext uri="{9D8B030D-6E8A-4147-A177-3AD203B41FA5}">
                      <a16:colId xmlns:a16="http://schemas.microsoft.com/office/drawing/2014/main" val="3936365315"/>
                    </a:ext>
                  </a:extLst>
                </a:gridCol>
              </a:tblGrid>
              <a:tr h="20599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Electric Strike lock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10575"/>
                  </a:ext>
                </a:extLst>
              </a:tr>
              <a:tr h="2059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Electric Strike lock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584928"/>
                  </a:ext>
                </a:extLst>
              </a:tr>
              <a:tr h="2059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DS-K4G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822099"/>
                  </a:ext>
                </a:extLst>
              </a:tr>
              <a:tr h="2059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Electric Strike lock</a:t>
                      </a:r>
                    </a:p>
                  </a:txBody>
                  <a:tcPr marL="8860" marR="8860" marT="8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Standard Electric Strike lock</a:t>
                      </a:r>
                    </a:p>
                  </a:txBody>
                  <a:tcPr marL="8860" marR="8860" marT="8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605854"/>
                  </a:ext>
                </a:extLst>
              </a:tr>
              <a:tr h="205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DS-K4G100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Standard Electric Strike Lock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683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6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014702"/>
              </p:ext>
            </p:extLst>
          </p:nvPr>
        </p:nvGraphicFramePr>
        <p:xfrm>
          <a:off x="660400" y="2771319"/>
          <a:ext cx="7585529" cy="1539422"/>
        </p:xfrm>
        <a:graphic>
          <a:graphicData uri="http://schemas.openxmlformats.org/drawingml/2006/table">
            <a:tbl>
              <a:tblPr/>
              <a:tblGrid>
                <a:gridCol w="1044385">
                  <a:extLst>
                    <a:ext uri="{9D8B030D-6E8A-4147-A177-3AD203B41FA5}">
                      <a16:colId xmlns:a16="http://schemas.microsoft.com/office/drawing/2014/main" val="645535156"/>
                    </a:ext>
                  </a:extLst>
                </a:gridCol>
                <a:gridCol w="1748708">
                  <a:extLst>
                    <a:ext uri="{9D8B030D-6E8A-4147-A177-3AD203B41FA5}">
                      <a16:colId xmlns:a16="http://schemas.microsoft.com/office/drawing/2014/main" val="521054129"/>
                    </a:ext>
                  </a:extLst>
                </a:gridCol>
                <a:gridCol w="4792436">
                  <a:extLst>
                    <a:ext uri="{9D8B030D-6E8A-4147-A177-3AD203B41FA5}">
                      <a16:colId xmlns:a16="http://schemas.microsoft.com/office/drawing/2014/main" val="3580487948"/>
                    </a:ext>
                  </a:extLst>
                </a:gridCol>
              </a:tblGrid>
              <a:tr h="19624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Exit Button</a:t>
                      </a:r>
                    </a:p>
                  </a:txBody>
                  <a:tcPr marL="8722" marR="8722" marT="8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94085"/>
                  </a:ext>
                </a:extLst>
              </a:tr>
              <a:tr h="1918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Exit Button</a:t>
                      </a:r>
                    </a:p>
                  </a:txBody>
                  <a:tcPr marL="8722" marR="8722" marT="8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8722" marR="8722" marT="8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8722" marR="8722" marT="8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252378"/>
                  </a:ext>
                </a:extLst>
              </a:tr>
              <a:tr h="19188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DS-K7P</a:t>
                      </a:r>
                    </a:p>
                  </a:txBody>
                  <a:tcPr marL="8722" marR="8722" marT="8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EB</a:t>
                      </a:r>
                    </a:p>
                  </a:txBody>
                  <a:tcPr marL="8722" marR="8722" marT="8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980791"/>
                  </a:ext>
                </a:extLst>
              </a:tr>
              <a:tr h="7762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Exit Button</a:t>
                      </a:r>
                    </a:p>
                  </a:txBody>
                  <a:tcPr marL="8722" marR="8722" marT="87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01/02: Metal touch panel, different appearance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03/04: Metal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untouched panel, different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appearance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05/06: Metal touch panel, different appearance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EB: Emergency glass breaker</a:t>
                      </a:r>
                    </a:p>
                  </a:txBody>
                  <a:tcPr marL="8722" marR="8722" marT="87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605376"/>
                  </a:ext>
                </a:extLst>
              </a:tr>
              <a:tr h="1831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8722" marR="8722" marT="87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DS-K7PEB</a:t>
                      </a:r>
                    </a:p>
                  </a:txBody>
                  <a:tcPr marL="8722" marR="8722" marT="8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Emergency glass breaker</a:t>
                      </a:r>
                    </a:p>
                  </a:txBody>
                  <a:tcPr marL="8722" marR="8722" marT="8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163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0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368826"/>
              </p:ext>
            </p:extLst>
          </p:nvPr>
        </p:nvGraphicFramePr>
        <p:xfrm>
          <a:off x="660400" y="1130300"/>
          <a:ext cx="10858499" cy="1960252"/>
        </p:xfrm>
        <a:graphic>
          <a:graphicData uri="http://schemas.openxmlformats.org/drawingml/2006/table">
            <a:tbl>
              <a:tblPr/>
              <a:tblGrid>
                <a:gridCol w="576289">
                  <a:extLst>
                    <a:ext uri="{9D8B030D-6E8A-4147-A177-3AD203B41FA5}">
                      <a16:colId xmlns:a16="http://schemas.microsoft.com/office/drawing/2014/main" val="2788385797"/>
                    </a:ext>
                  </a:extLst>
                </a:gridCol>
                <a:gridCol w="613350">
                  <a:extLst>
                    <a:ext uri="{9D8B030D-6E8A-4147-A177-3AD203B41FA5}">
                      <a16:colId xmlns:a16="http://schemas.microsoft.com/office/drawing/2014/main" val="1392894129"/>
                    </a:ext>
                  </a:extLst>
                </a:gridCol>
                <a:gridCol w="1112828">
                  <a:extLst>
                    <a:ext uri="{9D8B030D-6E8A-4147-A177-3AD203B41FA5}">
                      <a16:colId xmlns:a16="http://schemas.microsoft.com/office/drawing/2014/main" val="4020566974"/>
                    </a:ext>
                  </a:extLst>
                </a:gridCol>
                <a:gridCol w="741885">
                  <a:extLst>
                    <a:ext uri="{9D8B030D-6E8A-4147-A177-3AD203B41FA5}">
                      <a16:colId xmlns:a16="http://schemas.microsoft.com/office/drawing/2014/main" val="468595796"/>
                    </a:ext>
                  </a:extLst>
                </a:gridCol>
                <a:gridCol w="906674">
                  <a:extLst>
                    <a:ext uri="{9D8B030D-6E8A-4147-A177-3AD203B41FA5}">
                      <a16:colId xmlns:a16="http://schemas.microsoft.com/office/drawing/2014/main" val="1284651876"/>
                    </a:ext>
                  </a:extLst>
                </a:gridCol>
                <a:gridCol w="270676">
                  <a:extLst>
                    <a:ext uri="{9D8B030D-6E8A-4147-A177-3AD203B41FA5}">
                      <a16:colId xmlns:a16="http://schemas.microsoft.com/office/drawing/2014/main" val="1213810733"/>
                    </a:ext>
                  </a:extLst>
                </a:gridCol>
                <a:gridCol w="654657">
                  <a:extLst>
                    <a:ext uri="{9D8B030D-6E8A-4147-A177-3AD203B41FA5}">
                      <a16:colId xmlns:a16="http://schemas.microsoft.com/office/drawing/2014/main" val="3749343609"/>
                    </a:ext>
                  </a:extLst>
                </a:gridCol>
                <a:gridCol w="396571">
                  <a:extLst>
                    <a:ext uri="{9D8B030D-6E8A-4147-A177-3AD203B41FA5}">
                      <a16:colId xmlns:a16="http://schemas.microsoft.com/office/drawing/2014/main" val="902198762"/>
                    </a:ext>
                  </a:extLst>
                </a:gridCol>
                <a:gridCol w="837206">
                  <a:extLst>
                    <a:ext uri="{9D8B030D-6E8A-4147-A177-3AD203B41FA5}">
                      <a16:colId xmlns:a16="http://schemas.microsoft.com/office/drawing/2014/main" val="953256308"/>
                    </a:ext>
                  </a:extLst>
                </a:gridCol>
                <a:gridCol w="692426">
                  <a:extLst>
                    <a:ext uri="{9D8B030D-6E8A-4147-A177-3AD203B41FA5}">
                      <a16:colId xmlns:a16="http://schemas.microsoft.com/office/drawing/2014/main" val="3604713800"/>
                    </a:ext>
                  </a:extLst>
                </a:gridCol>
                <a:gridCol w="774258">
                  <a:extLst>
                    <a:ext uri="{9D8B030D-6E8A-4147-A177-3AD203B41FA5}">
                      <a16:colId xmlns:a16="http://schemas.microsoft.com/office/drawing/2014/main" val="2663207024"/>
                    </a:ext>
                  </a:extLst>
                </a:gridCol>
                <a:gridCol w="843501">
                  <a:extLst>
                    <a:ext uri="{9D8B030D-6E8A-4147-A177-3AD203B41FA5}">
                      <a16:colId xmlns:a16="http://schemas.microsoft.com/office/drawing/2014/main" val="235900855"/>
                    </a:ext>
                  </a:extLst>
                </a:gridCol>
                <a:gridCol w="692426">
                  <a:extLst>
                    <a:ext uri="{9D8B030D-6E8A-4147-A177-3AD203B41FA5}">
                      <a16:colId xmlns:a16="http://schemas.microsoft.com/office/drawing/2014/main" val="1409759768"/>
                    </a:ext>
                  </a:extLst>
                </a:gridCol>
                <a:gridCol w="283265">
                  <a:extLst>
                    <a:ext uri="{9D8B030D-6E8A-4147-A177-3AD203B41FA5}">
                      <a16:colId xmlns:a16="http://schemas.microsoft.com/office/drawing/2014/main" val="2242188940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val="2304970150"/>
                    </a:ext>
                  </a:extLst>
                </a:gridCol>
                <a:gridCol w="707113">
                  <a:extLst>
                    <a:ext uri="{9D8B030D-6E8A-4147-A177-3AD203B41FA5}">
                      <a16:colId xmlns:a16="http://schemas.microsoft.com/office/drawing/2014/main" val="2264559149"/>
                    </a:ext>
                  </a:extLst>
                </a:gridCol>
              </a:tblGrid>
              <a:tr h="120106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Swing Barrier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996" marR="4996" marT="49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816389"/>
                  </a:ext>
                </a:extLst>
              </a:tr>
              <a:tr h="1201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Swing Barrier 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⑤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⑦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⑧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⑨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⑩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⑪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⑫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⑬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764893"/>
                  </a:ext>
                </a:extLst>
              </a:tr>
              <a:tr h="1201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DS-K3B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601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-M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Pg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Dp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65-90</a:t>
                      </a:r>
                    </a:p>
                  </a:txBody>
                  <a:tcPr marL="4996" marR="4996" marT="4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833682"/>
                  </a:ext>
                </a:extLst>
              </a:tr>
              <a:tr h="14525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Swing Barrier</a:t>
                      </a:r>
                    </a:p>
                  </a:txBody>
                  <a:tcPr marL="4996" marR="4996" marT="49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411x: Value series swing barrier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501S: Value series barrier,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601: Pro series swing barrier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801: Ultra series swing barrier</a:t>
                      </a:r>
                    </a:p>
                  </a:txBody>
                  <a:tcPr marL="4996" marR="4996" marT="49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Version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S:new version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old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version</a:t>
                      </a:r>
                    </a:p>
                  </a:txBody>
                  <a:tcPr marL="4996" marR="4996" marT="49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A:Imported motor movement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Blank:Domestic motor movement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96" marR="4996" marT="49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 </a:t>
                      </a:r>
                    </a:p>
                  </a:txBody>
                  <a:tcPr marL="4996" marR="4996" marT="49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L:Left side turnsitle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M: Middle side turnstile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R:Right side turnstile</a:t>
                      </a:r>
                    </a:p>
                  </a:txBody>
                  <a:tcPr marL="4996" marR="4996" marT="49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996" marR="4996" marT="49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Card reader type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M:Mifare card reader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E: EM card reader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 card reader</a:t>
                      </a:r>
                    </a:p>
                  </a:txBody>
                  <a:tcPr marL="4996" marR="4996" marT="49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Fingerprint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F：integrated fingerprint reader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 integrated fingerprint reader </a:t>
                      </a:r>
                    </a:p>
                  </a:txBody>
                  <a:tcPr marL="4996" marR="4996" marT="49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Face recognization module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Pg: support face recognizaiton module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Blank:do not support face recognization module </a:t>
                      </a:r>
                    </a:p>
                  </a:txBody>
                  <a:tcPr marL="4996" marR="4996" marT="49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QR code module</a:t>
                      </a:r>
                      <a:b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Q:support QR code </a:t>
                      </a:r>
                      <a:b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do not support QR code </a:t>
                      </a:r>
                    </a:p>
                  </a:txBody>
                  <a:tcPr marL="4996" marR="4996" marT="49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Heater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H:integrated heater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 heater</a:t>
                      </a:r>
                    </a:p>
                  </a:txBody>
                  <a:tcPr marL="4996" marR="4996" marT="49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996" marR="4996" marT="49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Material of door wing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Dp:Plastic(Acrylic）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Dm:Metal(stainless steel)</a:t>
                      </a:r>
                    </a:p>
                  </a:txBody>
                  <a:tcPr marL="4996" marR="4996" marT="49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lane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width</a:t>
                      </a:r>
                    </a:p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left side lane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width - right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side lane width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96" marR="4996" marT="49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431601"/>
                  </a:ext>
                </a:extLst>
              </a:tr>
              <a:tr h="1201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4996" marR="4996" marT="49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DS-K3B601SAX-M/MFPgQH-Dp65-90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Swing Barrier</a:t>
                      </a:r>
                    </a:p>
                  </a:txBody>
                  <a:tcPr marL="4996" marR="4996" marT="49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027166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45421"/>
              </p:ext>
            </p:extLst>
          </p:nvPr>
        </p:nvGraphicFramePr>
        <p:xfrm>
          <a:off x="660400" y="3732213"/>
          <a:ext cx="10858500" cy="1705202"/>
        </p:xfrm>
        <a:graphic>
          <a:graphicData uri="http://schemas.openxmlformats.org/drawingml/2006/table">
            <a:tbl>
              <a:tblPr/>
              <a:tblGrid>
                <a:gridCol w="641217">
                  <a:extLst>
                    <a:ext uri="{9D8B030D-6E8A-4147-A177-3AD203B41FA5}">
                      <a16:colId xmlns:a16="http://schemas.microsoft.com/office/drawing/2014/main" val="167804122"/>
                    </a:ext>
                  </a:extLst>
                </a:gridCol>
                <a:gridCol w="754127">
                  <a:extLst>
                    <a:ext uri="{9D8B030D-6E8A-4147-A177-3AD203B41FA5}">
                      <a16:colId xmlns:a16="http://schemas.microsoft.com/office/drawing/2014/main" val="1705956395"/>
                    </a:ext>
                  </a:extLst>
                </a:gridCol>
                <a:gridCol w="778979">
                  <a:extLst>
                    <a:ext uri="{9D8B030D-6E8A-4147-A177-3AD203B41FA5}">
                      <a16:colId xmlns:a16="http://schemas.microsoft.com/office/drawing/2014/main" val="349452361"/>
                    </a:ext>
                  </a:extLst>
                </a:gridCol>
                <a:gridCol w="1455668">
                  <a:extLst>
                    <a:ext uri="{9D8B030D-6E8A-4147-A177-3AD203B41FA5}">
                      <a16:colId xmlns:a16="http://schemas.microsoft.com/office/drawing/2014/main" val="548608988"/>
                    </a:ext>
                  </a:extLst>
                </a:gridCol>
                <a:gridCol w="621610">
                  <a:extLst>
                    <a:ext uri="{9D8B030D-6E8A-4147-A177-3AD203B41FA5}">
                      <a16:colId xmlns:a16="http://schemas.microsoft.com/office/drawing/2014/main" val="4281894872"/>
                    </a:ext>
                  </a:extLst>
                </a:gridCol>
                <a:gridCol w="991428">
                  <a:extLst>
                    <a:ext uri="{9D8B030D-6E8A-4147-A177-3AD203B41FA5}">
                      <a16:colId xmlns:a16="http://schemas.microsoft.com/office/drawing/2014/main" val="2683711439"/>
                    </a:ext>
                  </a:extLst>
                </a:gridCol>
                <a:gridCol w="1125192">
                  <a:extLst>
                    <a:ext uri="{9D8B030D-6E8A-4147-A177-3AD203B41FA5}">
                      <a16:colId xmlns:a16="http://schemas.microsoft.com/office/drawing/2014/main" val="3006991787"/>
                    </a:ext>
                  </a:extLst>
                </a:gridCol>
                <a:gridCol w="1164535">
                  <a:extLst>
                    <a:ext uri="{9D8B030D-6E8A-4147-A177-3AD203B41FA5}">
                      <a16:colId xmlns:a16="http://schemas.microsoft.com/office/drawing/2014/main" val="4276276436"/>
                    </a:ext>
                  </a:extLst>
                </a:gridCol>
                <a:gridCol w="841927">
                  <a:extLst>
                    <a:ext uri="{9D8B030D-6E8A-4147-A177-3AD203B41FA5}">
                      <a16:colId xmlns:a16="http://schemas.microsoft.com/office/drawing/2014/main" val="1693575738"/>
                    </a:ext>
                  </a:extLst>
                </a:gridCol>
                <a:gridCol w="810453">
                  <a:extLst>
                    <a:ext uri="{9D8B030D-6E8A-4147-A177-3AD203B41FA5}">
                      <a16:colId xmlns:a16="http://schemas.microsoft.com/office/drawing/2014/main" val="807675405"/>
                    </a:ext>
                  </a:extLst>
                </a:gridCol>
                <a:gridCol w="338345">
                  <a:extLst>
                    <a:ext uri="{9D8B030D-6E8A-4147-A177-3AD203B41FA5}">
                      <a16:colId xmlns:a16="http://schemas.microsoft.com/office/drawing/2014/main" val="3703384745"/>
                    </a:ext>
                  </a:extLst>
                </a:gridCol>
                <a:gridCol w="637347">
                  <a:extLst>
                    <a:ext uri="{9D8B030D-6E8A-4147-A177-3AD203B41FA5}">
                      <a16:colId xmlns:a16="http://schemas.microsoft.com/office/drawing/2014/main" val="3670859745"/>
                    </a:ext>
                  </a:extLst>
                </a:gridCol>
                <a:gridCol w="697672">
                  <a:extLst>
                    <a:ext uri="{9D8B030D-6E8A-4147-A177-3AD203B41FA5}">
                      <a16:colId xmlns:a16="http://schemas.microsoft.com/office/drawing/2014/main" val="1124865090"/>
                    </a:ext>
                  </a:extLst>
                </a:gridCol>
              </a:tblGrid>
              <a:tr h="13117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Flap Barrier</a:t>
                      </a:r>
                    </a:p>
                  </a:txBody>
                  <a:tcPr marL="5638" marR="5638" marT="5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540410"/>
                  </a:ext>
                </a:extLst>
              </a:tr>
              <a:tr h="1311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Flap Barrier </a:t>
                      </a:r>
                    </a:p>
                  </a:txBody>
                  <a:tcPr marL="5638" marR="5638" marT="5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⑤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⑦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⑧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5638" marR="5638" marT="5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⑨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⑩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459438"/>
                  </a:ext>
                </a:extLst>
              </a:tr>
              <a:tr h="1311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DS-K3Y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501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-L1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Pg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Dp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</a:p>
                  </a:txBody>
                  <a:tcPr marL="5638" marR="5638" marT="5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010662"/>
                  </a:ext>
                </a:extLst>
              </a:tr>
              <a:tr h="11805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Flap Barrier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501: Pro series flap barrier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R:Right side trunstile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L1:left side turnstile(type1)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L2:left side turnstile(type2)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M1:middle side turnstile(type 1)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M2:middle side turnstile(type2)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Note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:different type has different flap position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Card reader type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M:Mifare card reader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E: EM card reader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 card reader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Fingerprint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F：integrated fingerprint reader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 integrated fingerprint reader 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Face recognization module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Pg: support face recognizaiton module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Blank:do not support face recognization module 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QR code module</a:t>
                      </a:r>
                      <a:b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Q:support QR code </a:t>
                      </a:r>
                      <a:b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do not support QR code 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Heater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H:integrated heater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Blank: no heater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Material of door wing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Dp:Plastic(Acrylic）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lane width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 mm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0256"/>
                  </a:ext>
                </a:extLst>
              </a:tr>
              <a:tr h="1311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DS-K3Y501-L1/MFPgQH-Dp60</a:t>
                      </a:r>
                    </a:p>
                  </a:txBody>
                  <a:tcPr marL="5638" marR="5638" marT="5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Flap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Barrier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zh-CN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zh-CN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38" marR="5638" marT="56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38" marR="5638" marT="5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38" marR="5638" marT="5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38" marR="5638" marT="5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38" marR="5638" marT="5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38" marR="5638" marT="5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38" marR="5638" marT="5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353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5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f1olebyt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D41D1C"/>
      </a:accent1>
      <a:accent2>
        <a:srgbClr val="4B4B4B"/>
      </a:accent2>
      <a:accent3>
        <a:srgbClr val="646464"/>
      </a:accent3>
      <a:accent4>
        <a:srgbClr val="808080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f1olebyt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D41D1C"/>
      </a:accent1>
      <a:accent2>
        <a:srgbClr val="4B4B4B"/>
      </a:accent2>
      <a:accent3>
        <a:srgbClr val="646464"/>
      </a:accent3>
      <a:accent4>
        <a:srgbClr val="808080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1914</Words>
  <Application>Microsoft Office PowerPoint</Application>
  <PresentationFormat>宽屏</PresentationFormat>
  <Paragraphs>455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MS Gothic</vt:lpstr>
      <vt:lpstr>MS PGothic</vt:lpstr>
      <vt:lpstr>宋体</vt:lpstr>
      <vt:lpstr>微软雅黑</vt:lpstr>
      <vt:lpstr>Arial</vt:lpstr>
      <vt:lpstr>Office 主题​​</vt:lpstr>
      <vt:lpstr>1_Office 主题​​</vt:lpstr>
      <vt:lpstr>5_Office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王菲25;Charlie He</dc:creator>
  <cp:lastModifiedBy>朱雨霁</cp:lastModifiedBy>
  <cp:revision>180</cp:revision>
  <dcterms:created xsi:type="dcterms:W3CDTF">2020-09-11T09:42:59Z</dcterms:created>
  <dcterms:modified xsi:type="dcterms:W3CDTF">2021-03-29T07:23:03Z</dcterms:modified>
</cp:coreProperties>
</file>