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5" r:id="rId3"/>
  </p:sldMasterIdLst>
  <p:notesMasterIdLst>
    <p:notesMasterId r:id="rId21"/>
  </p:notesMasterIdLst>
  <p:sldIdLst>
    <p:sldId id="257" r:id="rId4"/>
    <p:sldId id="330" r:id="rId5"/>
    <p:sldId id="332" r:id="rId6"/>
    <p:sldId id="341" r:id="rId7"/>
    <p:sldId id="340" r:id="rId8"/>
    <p:sldId id="329" r:id="rId9"/>
    <p:sldId id="328" r:id="rId10"/>
    <p:sldId id="331" r:id="rId11"/>
    <p:sldId id="333" r:id="rId12"/>
    <p:sldId id="343" r:id="rId13"/>
    <p:sldId id="344" r:id="rId14"/>
    <p:sldId id="345" r:id="rId15"/>
    <p:sldId id="342" r:id="rId16"/>
    <p:sldId id="336" r:id="rId17"/>
    <p:sldId id="337" r:id="rId18"/>
    <p:sldId id="338" r:id="rId19"/>
    <p:sldId id="28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黄建15" initials="黄建15" lastIdx="1" clrIdx="0">
    <p:extLst>
      <p:ext uri="{19B8F6BF-5375-455C-9EA6-DF929625EA0E}">
        <p15:presenceInfo xmlns:p15="http://schemas.microsoft.com/office/powerpoint/2012/main" userId="S-1-5-21-301378855-1296857468-2813838616-108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63" autoAdjust="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852A-89DF-4FA9-B38A-4C49A451C82C}" type="datetimeFigureOut">
              <a:rPr lang="zh-CN" altLang="en-US" smtClean="0"/>
              <a:t>2022/6/13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98604-96CE-4CAC-89D9-2211041753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304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D367DB-A6D2-4002-B7E7-FA67861FDB87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20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DingQi\桌面\封面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3717" y="981076"/>
            <a:ext cx="5232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2284" y="4437063"/>
            <a:ext cx="9886949" cy="792162"/>
          </a:xfrm>
          <a:prstGeom prst="rect">
            <a:avLst/>
          </a:prstGeom>
        </p:spPr>
        <p:txBody>
          <a:bodyPr/>
          <a:lstStyle>
            <a:lvl1pPr algn="ctr">
              <a:defRPr sz="2400">
                <a:latin typeface="黑体" pitchFamily="2" charset="-122"/>
              </a:defRPr>
            </a:lvl1pPr>
          </a:lstStyle>
          <a:p>
            <a:r>
              <a:rPr lang="zh-CN" altLang="en-US"/>
              <a:t>海康威视</a:t>
            </a:r>
            <a:r>
              <a:rPr lang="en-US" altLang="zh-CN"/>
              <a:t>-</a:t>
            </a:r>
            <a:r>
              <a:rPr lang="zh-CN" altLang="en-US"/>
              <a:t>致力于人人轻松享有安全的品质生活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8" y="5373688"/>
            <a:ext cx="8257116" cy="6477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sz="1500">
                <a:solidFill>
                  <a:srgbClr val="FF0000"/>
                </a:solidFill>
                <a:ea typeface="黑体" pitchFamily="2" charset="-122"/>
              </a:defRPr>
            </a:lvl1pPr>
          </a:lstStyle>
          <a:p>
            <a:r>
              <a:rPr lang="zh-CN" altLang="en-US"/>
              <a:t>提示：此为企业简介素材稿，实际使用时，务必根据受众进行修改！</a:t>
            </a:r>
          </a:p>
        </p:txBody>
      </p:sp>
    </p:spTree>
    <p:extLst>
      <p:ext uri="{BB962C8B-B14F-4D97-AF65-F5344CB8AC3E}">
        <p14:creationId xmlns:p14="http://schemas.microsoft.com/office/powerpoint/2010/main" val="226437513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大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0" y="980728"/>
            <a:ext cx="12192000" cy="41764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5085184"/>
            <a:ext cx="11525251" cy="16561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3CD45C-059E-4A25-8A9A-727CE9D770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8511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小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381000" y="998984"/>
            <a:ext cx="11525251" cy="1277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2420889"/>
            <a:ext cx="11525251" cy="4008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C416-8D5C-4CD6-8938-D5DE4480962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0582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08720"/>
            <a:ext cx="6734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548482"/>
            <a:ext cx="6734539" cy="4976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536160" y="908720"/>
            <a:ext cx="404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536160" y="1548482"/>
            <a:ext cx="4046240" cy="4976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23C29-35AC-4E4E-A726-94FE181C0C9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14351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结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2639485" y="1385889"/>
            <a:ext cx="7105649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楷体" pitchFamily="49" charset="-122"/>
              </a:rPr>
              <a:t>THANKS!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楷体" pitchFamily="49" charset="-122"/>
            </a:endParaRPr>
          </a:p>
        </p:txBody>
      </p:sp>
      <p:sp>
        <p:nvSpPr>
          <p:cNvPr id="3" name="TextBox 3"/>
          <p:cNvSpPr txBox="1"/>
          <p:nvPr userDrawn="1"/>
        </p:nvSpPr>
        <p:spPr>
          <a:xfrm>
            <a:off x="431800" y="3429000"/>
            <a:ext cx="11423651" cy="1504950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公司总部：杭州市滨江区东流路</a:t>
            </a:r>
            <a:r>
              <a:rPr lang="en-US" altLang="zh-CN" sz="1400" b="1" dirty="0">
                <a:solidFill>
                  <a:schemeClr val="bg1"/>
                </a:solidFill>
              </a:rPr>
              <a:t>700</a:t>
            </a:r>
            <a:r>
              <a:rPr lang="zh-CN" altLang="en-US" sz="1400" b="1" dirty="0">
                <a:solidFill>
                  <a:schemeClr val="bg1"/>
                </a:solidFill>
              </a:rPr>
              <a:t>号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股票代码：</a:t>
            </a:r>
            <a:r>
              <a:rPr lang="en-US" altLang="zh-CN" sz="1400" b="1" dirty="0">
                <a:solidFill>
                  <a:schemeClr val="bg1"/>
                </a:solidFill>
              </a:rPr>
              <a:t>002415</a:t>
            </a: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客服电话：</a:t>
            </a:r>
            <a:r>
              <a:rPr lang="en-US" altLang="zh-CN" sz="1400" b="1" dirty="0">
                <a:solidFill>
                  <a:schemeClr val="bg1"/>
                </a:solidFill>
              </a:rPr>
              <a:t>400-700-5998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www.hikvision.com                                                                         ©</a:t>
            </a:r>
            <a:r>
              <a:rPr lang="zh-CN" altLang="en-US" sz="1400" b="1" dirty="0">
                <a:solidFill>
                  <a:schemeClr val="bg1"/>
                </a:solidFill>
              </a:rPr>
              <a:t>杭州海康威视数字技术股份有限公司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 userDrawn="1"/>
        </p:nvSpPr>
        <p:spPr>
          <a:xfrm>
            <a:off x="431801" y="5013325"/>
            <a:ext cx="11425767" cy="138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大陆分公司：北京、长春、宁波、海口、无锡、成都、重庆、长沙、福州、广州、贵阳、哈尔滨、杭州、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                     </a:t>
            </a:r>
            <a:r>
              <a:rPr lang="zh-CN" altLang="en-US" sz="1400" b="1" dirty="0">
                <a:solidFill>
                  <a:schemeClr val="bg1"/>
                </a:solidFill>
              </a:rPr>
              <a:t>合肥、济南、昆明、兰州、南昌、南京、南宁、青岛、上海、沈阳、深圳、石家庄、太原、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                     </a:t>
            </a:r>
            <a:r>
              <a:rPr lang="zh-CN" altLang="en-US" sz="1400" b="1" dirty="0">
                <a:solidFill>
                  <a:schemeClr val="bg1"/>
                </a:solidFill>
              </a:rPr>
              <a:t>天津、武汉、西安、乌鲁木齐、郑州、呼和浩特、大连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海外分公司：阿姆斯特丹、迪拜、洛杉矶、孟买、圣彼得堡、香港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6776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DingQi\桌面\封面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3717" y="981076"/>
            <a:ext cx="5232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1800" smtClean="0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542867" y="5735638"/>
            <a:ext cx="36491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800" b="1" smtClean="0"/>
              <a:t>周理孟</a:t>
            </a:r>
            <a:endParaRPr lang="en-US" altLang="zh-CN" sz="1800" b="1" smtClean="0"/>
          </a:p>
          <a:p>
            <a:pPr algn="r" eaLnBrk="1" hangingPunct="1">
              <a:defRPr/>
            </a:pPr>
            <a:endParaRPr lang="zh-CN" altLang="en-US" sz="18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2284" y="4437063"/>
            <a:ext cx="9886949" cy="1008161"/>
          </a:xfrm>
        </p:spPr>
        <p:txBody>
          <a:bodyPr/>
          <a:lstStyle>
            <a:lvl1pPr algn="ctr">
              <a:defRPr sz="3600">
                <a:latin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06750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Verdana" pitchFamily="34" charset="0"/>
                <a:ea typeface="微软雅黑" pitchFamily="34" charset="-122"/>
              </a:defRPr>
            </a:lvl1pPr>
            <a:lvl2pPr>
              <a:defRPr baseline="0">
                <a:latin typeface="Verdana" pitchFamily="34" charset="0"/>
                <a:ea typeface="微软雅黑" pitchFamily="34" charset="-122"/>
              </a:defRPr>
            </a:lvl2pPr>
            <a:lvl3pPr>
              <a:defRPr baseline="0">
                <a:latin typeface="Verdana" pitchFamily="34" charset="0"/>
                <a:ea typeface="微软雅黑" pitchFamily="34" charset="-122"/>
              </a:defRPr>
            </a:lvl3pPr>
            <a:lvl4pPr>
              <a:defRPr baseline="0">
                <a:latin typeface="Verdana" pitchFamily="34" charset="0"/>
                <a:ea typeface="微软雅黑" pitchFamily="34" charset="-122"/>
              </a:defRPr>
            </a:lvl4pPr>
            <a:lvl5pPr>
              <a:defRPr baseline="0">
                <a:latin typeface="Verdana" pitchFamily="34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1C607-9290-49C7-82FE-005626462F3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55507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404664"/>
            <a:ext cx="9120716" cy="50323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5509683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125538"/>
            <a:ext cx="55118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B9A84-77C6-4C02-BAE8-F846EEF9BE9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352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大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88320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52384" y="1125538"/>
            <a:ext cx="2207816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3BD3A9-0257-4FA6-942A-AEC2E1AFC41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915263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小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22080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7648" y="1125538"/>
            <a:ext cx="8832552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6C378-E324-4916-8B4A-DA2664C21F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34026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381000" y="1143001"/>
            <a:ext cx="11525251" cy="25003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3857625"/>
            <a:ext cx="11525251" cy="2571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03522-4967-4BBF-AF32-AD06A8E9098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9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内容占位符 11"/>
          <p:cNvSpPr>
            <a:spLocks noGrp="1"/>
          </p:cNvSpPr>
          <p:nvPr>
            <p:ph sz="quarter" idx="11"/>
          </p:nvPr>
        </p:nvSpPr>
        <p:spPr>
          <a:xfrm>
            <a:off x="239350" y="692696"/>
            <a:ext cx="11713301" cy="5832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第三级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 hasCustomPrompt="1"/>
          </p:nvPr>
        </p:nvSpPr>
        <p:spPr>
          <a:xfrm>
            <a:off x="239349" y="199012"/>
            <a:ext cx="11952651" cy="36004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8598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大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0" y="980728"/>
            <a:ext cx="12192000" cy="417646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5085184"/>
            <a:ext cx="11525251" cy="16561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76D6F-26A5-41A3-ADD1-29A6B59E45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5975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小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381000" y="998984"/>
            <a:ext cx="11525251" cy="12778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2420889"/>
            <a:ext cx="11525251" cy="400848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326F2-7A9B-45EB-BCD1-8D727530BC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3343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08720"/>
            <a:ext cx="67345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548482"/>
            <a:ext cx="6734539" cy="4976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7536160" y="908720"/>
            <a:ext cx="40462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536160" y="1548482"/>
            <a:ext cx="4046240" cy="4976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E1B0D-3284-4507-8C8B-78B93B1584C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347658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结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 userDrawn="1"/>
        </p:nvSpPr>
        <p:spPr>
          <a:xfrm>
            <a:off x="2639485" y="1385889"/>
            <a:ext cx="7105649" cy="1322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楷体" pitchFamily="49" charset="-122"/>
              </a:rPr>
              <a:t>THANKS!</a:t>
            </a:r>
            <a:endParaRPr lang="zh-CN" alt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楷体" pitchFamily="49" charset="-122"/>
            </a:endParaRPr>
          </a:p>
        </p:txBody>
      </p:sp>
      <p:sp>
        <p:nvSpPr>
          <p:cNvPr id="3" name="TextBox 3"/>
          <p:cNvSpPr txBox="1"/>
          <p:nvPr userDrawn="1"/>
        </p:nvSpPr>
        <p:spPr>
          <a:xfrm>
            <a:off x="431800" y="3429000"/>
            <a:ext cx="11423651" cy="1504950"/>
          </a:xfrm>
          <a:prstGeom prst="snip1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公司总部：杭州市滨江区东流路</a:t>
            </a:r>
            <a:r>
              <a:rPr lang="en-US" altLang="zh-CN" sz="1400" b="1" dirty="0">
                <a:solidFill>
                  <a:schemeClr val="bg1"/>
                </a:solidFill>
              </a:rPr>
              <a:t>700</a:t>
            </a:r>
            <a:r>
              <a:rPr lang="zh-CN" altLang="en-US" sz="1400" b="1" dirty="0">
                <a:solidFill>
                  <a:schemeClr val="bg1"/>
                </a:solidFill>
              </a:rPr>
              <a:t>号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股票代码：</a:t>
            </a:r>
            <a:r>
              <a:rPr lang="en-US" altLang="zh-CN" sz="1400" b="1" dirty="0">
                <a:solidFill>
                  <a:schemeClr val="bg1"/>
                </a:solidFill>
              </a:rPr>
              <a:t>002415</a:t>
            </a: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客服电话：</a:t>
            </a:r>
            <a:r>
              <a:rPr lang="en-US" altLang="zh-CN" sz="1400" b="1" dirty="0">
                <a:solidFill>
                  <a:schemeClr val="bg1"/>
                </a:solidFill>
              </a:rPr>
              <a:t>400-700-5998</a:t>
            </a: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www.hikvision.com                                                                         ©</a:t>
            </a:r>
            <a:r>
              <a:rPr lang="zh-CN" altLang="en-US" sz="1400" b="1" dirty="0">
                <a:solidFill>
                  <a:schemeClr val="bg1"/>
                </a:solidFill>
              </a:rPr>
              <a:t>杭州海康威视数字技术股份有限公司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4" name="TextBox 4"/>
          <p:cNvSpPr txBox="1"/>
          <p:nvPr userDrawn="1"/>
        </p:nvSpPr>
        <p:spPr>
          <a:xfrm>
            <a:off x="431801" y="5013325"/>
            <a:ext cx="11425767" cy="13843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大陆分公司：北京、长春、宁波、海口、无锡、成都、重庆、长沙、福州、广州、贵阳、哈尔滨、杭州、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                     </a:t>
            </a:r>
            <a:r>
              <a:rPr lang="zh-CN" altLang="en-US" sz="1400" b="1" dirty="0">
                <a:solidFill>
                  <a:schemeClr val="bg1"/>
                </a:solidFill>
              </a:rPr>
              <a:t>合肥、济南、昆明、兰州、南昌、南京、南宁、青岛、上海、沈阳、深圳、石家庄、太原、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altLang="zh-CN" sz="1400" b="1" dirty="0">
                <a:solidFill>
                  <a:schemeClr val="bg1"/>
                </a:solidFill>
              </a:rPr>
              <a:t>                     </a:t>
            </a:r>
            <a:r>
              <a:rPr lang="zh-CN" altLang="en-US" sz="1400" b="1" dirty="0">
                <a:solidFill>
                  <a:schemeClr val="bg1"/>
                </a:solidFill>
              </a:rPr>
              <a:t>天津、武汉、西安、乌鲁木齐、郑州、呼和浩特、大连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zh-CN" altLang="en-US" sz="1400" b="1" dirty="0">
                <a:solidFill>
                  <a:schemeClr val="bg1"/>
                </a:solidFill>
              </a:rPr>
              <a:t>海外分公司：阿姆斯特丹、迪拜、洛杉矶、孟买、圣彼得堡、香港</a:t>
            </a:r>
            <a:endParaRPr lang="en-US" altLang="zh-CN" sz="1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847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433" y="188914"/>
            <a:ext cx="7010400" cy="34607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981075"/>
            <a:ext cx="11247967" cy="51450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08785" y="6570663"/>
            <a:ext cx="1068916" cy="1444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F1A88-0FB4-46CE-BDAA-8E0EBF57A1F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76074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Documents and Settings\DingQi\桌面\封面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183717" y="981076"/>
            <a:ext cx="5232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endParaRPr lang="zh-CN" altLang="zh-CN" sz="1800" smtClean="0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542867" y="5735638"/>
            <a:ext cx="364913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800" b="1" smtClean="0"/>
              <a:t>周理孟</a:t>
            </a:r>
            <a:endParaRPr lang="en-US" altLang="zh-CN" sz="1800" b="1" smtClean="0"/>
          </a:p>
          <a:p>
            <a:pPr algn="r" eaLnBrk="1" hangingPunct="1">
              <a:defRPr/>
            </a:pPr>
            <a:endParaRPr lang="zh-CN" altLang="en-US" sz="1800" b="1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2284" y="4437063"/>
            <a:ext cx="9886949" cy="1008161"/>
          </a:xfrm>
        </p:spPr>
        <p:txBody>
          <a:bodyPr/>
          <a:lstStyle>
            <a:lvl1pPr algn="ctr">
              <a:defRPr sz="3600">
                <a:latin typeface="黑体" pitchFamily="2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08002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Verdana" pitchFamily="34" charset="0"/>
                <a:ea typeface="微软雅黑" pitchFamily="34" charset="-122"/>
              </a:defRPr>
            </a:lvl1pPr>
            <a:lvl2pPr>
              <a:defRPr baseline="0">
                <a:latin typeface="Verdana" pitchFamily="34" charset="0"/>
                <a:ea typeface="微软雅黑" pitchFamily="34" charset="-122"/>
              </a:defRPr>
            </a:lvl2pPr>
            <a:lvl3pPr>
              <a:defRPr baseline="0">
                <a:latin typeface="Verdana" pitchFamily="34" charset="0"/>
                <a:ea typeface="微软雅黑" pitchFamily="34" charset="-122"/>
              </a:defRPr>
            </a:lvl3pPr>
            <a:lvl4pPr>
              <a:defRPr baseline="0">
                <a:latin typeface="Verdana" pitchFamily="34" charset="0"/>
                <a:ea typeface="微软雅黑" pitchFamily="34" charset="-122"/>
              </a:defRPr>
            </a:lvl4pPr>
            <a:lvl5pPr>
              <a:defRPr baseline="0">
                <a:latin typeface="Verdana" pitchFamily="34" charset="0"/>
                <a:ea typeface="微软雅黑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1F43F-96B6-4CC5-8B3E-B55A5AB452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59757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7382" y="404664"/>
            <a:ext cx="9120716" cy="503238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5509683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48400" y="1125538"/>
            <a:ext cx="55118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6A3E9-BC96-48A3-A791-728F9813DF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5433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大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88320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552384" y="1125538"/>
            <a:ext cx="2207816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EA8C4-CE7D-4709-9A7B-AF024EFE600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70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-左右小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5517" y="1125538"/>
            <a:ext cx="2208000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927648" y="1125538"/>
            <a:ext cx="8832552" cy="5327650"/>
          </a:xfrm>
        </p:spPr>
        <p:txBody>
          <a:bodyPr/>
          <a:lstStyle>
            <a:lvl1pPr>
              <a:defRPr sz="2800" baseline="0">
                <a:latin typeface="Verdana" pitchFamily="34" charset="0"/>
                <a:ea typeface="微软雅黑" pitchFamily="34" charset="-122"/>
              </a:defRPr>
            </a:lvl1pPr>
            <a:lvl2pPr>
              <a:defRPr sz="2400" baseline="0">
                <a:latin typeface="Verdana" pitchFamily="34" charset="0"/>
                <a:ea typeface="微软雅黑" pitchFamily="34" charset="-122"/>
              </a:defRPr>
            </a:lvl2pPr>
            <a:lvl3pPr>
              <a:defRPr sz="2000" baseline="0">
                <a:latin typeface="Verdana" pitchFamily="34" charset="0"/>
                <a:ea typeface="微软雅黑" pitchFamily="34" charset="-122"/>
              </a:defRPr>
            </a:lvl3pPr>
            <a:lvl4pPr>
              <a:defRPr sz="1800" baseline="0">
                <a:latin typeface="Verdana" pitchFamily="34" charset="0"/>
                <a:ea typeface="微软雅黑" pitchFamily="34" charset="-122"/>
              </a:defRPr>
            </a:lvl4pPr>
            <a:lvl5pPr>
              <a:defRPr sz="1800" baseline="0">
                <a:latin typeface="Verdana" pitchFamily="34" charset="0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7FD2D-9754-4B69-B7E0-95B71BDD2A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88017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-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11"/>
          </p:nvPr>
        </p:nvSpPr>
        <p:spPr>
          <a:xfrm>
            <a:off x="381000" y="1143001"/>
            <a:ext cx="11525251" cy="25003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2"/>
          </p:nvPr>
        </p:nvSpPr>
        <p:spPr>
          <a:xfrm>
            <a:off x="381000" y="3857625"/>
            <a:ext cx="11525251" cy="25717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2DD45-FB66-4475-8E73-EC57DEA1861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274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" y="6669089"/>
            <a:ext cx="3983567" cy="180975"/>
          </a:xfrm>
          <a:custGeom>
            <a:avLst/>
            <a:gdLst>
              <a:gd name="connsiteX0" fmla="*/ 0 w 2736304"/>
              <a:gd name="connsiteY0" fmla="*/ 216024 h 216024"/>
              <a:gd name="connsiteX1" fmla="*/ 54006 w 2736304"/>
              <a:gd name="connsiteY1" fmla="*/ 0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736304"/>
              <a:gd name="connsiteY0" fmla="*/ 216024 h 216024"/>
              <a:gd name="connsiteX1" fmla="*/ 12817 w 2736304"/>
              <a:gd name="connsiteY1" fmla="*/ 0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736304"/>
              <a:gd name="connsiteY0" fmla="*/ 216024 h 216024"/>
              <a:gd name="connsiteX1" fmla="*/ 0 w 2736304"/>
              <a:gd name="connsiteY1" fmla="*/ 27384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987824"/>
              <a:gd name="connsiteY0" fmla="*/ 188640 h 188640"/>
              <a:gd name="connsiteX1" fmla="*/ 0 w 2987824"/>
              <a:gd name="connsiteY1" fmla="*/ 0 h 188640"/>
              <a:gd name="connsiteX2" fmla="*/ 2987824 w 2987824"/>
              <a:gd name="connsiteY2" fmla="*/ 0 h 188640"/>
              <a:gd name="connsiteX3" fmla="*/ 2682298 w 2987824"/>
              <a:gd name="connsiteY3" fmla="*/ 188640 h 188640"/>
              <a:gd name="connsiteX4" fmla="*/ 0 w 2987824"/>
              <a:gd name="connsiteY4" fmla="*/ 188640 h 1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824" h="188640">
                <a:moveTo>
                  <a:pt x="0" y="188640"/>
                </a:moveTo>
                <a:lnTo>
                  <a:pt x="0" y="0"/>
                </a:lnTo>
                <a:lnTo>
                  <a:pt x="2987824" y="0"/>
                </a:lnTo>
                <a:lnTo>
                  <a:pt x="2682298" y="188640"/>
                </a:lnTo>
                <a:lnTo>
                  <a:pt x="0" y="188640"/>
                </a:lnTo>
                <a:close/>
              </a:path>
            </a:pathLst>
          </a:cu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 rot="10800000">
            <a:off x="3790952" y="6678614"/>
            <a:ext cx="8401049" cy="179387"/>
          </a:xfrm>
          <a:custGeom>
            <a:avLst/>
            <a:gdLst>
              <a:gd name="connsiteX0" fmla="*/ 0 w 2736304"/>
              <a:gd name="connsiteY0" fmla="*/ 216024 h 216024"/>
              <a:gd name="connsiteX1" fmla="*/ 54006 w 2736304"/>
              <a:gd name="connsiteY1" fmla="*/ 0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736304"/>
              <a:gd name="connsiteY0" fmla="*/ 216024 h 216024"/>
              <a:gd name="connsiteX1" fmla="*/ 12817 w 2736304"/>
              <a:gd name="connsiteY1" fmla="*/ 0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736304"/>
              <a:gd name="connsiteY0" fmla="*/ 216024 h 216024"/>
              <a:gd name="connsiteX1" fmla="*/ 0 w 2736304"/>
              <a:gd name="connsiteY1" fmla="*/ 27384 h 216024"/>
              <a:gd name="connsiteX2" fmla="*/ 2736304 w 2736304"/>
              <a:gd name="connsiteY2" fmla="*/ 0 h 216024"/>
              <a:gd name="connsiteX3" fmla="*/ 2682298 w 2736304"/>
              <a:gd name="connsiteY3" fmla="*/ 216024 h 216024"/>
              <a:gd name="connsiteX4" fmla="*/ 0 w 2736304"/>
              <a:gd name="connsiteY4" fmla="*/ 216024 h 216024"/>
              <a:gd name="connsiteX0" fmla="*/ 0 w 2987824"/>
              <a:gd name="connsiteY0" fmla="*/ 188640 h 188640"/>
              <a:gd name="connsiteX1" fmla="*/ 0 w 2987824"/>
              <a:gd name="connsiteY1" fmla="*/ 0 h 188640"/>
              <a:gd name="connsiteX2" fmla="*/ 2987824 w 2987824"/>
              <a:gd name="connsiteY2" fmla="*/ 0 h 188640"/>
              <a:gd name="connsiteX3" fmla="*/ 2682298 w 2987824"/>
              <a:gd name="connsiteY3" fmla="*/ 188640 h 188640"/>
              <a:gd name="connsiteX4" fmla="*/ 0 w 2987824"/>
              <a:gd name="connsiteY4" fmla="*/ 188640 h 188640"/>
              <a:gd name="connsiteX0" fmla="*/ 0 w 2987824"/>
              <a:gd name="connsiteY0" fmla="*/ 188640 h 188640"/>
              <a:gd name="connsiteX1" fmla="*/ 0 w 2987824"/>
              <a:gd name="connsiteY1" fmla="*/ 0 h 188640"/>
              <a:gd name="connsiteX2" fmla="*/ 2987824 w 2987824"/>
              <a:gd name="connsiteY2" fmla="*/ 0 h 188640"/>
              <a:gd name="connsiteX3" fmla="*/ 2849647 w 2987824"/>
              <a:gd name="connsiteY3" fmla="*/ 188640 h 188640"/>
              <a:gd name="connsiteX4" fmla="*/ 0 w 2987824"/>
              <a:gd name="connsiteY4" fmla="*/ 188640 h 18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824" h="188640">
                <a:moveTo>
                  <a:pt x="0" y="188640"/>
                </a:moveTo>
                <a:lnTo>
                  <a:pt x="0" y="0"/>
                </a:lnTo>
                <a:lnTo>
                  <a:pt x="2987824" y="0"/>
                </a:lnTo>
                <a:lnTo>
                  <a:pt x="2849647" y="188640"/>
                </a:lnTo>
                <a:lnTo>
                  <a:pt x="0" y="18864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 dirty="0"/>
          </a:p>
        </p:txBody>
      </p:sp>
      <p:sp>
        <p:nvSpPr>
          <p:cNvPr id="10" name="矩形 9"/>
          <p:cNvSpPr/>
          <p:nvPr/>
        </p:nvSpPr>
        <p:spPr>
          <a:xfrm>
            <a:off x="0" y="587376"/>
            <a:ext cx="12192000" cy="365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7" name="TextBox 26"/>
          <p:cNvSpPr txBox="1"/>
          <p:nvPr/>
        </p:nvSpPr>
        <p:spPr>
          <a:xfrm>
            <a:off x="10210801" y="238125"/>
            <a:ext cx="211243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000" b="1" i="1" dirty="0">
                <a:solidFill>
                  <a:schemeClr val="bg1"/>
                </a:solidFill>
              </a:rPr>
              <a:t>HIKVISION</a:t>
            </a:r>
            <a:endParaRPr lang="zh-CN" alt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032" name="图片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4"/>
            <a:ext cx="121920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074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Franklin Gothic Medium" pitchFamily="34" charset="0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Ø"/>
        <a:defRPr sz="2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ü"/>
        <a:defRPr sz="2000" kern="1200">
          <a:solidFill>
            <a:schemeClr val="tx1"/>
          </a:solidFill>
          <a:latin typeface="+mj-ea"/>
          <a:ea typeface="+mj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内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333375"/>
            <a:ext cx="912071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517" y="1125538"/>
            <a:ext cx="1122468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4534" y="6570663"/>
            <a:ext cx="106891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A0E6D09D-27C9-40D9-9209-67B6340A162D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0" name="TextBox 5"/>
          <p:cNvSpPr txBox="1">
            <a:spLocks noChangeArrowheads="1"/>
          </p:cNvSpPr>
          <p:nvPr userDrawn="1"/>
        </p:nvSpPr>
        <p:spPr bwMode="auto">
          <a:xfrm>
            <a:off x="7823200" y="620714"/>
            <a:ext cx="19219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 b="1" smtClean="0">
                <a:solidFill>
                  <a:srgbClr val="FF0000"/>
                </a:solidFill>
              </a:rPr>
              <a:t>今天</a:t>
            </a:r>
            <a:fld id="{75453360-DFCE-4C36-8B5B-B0442DB29E9B}" type="datetime5">
              <a:rPr lang="zh-CN" altLang="en-US" sz="1400" b="1" smtClean="0">
                <a:solidFill>
                  <a:srgbClr val="FF0000"/>
                </a:solidFill>
              </a:rPr>
              <a:pPr eaLnBrk="1" hangingPunct="1">
                <a:defRPr/>
              </a:pPr>
              <a:t>2022/6/13</a:t>
            </a:fld>
            <a:endParaRPr lang="zh-CN" altLang="en-US" sz="14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Verdana" pitchFamily="34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p"/>
        <a:defRPr sz="20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 sz="2400"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内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7051" y="333375"/>
            <a:ext cx="9120716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5517" y="1125538"/>
            <a:ext cx="11224683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44534" y="6570663"/>
            <a:ext cx="106891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F693EACA-4771-45E6-92A6-AB3C307FFC9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1030" name="TextBox 5"/>
          <p:cNvSpPr txBox="1">
            <a:spLocks noChangeArrowheads="1"/>
          </p:cNvSpPr>
          <p:nvPr userDrawn="1"/>
        </p:nvSpPr>
        <p:spPr bwMode="auto">
          <a:xfrm>
            <a:off x="7823200" y="620714"/>
            <a:ext cx="192193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 b="1" smtClean="0">
                <a:solidFill>
                  <a:srgbClr val="FF0000"/>
                </a:solidFill>
              </a:rPr>
              <a:t>今天</a:t>
            </a:r>
            <a:fld id="{9503E046-BCB9-4E95-9918-81BC3F88412C}" type="datetime5">
              <a:rPr lang="zh-CN" altLang="en-US" sz="1400" b="1" smtClean="0">
                <a:solidFill>
                  <a:srgbClr val="FF0000"/>
                </a:solidFill>
              </a:rPr>
              <a:pPr eaLnBrk="1" hangingPunct="1">
                <a:defRPr/>
              </a:pPr>
              <a:t>2022/6/13</a:t>
            </a:fld>
            <a:endParaRPr lang="zh-CN" altLang="en-US" sz="14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99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n"/>
        <a:defRPr sz="2400">
          <a:solidFill>
            <a:schemeClr val="tx1"/>
          </a:solidFill>
          <a:latin typeface="Verdana" pitchFamily="34" charset="0"/>
          <a:ea typeface="微软雅黑" pitchFamily="34" charset="-122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p"/>
        <a:defRPr sz="2000">
          <a:solidFill>
            <a:schemeClr val="tx1"/>
          </a:solidFill>
          <a:latin typeface="Verdana" pitchFamily="34" charset="0"/>
          <a:ea typeface="微软雅黑" pitchFamily="34" charset="-122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Ø"/>
        <a:defRPr>
          <a:solidFill>
            <a:schemeClr val="tx1"/>
          </a:solidFill>
          <a:latin typeface="Verdana" pitchFamily="34" charset="0"/>
          <a:ea typeface="微软雅黑" pitchFamily="34" charset="-122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Verdana" pitchFamily="34" charset="0"/>
          <a:ea typeface="微软雅黑" pitchFamily="34" charset="-122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-"/>
        <a:defRPr sz="1400">
          <a:solidFill>
            <a:schemeClr val="tx1"/>
          </a:solidFill>
          <a:latin typeface="Verdana" pitchFamily="34" charset="0"/>
          <a:ea typeface="微软雅黑" pitchFamily="34" charset="-122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-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3"/>
          <p:cNvSpPr>
            <a:spLocks noGrp="1"/>
          </p:cNvSpPr>
          <p:nvPr>
            <p:ph type="ctrTitle"/>
          </p:nvPr>
        </p:nvSpPr>
        <p:spPr>
          <a:xfrm>
            <a:off x="2207568" y="4725144"/>
            <a:ext cx="7415212" cy="792162"/>
          </a:xfrm>
        </p:spPr>
        <p:txBody>
          <a:bodyPr/>
          <a:lstStyle/>
          <a:p>
            <a:r>
              <a:rPr lang="zh-CN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字魂49号-逍遥行书" panose="00000500000000000000" pitchFamily="2" charset="-122"/>
                <a:ea typeface="字魂49号-逍遥行书" panose="00000500000000000000" pitchFamily="2" charset="-122"/>
              </a:rPr>
              <a:t>事件检测配置参数简要介绍</a:t>
            </a:r>
            <a:endParaRPr lang="zh-CN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字魂49号-逍遥行书" panose="00000500000000000000" pitchFamily="2" charset="-122"/>
              <a:ea typeface="字魂49号-逍遥行书" panose="00000500000000000000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8208" y="5301208"/>
            <a:ext cx="3661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——</a:t>
            </a:r>
            <a:r>
              <a:rPr lang="zh-CN" altLang="en-US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移动与</a:t>
            </a:r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交通</a:t>
            </a:r>
            <a:r>
              <a:rPr lang="en-US" altLang="zh-CN" sz="20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杨静</a:t>
            </a:r>
            <a:r>
              <a:rPr lang="en-US" altLang="zh-CN" sz="2000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36</a:t>
            </a:r>
            <a:endParaRPr lang="en-US" altLang="zh-CN" sz="20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34" y="18864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prstClr val="black"/>
                </a:solidFill>
                <a:latin typeface="Arial" charset="0"/>
                <a:ea typeface="宋体" charset="-122"/>
              </a:rPr>
              <a:t>密集级别：内部公开</a:t>
            </a:r>
            <a:endParaRPr lang="en-US" altLang="zh-CN" sz="1000" b="1" dirty="0">
              <a:solidFill>
                <a:prstClr val="black"/>
              </a:solidFill>
              <a:latin typeface="Arial" charset="0"/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prstClr val="black"/>
                </a:solidFill>
                <a:latin typeface="Arial" charset="0"/>
                <a:ea typeface="宋体" charset="-122"/>
              </a:rPr>
              <a:t>生效时间：</a:t>
            </a:r>
            <a:r>
              <a:rPr lang="en-US" altLang="zh-CN" sz="1000" b="1" dirty="0" smtClean="0">
                <a:solidFill>
                  <a:prstClr val="black"/>
                </a:solidFill>
                <a:latin typeface="Arial" charset="0"/>
                <a:ea typeface="宋体" charset="-122"/>
              </a:rPr>
              <a:t>2022.6.6</a:t>
            </a:r>
            <a:endParaRPr lang="en-US" altLang="zh-CN" sz="1000" b="1" dirty="0">
              <a:solidFill>
                <a:prstClr val="black"/>
              </a:solidFill>
              <a:latin typeface="Arial" charset="0"/>
              <a:ea typeface="宋体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000" b="1" dirty="0">
                <a:solidFill>
                  <a:prstClr val="black"/>
                </a:solidFill>
                <a:latin typeface="Arial" charset="0"/>
                <a:ea typeface="宋体" charset="-122"/>
              </a:rPr>
              <a:t>保密期限：无</a:t>
            </a:r>
          </a:p>
        </p:txBody>
      </p:sp>
    </p:spTree>
    <p:extLst>
      <p:ext uri="{BB962C8B-B14F-4D97-AF65-F5344CB8AC3E}">
        <p14:creationId xmlns:p14="http://schemas.microsoft.com/office/powerpoint/2010/main" val="2835555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二</a:t>
            </a:r>
            <a:r>
              <a:rPr lang="en-US" altLang="zh-CN" sz="2400" dirty="0"/>
              <a:t>.</a:t>
            </a:r>
            <a:r>
              <a:rPr lang="zh-CN" altLang="en-US" sz="2400" dirty="0"/>
              <a:t>具体事件配置参数介绍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2" y="637308"/>
            <a:ext cx="9790544" cy="5855855"/>
          </a:xfrm>
        </p:spPr>
      </p:pic>
    </p:spTree>
    <p:extLst>
      <p:ext uri="{BB962C8B-B14F-4D97-AF65-F5344CB8AC3E}">
        <p14:creationId xmlns:p14="http://schemas.microsoft.com/office/powerpoint/2010/main" val="296765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/>
              <a:t>二</a:t>
            </a:r>
            <a:r>
              <a:rPr lang="en-US" altLang="zh-CN" sz="2000" dirty="0"/>
              <a:t>.</a:t>
            </a:r>
            <a:r>
              <a:rPr lang="zh-CN" altLang="en-US" sz="2000" dirty="0"/>
              <a:t>具体事件配置参数介绍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646544"/>
            <a:ext cx="10989349" cy="5911273"/>
          </a:xfrm>
        </p:spPr>
      </p:pic>
    </p:spTree>
    <p:extLst>
      <p:ext uri="{BB962C8B-B14F-4D97-AF65-F5344CB8AC3E}">
        <p14:creationId xmlns:p14="http://schemas.microsoft.com/office/powerpoint/2010/main" val="30771571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9" y="674254"/>
            <a:ext cx="9445863" cy="3131127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9" y="3999344"/>
            <a:ext cx="9445863" cy="23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7617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二</a:t>
            </a:r>
            <a:r>
              <a:rPr lang="en-US" altLang="zh-CN" sz="2400" dirty="0"/>
              <a:t>.</a:t>
            </a:r>
            <a:r>
              <a:rPr lang="zh-CN" altLang="en-US" sz="2400" dirty="0"/>
              <a:t>具体事件配置参数介绍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720436"/>
            <a:ext cx="11247967" cy="585585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/>
              <a:t>配置完上述各事件参数后还需要配置下画线以及区域：</a:t>
            </a: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 smtClean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/>
              <a:t>&lt;</a:t>
            </a:r>
            <a:r>
              <a:rPr lang="en-US" altLang="zh-CN" sz="2000" dirty="0"/>
              <a:t>3&gt;</a:t>
            </a:r>
            <a:r>
              <a:rPr lang="zh-CN" altLang="en-US" sz="2000" dirty="0"/>
              <a:t>检准率，检出率</a:t>
            </a:r>
            <a:endParaRPr lang="en-US" altLang="zh-CN" sz="20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/>
              <a:t>	</a:t>
            </a:r>
            <a:r>
              <a:rPr lang="zh-CN" altLang="en-US" sz="2000" dirty="0"/>
              <a:t>见附件上传中  </a:t>
            </a:r>
            <a:r>
              <a:rPr lang="en-US" altLang="zh-CN" sz="2000" dirty="0"/>
              <a:t>9M</a:t>
            </a:r>
            <a:r>
              <a:rPr lang="zh-CN" altLang="en-US" sz="2000" dirty="0"/>
              <a:t>雷视取证测试方案（对外）</a:t>
            </a:r>
            <a:r>
              <a:rPr lang="en-US" altLang="zh-CN" sz="2000" dirty="0"/>
              <a:t>---20220120.docx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134478"/>
            <a:ext cx="10058400" cy="406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79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/>
              <a:t>三</a:t>
            </a:r>
            <a:r>
              <a:rPr lang="en-US" altLang="zh-CN" sz="2000" dirty="0" smtClean="0"/>
              <a:t>.</a:t>
            </a:r>
            <a:r>
              <a:rPr lang="zh-CN" altLang="en-US" sz="2000" dirty="0"/>
              <a:t>测试步骤</a:t>
            </a:r>
            <a:endParaRPr lang="en-US" altLang="zh-CN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6" y="720436"/>
            <a:ext cx="12210473" cy="591127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1. V4.5</a:t>
            </a:r>
            <a:r>
              <a:rPr lang="zh-CN" altLang="en-US" dirty="0" smtClean="0"/>
              <a:t>版本不支持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布防抓拍事件（走事件协议和取证协议的事件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布防只支持卡口抓拍。一般测试使用海康</a:t>
            </a:r>
            <a:r>
              <a:rPr lang="en-US" altLang="zh-CN" dirty="0" smtClean="0"/>
              <a:t>demo,</a:t>
            </a:r>
            <a:r>
              <a:rPr lang="zh-CN" altLang="en-US" dirty="0" smtClean="0"/>
              <a:t>即</a:t>
            </a:r>
            <a:r>
              <a:rPr lang="en-US" altLang="zh-CN" dirty="0" err="1" smtClean="0"/>
              <a:t>clientdemo</a:t>
            </a:r>
            <a:r>
              <a:rPr lang="zh-CN" altLang="en-US" dirty="0" smtClean="0"/>
              <a:t>，另此版本只支持</a:t>
            </a:r>
            <a:r>
              <a:rPr lang="en-US" altLang="zh-CN" dirty="0" err="1" smtClean="0"/>
              <a:t>ie</a:t>
            </a:r>
            <a:r>
              <a:rPr lang="zh-CN" altLang="en-US" dirty="0" smtClean="0"/>
              <a:t>浏览器登陆，不支持</a:t>
            </a:r>
            <a:r>
              <a:rPr lang="en-US" altLang="zh-CN" dirty="0" smtClean="0"/>
              <a:t>chrome</a:t>
            </a:r>
            <a:r>
              <a:rPr lang="zh-CN" altLang="en-US" dirty="0" smtClean="0"/>
              <a:t>浏览器。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2. </a:t>
            </a:r>
            <a:r>
              <a:rPr lang="zh-CN" altLang="en-US" dirty="0" smtClean="0"/>
              <a:t>各事件上传协议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4" y="2185119"/>
            <a:ext cx="3722941" cy="46320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765965" y="3195782"/>
            <a:ext cx="723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补充：海外事件检测单元项目新增烟雾，火灾事件，均走</a:t>
            </a:r>
            <a:r>
              <a:rPr lang="en-US" altLang="zh-CN" dirty="0" smtClean="0"/>
              <a:t>aid</a:t>
            </a:r>
            <a:r>
              <a:rPr lang="zh-CN" altLang="en-US" dirty="0" smtClean="0"/>
              <a:t>协议，即事件协议，此版本这俩事件均属于白光视频检测。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066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三</a:t>
            </a:r>
            <a:r>
              <a:rPr lang="en-US" altLang="zh-CN" sz="2400" dirty="0"/>
              <a:t>.</a:t>
            </a:r>
            <a:r>
              <a:rPr lang="zh-CN" altLang="en-US" sz="2400" dirty="0"/>
              <a:t>测试步骤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3" y="785091"/>
            <a:ext cx="11247967" cy="5781964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用</a:t>
            </a:r>
            <a:r>
              <a:rPr lang="en-US" altLang="zh-CN" dirty="0" smtClean="0"/>
              <a:t>demo</a:t>
            </a:r>
            <a:r>
              <a:rPr lang="zh-CN" altLang="en-US" dirty="0" smtClean="0"/>
              <a:t>布防设置好上传抓拍图片路径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1175470"/>
            <a:ext cx="6078068" cy="236205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4433" y="3888509"/>
            <a:ext cx="2351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上传结果如图所示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4211674"/>
            <a:ext cx="8857143" cy="21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442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问题及解答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问题记录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313514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14221" y="2636913"/>
            <a:ext cx="73862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THANKS</a:t>
            </a:r>
            <a:r>
              <a:rPr kumimoji="0" lang="zh-CN" altLang="en-US" sz="8000" b="1" i="0" u="none" strike="noStrike" kern="1200" cap="none" spc="300" normalizeH="0" baseline="0" noProof="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uLnTx/>
                <a:uFillTx/>
                <a:latin typeface="Arial" charset="0"/>
                <a:ea typeface="宋体" charset="-122"/>
                <a:cs typeface="+mn-cs"/>
              </a:rPr>
              <a:t>！</a:t>
            </a:r>
            <a:endParaRPr kumimoji="0" lang="zh-CN" altLang="en-US" sz="8000" b="1" i="0" u="none" strike="noStrike" kern="1200" cap="none" spc="300" normalizeH="0" baseline="0" noProof="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828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3412" y="798990"/>
            <a:ext cx="11247967" cy="4563693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sz="3200" dirty="0" smtClean="0"/>
              <a:t>简要介绍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zh-CN" altLang="en-US" sz="3200" dirty="0" smtClean="0"/>
              <a:t>具体事件配置参数介绍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r>
              <a:rPr lang="zh-CN" altLang="en-US" sz="3200" dirty="0" smtClean="0"/>
              <a:t>测试步骤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r>
              <a:rPr lang="zh-CN" altLang="en-US" sz="3200" dirty="0" smtClean="0"/>
              <a:t>问题及解答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 smtClean="0"/>
          </a:p>
          <a:p>
            <a:pPr marL="0" indent="0">
              <a:buNone/>
            </a:pP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173321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 smtClean="0"/>
              <a:t>.</a:t>
            </a:r>
            <a:r>
              <a:rPr lang="zh-CN" altLang="en-US" sz="2400" dirty="0" smtClean="0"/>
              <a:t>简要介绍</a:t>
            </a:r>
            <a:endParaRPr lang="en-US" altLang="zh-CN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127" y="759133"/>
            <a:ext cx="12108873" cy="5687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项目背景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海外</a:t>
            </a:r>
            <a:r>
              <a:rPr lang="zh-CN" altLang="en-US" dirty="0"/>
              <a:t>事件检测单元维护项 </a:t>
            </a:r>
            <a:r>
              <a:rPr lang="zh-CN" altLang="en-US" dirty="0" smtClean="0"/>
              <a:t>是在原来</a:t>
            </a:r>
            <a:r>
              <a:rPr lang="en-US" altLang="zh-CN" dirty="0" smtClean="0"/>
              <a:t>4.5.1</a:t>
            </a:r>
            <a:r>
              <a:rPr lang="zh-CN" altLang="en-US" dirty="0" smtClean="0"/>
              <a:t>版本的雷视版本的基础上新增功能，将</a:t>
            </a:r>
            <a:r>
              <a:rPr lang="en-US" altLang="zh-CN" dirty="0" smtClean="0"/>
              <a:t>800w</a:t>
            </a:r>
            <a:r>
              <a:rPr lang="zh-CN" altLang="en-US" dirty="0" smtClean="0"/>
              <a:t>国内事件检测产品切换成英文界面，结合海外基线相关功能进行增删操作，原来的雷氏版本支持事件检测，道路预警，园区测速，雷氏微卡，雷氏卡警等等不同的应用模式，不同的应用模式有不同的机型产品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目前我们这边支持事件检测的设备主要有 </a:t>
            </a:r>
            <a:r>
              <a:rPr lang="en-US" altLang="zh-CN" dirty="0" smtClean="0"/>
              <a:t>iDS-TCS402-CS</a:t>
            </a:r>
            <a:r>
              <a:rPr lang="zh-CN" altLang="en-US" dirty="0"/>
              <a:t>、</a:t>
            </a:r>
            <a:r>
              <a:rPr lang="en-US" altLang="zh-CN" dirty="0"/>
              <a:t>iDS-TCS402-CT</a:t>
            </a:r>
            <a:r>
              <a:rPr lang="zh-CN" altLang="en-US" dirty="0"/>
              <a:t>、</a:t>
            </a:r>
            <a:r>
              <a:rPr lang="en-US" altLang="zh-CN" dirty="0"/>
              <a:t>iDS-TCS402-CV</a:t>
            </a:r>
            <a:r>
              <a:rPr lang="zh-CN" altLang="en-US" dirty="0"/>
              <a:t>、</a:t>
            </a:r>
            <a:r>
              <a:rPr lang="en-US" altLang="zh-CN" dirty="0"/>
              <a:t>iDS-TCS402-C/CS</a:t>
            </a:r>
            <a:r>
              <a:rPr lang="zh-CN" altLang="en-US" dirty="0"/>
              <a:t>、</a:t>
            </a:r>
            <a:r>
              <a:rPr lang="en-US" altLang="zh-CN" dirty="0"/>
              <a:t>iDS-TCS402-B/CS</a:t>
            </a:r>
            <a:r>
              <a:rPr lang="zh-CN" altLang="en-US" dirty="0"/>
              <a:t>、</a:t>
            </a:r>
            <a:r>
              <a:rPr lang="en-US" altLang="zh-CN" dirty="0"/>
              <a:t>iDS-2CD9896-CESS</a:t>
            </a:r>
            <a:r>
              <a:rPr lang="zh-CN" altLang="en-US" dirty="0"/>
              <a:t>、</a:t>
            </a:r>
            <a:r>
              <a:rPr lang="en-US" altLang="zh-CN" dirty="0"/>
              <a:t>iDS-2CD9885-CSS</a:t>
            </a:r>
            <a:r>
              <a:rPr lang="zh-CN" altLang="en-US" dirty="0"/>
              <a:t>、</a:t>
            </a:r>
            <a:r>
              <a:rPr lang="en-US" altLang="zh-CN" dirty="0" smtClean="0"/>
              <a:t>iDS-TCS402-BS/350m</a:t>
            </a:r>
            <a:r>
              <a:rPr lang="zh-CN" altLang="en-US" dirty="0" smtClean="0"/>
              <a:t>这些，各个设备有不同的功能特点，其中</a:t>
            </a:r>
            <a:r>
              <a:rPr lang="en-US" altLang="zh-CN" dirty="0" smtClean="0"/>
              <a:t>400w</a:t>
            </a:r>
            <a:r>
              <a:rPr lang="zh-CN" altLang="en-US" dirty="0" smtClean="0"/>
              <a:t>出厂设备均为带雷达的一体机设备，配置页面会显示</a:t>
            </a:r>
            <a:r>
              <a:rPr lang="zh-CN" altLang="en-US" dirty="0" smtClean="0"/>
              <a:t>所有事件，而</a:t>
            </a:r>
            <a:r>
              <a:rPr lang="en-US" altLang="zh-CN" dirty="0" smtClean="0"/>
              <a:t>800w</a:t>
            </a:r>
            <a:r>
              <a:rPr lang="zh-CN" altLang="en-US" dirty="0" smtClean="0"/>
              <a:t>有单独的纯视频检测设备</a:t>
            </a:r>
            <a:r>
              <a:rPr lang="en-US" altLang="zh-CN" dirty="0" smtClean="0"/>
              <a:t>tcs800-c</a:t>
            </a:r>
            <a:r>
              <a:rPr lang="zh-CN" altLang="en-US" dirty="0" smtClean="0"/>
              <a:t>，不带任何附属设备，事件检测数量较少，也有带雷达的一体机</a:t>
            </a:r>
            <a:r>
              <a:rPr lang="en-US" altLang="zh-CN" dirty="0" smtClean="0"/>
              <a:t>tcs807-cir</a:t>
            </a:r>
            <a:r>
              <a:rPr lang="zh-CN" altLang="en-US" dirty="0" smtClean="0"/>
              <a:t>，配置事件相对多一些，</a:t>
            </a:r>
            <a:r>
              <a:rPr lang="zh-CN" altLang="en-US" dirty="0" smtClean="0"/>
              <a:t>此</a:t>
            </a:r>
            <a:r>
              <a:rPr lang="zh-CN" altLang="en-US" dirty="0"/>
              <a:t>项目的主控相机是</a:t>
            </a:r>
            <a:r>
              <a:rPr lang="en-US" altLang="zh-CN" dirty="0"/>
              <a:t>ids_2cd_9885css</a:t>
            </a:r>
            <a:r>
              <a:rPr lang="zh-CN" altLang="en-US" dirty="0"/>
              <a:t>，只支持事件检测这一个应用模式。 </a:t>
            </a: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dirty="0"/>
              <a:t>	</a:t>
            </a:r>
            <a:r>
              <a:rPr lang="en-US" altLang="zh-CN" dirty="0" smtClean="0"/>
              <a:t>	</a:t>
            </a: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544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一、简要介绍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5" y="665018"/>
            <a:ext cx="10287384" cy="6007243"/>
          </a:xfrm>
        </p:spPr>
        <p:txBody>
          <a:bodyPr/>
          <a:lstStyle/>
          <a:p>
            <a:r>
              <a:rPr lang="zh-CN" altLang="en-US" dirty="0" smtClean="0"/>
              <a:t>项目背景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3" y="1015999"/>
            <a:ext cx="10010294" cy="56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39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一、简要介绍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4" y="655782"/>
            <a:ext cx="11247967" cy="5948217"/>
          </a:xfrm>
        </p:spPr>
        <p:txBody>
          <a:bodyPr/>
          <a:lstStyle/>
          <a:p>
            <a:r>
              <a:rPr lang="zh-CN" altLang="en-US" dirty="0" smtClean="0"/>
              <a:t>项目背景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本项目在这个版本主要新增了以下功能：</a:t>
            </a:r>
            <a:endParaRPr lang="en-US" altLang="zh-CN" dirty="0"/>
          </a:p>
          <a:p>
            <a:pPr marL="0" lv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①</a:t>
            </a:r>
            <a:r>
              <a:rPr lang="zh-CN" altLang="zh-CN" dirty="0"/>
              <a:t>支持烟雾，火灾事件</a:t>
            </a:r>
            <a:r>
              <a:rPr lang="zh-CN" altLang="en-US" dirty="0"/>
              <a:t>白光视频</a:t>
            </a:r>
            <a:r>
              <a:rPr lang="zh-CN" altLang="zh-CN" dirty="0"/>
              <a:t>抓拍以及图片搜索相关事件抓拍图；</a:t>
            </a:r>
          </a:p>
          <a:p>
            <a:pPr marL="0" lv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②</a:t>
            </a:r>
            <a:r>
              <a:rPr lang="en-US" altLang="zh-CN" dirty="0"/>
              <a:t>Tcs817</a:t>
            </a:r>
            <a:r>
              <a:rPr lang="zh-CN" altLang="zh-CN" dirty="0"/>
              <a:t>整机支持热成像模组，有专门的热成像页面，可以看到热成像相机预览；</a:t>
            </a:r>
          </a:p>
          <a:p>
            <a:pPr marL="0" lv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③</a:t>
            </a:r>
            <a:r>
              <a:rPr lang="zh-CN" altLang="zh-CN" dirty="0"/>
              <a:t>支持海外区域牌识模型整合，可参考海外基线相关功能</a:t>
            </a:r>
            <a:r>
              <a:rPr lang="zh-CN" altLang="en-US" dirty="0"/>
              <a:t>；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④</a:t>
            </a:r>
            <a:r>
              <a:rPr lang="en-US" altLang="zh-CN" dirty="0"/>
              <a:t>F2</a:t>
            </a:r>
            <a:r>
              <a:rPr lang="zh-CN" altLang="zh-CN" dirty="0"/>
              <a:t>口增加风扇模式配置，</a:t>
            </a:r>
            <a:r>
              <a:rPr lang="en-US" altLang="zh-CN" dirty="0"/>
              <a:t>tcs800</a:t>
            </a:r>
            <a:r>
              <a:rPr lang="zh-CN" altLang="zh-CN" dirty="0"/>
              <a:t>配置风扇可控风扇</a:t>
            </a:r>
            <a:r>
              <a:rPr lang="en-US" altLang="zh-CN" dirty="0"/>
              <a:t>;</a:t>
            </a:r>
            <a:endParaRPr lang="zh-CN" altLang="zh-CN" dirty="0"/>
          </a:p>
          <a:p>
            <a:pPr marL="0" lv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⑤</a:t>
            </a:r>
            <a:r>
              <a:rPr lang="en-US" altLang="zh-CN" dirty="0" err="1"/>
              <a:t>Sdk</a:t>
            </a:r>
            <a:r>
              <a:rPr lang="zh-CN" altLang="zh-CN" dirty="0"/>
              <a:t>上传增加国家</a:t>
            </a:r>
            <a:r>
              <a:rPr lang="en-US" altLang="zh-CN" dirty="0"/>
              <a:t>id</a:t>
            </a:r>
            <a:r>
              <a:rPr lang="zh-CN" altLang="zh-CN" dirty="0"/>
              <a:t>跟车辆行驶方向字段上传</a:t>
            </a:r>
            <a:r>
              <a:rPr lang="en-US" altLang="zh-CN" dirty="0"/>
              <a:t>,</a:t>
            </a:r>
            <a:r>
              <a:rPr lang="zh-CN" altLang="zh-CN" dirty="0"/>
              <a:t>同海外基线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⑥支持海外机动车车牌识别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⑦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新增功能英文界面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 smtClean="0"/>
              <a:t>⑧支持对接海外平台</a:t>
            </a:r>
            <a:r>
              <a:rPr lang="en-US" altLang="zh-CN" dirty="0" smtClean="0"/>
              <a:t>HCP</a:t>
            </a:r>
            <a:r>
              <a:rPr lang="zh-CN" altLang="en-US" dirty="0" smtClean="0"/>
              <a:t>，</a:t>
            </a:r>
            <a:r>
              <a:rPr lang="en-US" altLang="zh-CN" dirty="0" smtClean="0"/>
              <a:t>NVR</a:t>
            </a:r>
            <a:r>
              <a:rPr lang="zh-CN" altLang="en-US" dirty="0" smtClean="0"/>
              <a:t>以及</a:t>
            </a:r>
            <a:r>
              <a:rPr lang="en-US" altLang="zh-CN" dirty="0" err="1" smtClean="0"/>
              <a:t>mileStone</a:t>
            </a:r>
            <a:r>
              <a:rPr lang="zh-CN" altLang="en-US" dirty="0" smtClean="0"/>
              <a:t>平台，主要支持预览，图片，车辆特征信息上传等等。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	</a:t>
            </a:r>
            <a:r>
              <a:rPr lang="zh-CN" altLang="en-US" dirty="0" smtClean="0"/>
              <a:t>本</a:t>
            </a:r>
            <a:r>
              <a:rPr lang="zh-CN" altLang="en-US" dirty="0"/>
              <a:t>项目支持机型有以下几类：</a:t>
            </a:r>
            <a:r>
              <a:rPr lang="en-US" altLang="zh-CN" dirty="0"/>
              <a:t>ids-tcs800-c</a:t>
            </a:r>
            <a:r>
              <a:rPr lang="zh-CN" altLang="en-US" dirty="0"/>
              <a:t>（带灯</a:t>
            </a:r>
            <a:r>
              <a:rPr lang="en-US" altLang="zh-CN" dirty="0"/>
              <a:t>)</a:t>
            </a:r>
            <a:r>
              <a:rPr lang="zh-CN" altLang="en-US" dirty="0"/>
              <a:t>、</a:t>
            </a:r>
            <a:r>
              <a:rPr lang="en-US" altLang="zh-CN" dirty="0"/>
              <a:t>ids-tcs807-cir</a:t>
            </a:r>
            <a:r>
              <a:rPr lang="zh-CN" altLang="en-US" dirty="0"/>
              <a:t>（雷达</a:t>
            </a:r>
            <a:r>
              <a:rPr lang="en-US" altLang="zh-CN" dirty="0"/>
              <a:t>+</a:t>
            </a:r>
            <a:r>
              <a:rPr lang="zh-CN" altLang="en-US" dirty="0"/>
              <a:t>红外灯</a:t>
            </a:r>
            <a:r>
              <a:rPr lang="en-US" altLang="zh-CN" dirty="0"/>
              <a:t>)</a:t>
            </a:r>
            <a:r>
              <a:rPr lang="zh-CN" altLang="en-US" dirty="0"/>
              <a:t>、</a:t>
            </a:r>
            <a:r>
              <a:rPr lang="en-US" altLang="zh-CN" dirty="0"/>
              <a:t>ids-tcs817-cr</a:t>
            </a:r>
            <a:r>
              <a:rPr lang="zh-CN" altLang="en-US" dirty="0"/>
              <a:t>（热成像</a:t>
            </a:r>
            <a:r>
              <a:rPr lang="en-US" altLang="zh-CN" dirty="0"/>
              <a:t>+</a:t>
            </a:r>
            <a:r>
              <a:rPr lang="zh-CN" altLang="en-US" dirty="0"/>
              <a:t>雷达</a:t>
            </a:r>
            <a:r>
              <a:rPr lang="en-US" altLang="zh-CN" dirty="0"/>
              <a:t>)</a:t>
            </a:r>
            <a:r>
              <a:rPr lang="zh-CN" altLang="en-US" dirty="0"/>
              <a:t>、</a:t>
            </a:r>
            <a:r>
              <a:rPr lang="en-US" altLang="zh-CN" dirty="0"/>
              <a:t> ids-tcs817-c</a:t>
            </a:r>
            <a:r>
              <a:rPr lang="zh-CN" altLang="en-US" dirty="0"/>
              <a:t>（热成像），其主控相机都是</a:t>
            </a:r>
            <a:r>
              <a:rPr lang="en-US" altLang="zh-CN" dirty="0"/>
              <a:t>ids_2cd9885_css</a:t>
            </a:r>
            <a:r>
              <a:rPr lang="zh-CN" altLang="en-US" dirty="0"/>
              <a:t>，即</a:t>
            </a:r>
            <a:r>
              <a:rPr lang="en-US" altLang="zh-CN" dirty="0"/>
              <a:t>800w</a:t>
            </a:r>
            <a:r>
              <a:rPr lang="zh-CN" altLang="en-US" dirty="0"/>
              <a:t>雷氏设备。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r>
              <a:rPr lang="zh-CN" altLang="en-US" dirty="0"/>
              <a:t>以上机型目前所支持的事件根据是否带雷达来区分：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</a:t>
            </a: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 smtClean="0"/>
              <a:t>.</a:t>
            </a:r>
            <a:r>
              <a:rPr lang="zh-CN" altLang="en-US" dirty="0" smtClean="0"/>
              <a:t>简要介绍</a:t>
            </a:r>
            <a:endParaRPr lang="en-US" altLang="zh-CN" sz="2400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296830"/>
            <a:ext cx="11148290" cy="5131677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39208" y="665825"/>
            <a:ext cx="881157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5636" y="796662"/>
            <a:ext cx="767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&lt;1&gt;tcs800</a:t>
            </a:r>
            <a:r>
              <a:rPr lang="zh-CN" altLang="en-US" dirty="0" smtClean="0"/>
              <a:t>跟</a:t>
            </a:r>
            <a:r>
              <a:rPr lang="en-US" altLang="zh-CN" sz="2000" dirty="0" smtClean="0"/>
              <a:t>tcs817-c</a:t>
            </a:r>
            <a:r>
              <a:rPr lang="zh-CN" altLang="en-US" dirty="0" smtClean="0"/>
              <a:t>均不带</a:t>
            </a:r>
            <a:r>
              <a:rPr lang="zh-CN" altLang="en-US" dirty="0"/>
              <a:t>雷达</a:t>
            </a:r>
            <a:r>
              <a:rPr lang="zh-CN" altLang="en-US" dirty="0" smtClean="0"/>
              <a:t>，主要支持一些纯视频事件检测，如下图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913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</a:t>
            </a:r>
            <a:r>
              <a:rPr lang="zh-CN" altLang="en-US" dirty="0"/>
              <a:t>简要介绍</a:t>
            </a:r>
            <a:endParaRPr lang="en-US" altLang="zh-CN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3" y="638000"/>
            <a:ext cx="11247967" cy="606464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000" dirty="0" smtClean="0"/>
              <a:t>&lt;2&gt;tcs807-cir</a:t>
            </a:r>
            <a:r>
              <a:rPr lang="zh-CN" altLang="en-US" sz="2000" dirty="0" smtClean="0"/>
              <a:t>跟</a:t>
            </a:r>
            <a:r>
              <a:rPr lang="en-US" altLang="zh-CN" sz="2000" dirty="0" smtClean="0"/>
              <a:t>tcs817-cr</a:t>
            </a:r>
            <a:r>
              <a:rPr lang="zh-CN" altLang="en-US" sz="2000" dirty="0" smtClean="0"/>
              <a:t>均带雷达，支持事件相对</a:t>
            </a:r>
            <a:r>
              <a:rPr lang="en-US" altLang="zh-CN" sz="2000" dirty="0" smtClean="0"/>
              <a:t>800</a:t>
            </a:r>
            <a:r>
              <a:rPr lang="zh-CN" altLang="en-US" sz="2000" dirty="0" smtClean="0"/>
              <a:t>要多一些，如下图</a:t>
            </a:r>
            <a:endParaRPr lang="en-US" altLang="zh-CN" sz="2000" dirty="0" smtClean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1015999"/>
            <a:ext cx="10196945" cy="561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6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dirty="0"/>
              <a:t>二</a:t>
            </a:r>
            <a:r>
              <a:rPr lang="en-US" altLang="zh-CN" sz="2400" dirty="0" smtClean="0"/>
              <a:t>.</a:t>
            </a:r>
            <a:r>
              <a:rPr lang="zh-CN" altLang="en-US" sz="2400" dirty="0" smtClean="0"/>
              <a:t>具体</a:t>
            </a:r>
            <a:r>
              <a:rPr lang="zh-CN" altLang="en-US" sz="2400" dirty="0"/>
              <a:t>事件配置参数介绍</a:t>
            </a:r>
            <a:endParaRPr lang="en-US" altLang="zh-CN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249381" y="868218"/>
            <a:ext cx="12173527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1.</a:t>
            </a:r>
            <a:r>
              <a:rPr lang="zh-CN" altLang="en-US" dirty="0" smtClean="0">
                <a:latin typeface="+mj-ea"/>
                <a:ea typeface="+mj-ea"/>
              </a:rPr>
              <a:t>如上图所示，可以发现：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	&lt;1&gt;</a:t>
            </a:r>
            <a:r>
              <a:rPr lang="zh-CN" altLang="en-US" dirty="0" smtClean="0">
                <a:latin typeface="+mj-ea"/>
                <a:ea typeface="+mj-ea"/>
              </a:rPr>
              <a:t>不论是否带雷达，卡口抓拍始终默认开启</a:t>
            </a:r>
            <a:r>
              <a:rPr lang="en-US" altLang="zh-CN" dirty="0" smtClean="0">
                <a:latin typeface="+mj-ea"/>
                <a:ea typeface="+mj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	</a:t>
            </a:r>
            <a:r>
              <a:rPr lang="en-US" altLang="zh-CN" dirty="0" smtClean="0">
                <a:latin typeface="+mj-ea"/>
                <a:ea typeface="+mj-ea"/>
              </a:rPr>
              <a:t>&lt;2&gt;</a:t>
            </a:r>
            <a:r>
              <a:rPr lang="zh-CN" altLang="en-US" dirty="0" smtClean="0">
                <a:latin typeface="+mj-ea"/>
                <a:ea typeface="+mj-ea"/>
              </a:rPr>
              <a:t>卡口抓拍支持正背向过车，</a:t>
            </a:r>
            <a:r>
              <a:rPr lang="zh-CN" altLang="en-US" dirty="0">
                <a:latin typeface="+mj-ea"/>
                <a:ea typeface="+mj-ea"/>
              </a:rPr>
              <a:t>可以通过高级参数中“不抓拍反向行驶车辆”控制只抓拍单向过</a:t>
            </a:r>
            <a:r>
              <a:rPr lang="zh-CN" altLang="en-US" dirty="0" smtClean="0">
                <a:latin typeface="+mj-ea"/>
                <a:ea typeface="+mj-ea"/>
              </a:rPr>
              <a:t>车</a:t>
            </a:r>
            <a:r>
              <a:rPr lang="en-US" altLang="zh-CN" dirty="0" smtClean="0">
                <a:latin typeface="+mj-ea"/>
                <a:ea typeface="+mj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	</a:t>
            </a:r>
            <a:r>
              <a:rPr lang="en-US" altLang="zh-CN" dirty="0" smtClean="0">
                <a:latin typeface="+mj-ea"/>
                <a:ea typeface="+mj-ea"/>
              </a:rPr>
              <a:t>&lt;3&gt;800w</a:t>
            </a:r>
            <a:r>
              <a:rPr lang="zh-CN" altLang="en-US" dirty="0" smtClean="0">
                <a:latin typeface="+mj-ea"/>
                <a:ea typeface="+mj-ea"/>
              </a:rPr>
              <a:t>（以上几款机型主控相机均</a:t>
            </a:r>
            <a:r>
              <a:rPr lang="en-US" altLang="zh-CN" dirty="0" smtClean="0">
                <a:latin typeface="+mj-ea"/>
                <a:ea typeface="+mj-ea"/>
              </a:rPr>
              <a:t>9885-css</a:t>
            </a:r>
            <a:r>
              <a:rPr lang="zh-CN" altLang="en-US" dirty="0" smtClean="0">
                <a:latin typeface="+mj-ea"/>
                <a:ea typeface="+mj-ea"/>
              </a:rPr>
              <a:t>）</a:t>
            </a:r>
            <a:r>
              <a:rPr lang="zh-CN" altLang="en-US" dirty="0">
                <a:latin typeface="+mj-ea"/>
                <a:ea typeface="+mj-ea"/>
              </a:rPr>
              <a:t>不</a:t>
            </a:r>
            <a:r>
              <a:rPr lang="zh-CN" altLang="en-US" dirty="0" smtClean="0">
                <a:latin typeface="+mj-ea"/>
                <a:ea typeface="+mj-ea"/>
              </a:rPr>
              <a:t>支持爆闪抓拍，只支持频闪抓拍。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2.</a:t>
            </a:r>
            <a:r>
              <a:rPr lang="zh-CN" altLang="en-US" dirty="0" smtClean="0">
                <a:latin typeface="+mj-ea"/>
                <a:ea typeface="+mj-ea"/>
              </a:rPr>
              <a:t>具体的参数配置：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	&lt;1&gt;</a:t>
            </a:r>
            <a:r>
              <a:rPr lang="zh-CN" altLang="en-US" dirty="0" smtClean="0">
                <a:latin typeface="+mj-ea"/>
                <a:ea typeface="+mj-ea"/>
              </a:rPr>
              <a:t>公共参数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	</a:t>
            </a:r>
            <a:r>
              <a:rPr lang="zh-CN" altLang="en-US" dirty="0" smtClean="0">
                <a:latin typeface="+mj-ea"/>
                <a:ea typeface="+mj-ea"/>
              </a:rPr>
              <a:t>①灵敏度（</a:t>
            </a:r>
            <a:r>
              <a:rPr lang="en-US" altLang="zh-CN" dirty="0" smtClean="0">
                <a:latin typeface="+mj-ea"/>
                <a:ea typeface="+mj-ea"/>
              </a:rPr>
              <a:t>Sensitivity )</a:t>
            </a:r>
            <a:r>
              <a:rPr lang="zh-CN" altLang="en-US" dirty="0" smtClean="0">
                <a:latin typeface="+mj-ea"/>
                <a:ea typeface="+mj-ea"/>
              </a:rPr>
              <a:t>：顾名思义就是检测此事件的灵敏度</a:t>
            </a:r>
            <a:r>
              <a:rPr lang="en-US" altLang="zh-CN" dirty="0" smtClean="0">
                <a:latin typeface="+mj-ea"/>
                <a:ea typeface="+mj-ea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	</a:t>
            </a:r>
            <a:r>
              <a:rPr lang="zh-CN" altLang="en-US" dirty="0" smtClean="0">
                <a:latin typeface="+mj-ea"/>
                <a:ea typeface="+mj-ea"/>
              </a:rPr>
              <a:t>②持续时间（</a:t>
            </a:r>
            <a:r>
              <a:rPr lang="en-US" altLang="zh-CN" dirty="0">
                <a:latin typeface="+mj-ea"/>
                <a:ea typeface="+mj-ea"/>
              </a:rPr>
              <a:t>Alarm Interval(min</a:t>
            </a:r>
            <a:r>
              <a:rPr lang="en-US" altLang="zh-CN" dirty="0" smtClean="0">
                <a:latin typeface="+mj-ea"/>
                <a:ea typeface="+mj-ea"/>
              </a:rPr>
              <a:t>) )</a:t>
            </a:r>
            <a:r>
              <a:rPr lang="zh-CN" altLang="en-US" dirty="0" smtClean="0">
                <a:latin typeface="+mj-ea"/>
                <a:ea typeface="+mj-ea"/>
              </a:rPr>
              <a:t>：即报警时间，也就是需要多久时间启动抓拍，时间单位分钟；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j-ea"/>
                <a:ea typeface="+mj-ea"/>
              </a:rPr>
              <a:t>	</a:t>
            </a:r>
            <a:r>
              <a:rPr lang="zh-CN" altLang="en-US" dirty="0" smtClean="0">
                <a:latin typeface="+mj-ea"/>
                <a:ea typeface="+mj-ea"/>
              </a:rPr>
              <a:t>③过滤时间（</a:t>
            </a:r>
            <a:r>
              <a:rPr lang="en-US" altLang="zh-CN" dirty="0">
                <a:latin typeface="+mj-ea"/>
                <a:ea typeface="+mj-ea"/>
              </a:rPr>
              <a:t>Duration(s</a:t>
            </a:r>
            <a:r>
              <a:rPr lang="en-US" altLang="zh-CN" dirty="0" smtClean="0">
                <a:latin typeface="+mj-ea"/>
                <a:ea typeface="+mj-ea"/>
              </a:rPr>
              <a:t>) )</a:t>
            </a:r>
            <a:r>
              <a:rPr lang="zh-CN" altLang="en-US" dirty="0" smtClean="0">
                <a:latin typeface="+mj-ea"/>
                <a:ea typeface="+mj-ea"/>
              </a:rPr>
              <a:t>：即时间间隔，隔多久再次抓拍，时间单位秒；</a:t>
            </a:r>
            <a:endParaRPr lang="en-US" altLang="zh-CN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+mj-ea"/>
                <a:ea typeface="+mj-ea"/>
              </a:rPr>
              <a:t>	</a:t>
            </a:r>
            <a:r>
              <a:rPr lang="zh-CN" altLang="en-US" dirty="0" smtClean="0">
                <a:latin typeface="+mj-ea"/>
                <a:ea typeface="+mj-ea"/>
              </a:rPr>
              <a:t>④抓拍区域（</a:t>
            </a:r>
            <a:r>
              <a:rPr lang="en-US" altLang="zh-CN" dirty="0">
                <a:latin typeface="+mj-ea"/>
                <a:ea typeface="+mj-ea"/>
              </a:rPr>
              <a:t>Linked </a:t>
            </a:r>
            <a:r>
              <a:rPr lang="en-US" altLang="zh-CN" dirty="0" smtClean="0">
                <a:latin typeface="+mj-ea"/>
                <a:ea typeface="+mj-ea"/>
              </a:rPr>
              <a:t>Area )</a:t>
            </a:r>
            <a:r>
              <a:rPr lang="zh-CN" altLang="en-US" dirty="0" smtClean="0">
                <a:latin typeface="+mj-ea"/>
                <a:ea typeface="+mj-ea"/>
              </a:rPr>
              <a:t>：顾名思义即事件发生需要抓拍的区域，需要在预览上画区域配置，目前带雷达的设备最多支持配置</a:t>
            </a:r>
            <a:r>
              <a:rPr lang="en-US" altLang="zh-CN" dirty="0" smtClean="0">
                <a:latin typeface="+mj-ea"/>
                <a:ea typeface="+mj-ea"/>
              </a:rPr>
              <a:t>6</a:t>
            </a:r>
            <a:r>
              <a:rPr lang="zh-CN" altLang="en-US" dirty="0" smtClean="0">
                <a:latin typeface="+mj-ea"/>
                <a:ea typeface="+mj-ea"/>
              </a:rPr>
              <a:t>个区域，不带雷达的设备最多支持配置</a:t>
            </a:r>
            <a:r>
              <a:rPr lang="en-US" altLang="zh-CN" dirty="0" smtClean="0">
                <a:latin typeface="+mj-ea"/>
                <a:ea typeface="+mj-ea"/>
              </a:rPr>
              <a:t>16</a:t>
            </a:r>
            <a:r>
              <a:rPr lang="zh-CN" altLang="en-US" dirty="0" smtClean="0">
                <a:latin typeface="+mj-ea"/>
                <a:ea typeface="+mj-ea"/>
              </a:rPr>
              <a:t>个区域。例如抛洒物（</a:t>
            </a:r>
            <a:r>
              <a:rPr lang="en-US" altLang="zh-CN" dirty="0">
                <a:latin typeface="+mj-ea"/>
                <a:ea typeface="+mj-ea"/>
              </a:rPr>
              <a:t>Fallen Object</a:t>
            </a:r>
            <a:r>
              <a:rPr lang="zh-CN" altLang="en-US" dirty="0" smtClean="0">
                <a:latin typeface="+mj-ea"/>
                <a:ea typeface="+mj-ea"/>
              </a:rPr>
              <a:t>），加塞（</a:t>
            </a:r>
            <a:r>
              <a:rPr lang="en-US" altLang="zh-CN" dirty="0">
                <a:latin typeface="+mj-ea"/>
                <a:ea typeface="+mj-ea"/>
              </a:rPr>
              <a:t>Congestion</a:t>
            </a:r>
            <a:r>
              <a:rPr lang="en-US" altLang="zh-CN" dirty="0" smtClean="0">
                <a:latin typeface="+mj-ea"/>
                <a:ea typeface="+mj-ea"/>
              </a:rPr>
              <a:t>)</a:t>
            </a:r>
            <a:r>
              <a:rPr lang="zh-CN" altLang="en-US" dirty="0" smtClean="0">
                <a:latin typeface="+mj-ea"/>
                <a:ea typeface="+mj-ea"/>
              </a:rPr>
              <a:t>，行人检测（</a:t>
            </a:r>
            <a:r>
              <a:rPr lang="en-US" altLang="zh-CN" dirty="0">
                <a:latin typeface="+mj-ea"/>
                <a:ea typeface="+mj-ea"/>
              </a:rPr>
              <a:t>Pedestrian Detection</a:t>
            </a:r>
            <a:r>
              <a:rPr lang="en-US" altLang="zh-CN" dirty="0" smtClean="0">
                <a:latin typeface="+mj-ea"/>
                <a:ea typeface="+mj-ea"/>
              </a:rPr>
              <a:t>)</a:t>
            </a:r>
            <a:r>
              <a:rPr lang="zh-CN" altLang="en-US" dirty="0" smtClean="0">
                <a:latin typeface="+mj-ea"/>
                <a:ea typeface="+mj-ea"/>
              </a:rPr>
              <a:t>，违停（</a:t>
            </a:r>
            <a:r>
              <a:rPr lang="en-US" altLang="zh-CN" dirty="0">
                <a:latin typeface="+mj-ea"/>
                <a:ea typeface="+mj-ea"/>
              </a:rPr>
              <a:t>Parking</a:t>
            </a:r>
            <a:r>
              <a:rPr lang="zh-CN" altLang="en-US" dirty="0" smtClean="0">
                <a:latin typeface="+mj-ea"/>
                <a:ea typeface="+mj-ea"/>
              </a:rPr>
              <a:t>），事故（</a:t>
            </a:r>
            <a:r>
              <a:rPr lang="en-US" altLang="zh-CN" dirty="0">
                <a:latin typeface="+mj-ea"/>
                <a:ea typeface="+mj-ea"/>
              </a:rPr>
              <a:t>Traffic Accident</a:t>
            </a:r>
            <a:r>
              <a:rPr lang="en-US" altLang="zh-CN" dirty="0" smtClean="0">
                <a:latin typeface="+mj-ea"/>
                <a:ea typeface="+mj-ea"/>
              </a:rPr>
              <a:t>)</a:t>
            </a:r>
            <a:r>
              <a:rPr lang="zh-CN" altLang="en-US" dirty="0" smtClean="0">
                <a:latin typeface="+mj-ea"/>
                <a:ea typeface="+mj-ea"/>
              </a:rPr>
              <a:t>，烟雾（</a:t>
            </a:r>
            <a:r>
              <a:rPr lang="en-US" altLang="zh-CN" dirty="0">
                <a:latin typeface="+mj-ea"/>
                <a:ea typeface="+mj-ea"/>
              </a:rPr>
              <a:t>Smoke</a:t>
            </a:r>
            <a:r>
              <a:rPr lang="en-US" altLang="zh-CN" dirty="0" smtClean="0">
                <a:latin typeface="+mj-ea"/>
                <a:ea typeface="+mj-ea"/>
              </a:rPr>
              <a:t>)</a:t>
            </a:r>
            <a:r>
              <a:rPr lang="zh-CN" altLang="en-US" dirty="0" smtClean="0">
                <a:latin typeface="+mj-ea"/>
                <a:ea typeface="+mj-ea"/>
              </a:rPr>
              <a:t>，火灾（</a:t>
            </a:r>
            <a:r>
              <a:rPr lang="en-US" altLang="zh-CN" dirty="0" smtClean="0">
                <a:latin typeface="+mj-ea"/>
                <a:ea typeface="+mj-ea"/>
              </a:rPr>
              <a:t>Fire)</a:t>
            </a:r>
            <a:r>
              <a:rPr lang="zh-CN" altLang="en-US" dirty="0" smtClean="0">
                <a:latin typeface="+mj-ea"/>
                <a:ea typeface="+mj-ea"/>
              </a:rPr>
              <a:t>等这些事件均需要配置抓拍区域。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dirty="0"/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861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dirty="0" smtClean="0"/>
              <a:t>二</a:t>
            </a:r>
            <a:r>
              <a:rPr lang="en-US" altLang="zh-CN" sz="2000" dirty="0" smtClean="0"/>
              <a:t>.</a:t>
            </a:r>
            <a:r>
              <a:rPr lang="zh-CN" altLang="en-US" sz="2000" dirty="0"/>
              <a:t>具体事件配置参数介绍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435" y="674255"/>
            <a:ext cx="11857565" cy="59020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 smtClean="0"/>
              <a:t>	</a:t>
            </a:r>
            <a:r>
              <a:rPr lang="en-US" altLang="zh-CN" sz="1800" dirty="0" smtClean="0"/>
              <a:t>&lt;2&gt;</a:t>
            </a:r>
            <a:r>
              <a:rPr lang="zh-CN" altLang="en-US" sz="1800" dirty="0" smtClean="0"/>
              <a:t>特殊事件的特殊参数</a:t>
            </a:r>
            <a:endParaRPr lang="en-US" altLang="zh-CN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	</a:t>
            </a:r>
            <a:r>
              <a:rPr lang="zh-CN" altLang="en-US" sz="1800" dirty="0" smtClean="0"/>
              <a:t>下面几个事件除了上述公共参数外，可能牵扯到一些具体的特殊参数，详述如下：</a:t>
            </a:r>
            <a:endParaRPr lang="en-US" altLang="zh-CN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	</a:t>
            </a:r>
            <a:r>
              <a:rPr lang="en-US" altLang="zh-CN" sz="1800" dirty="0" smtClean="0"/>
              <a:t>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/>
              <a:t>	</a:t>
            </a:r>
            <a:endParaRPr lang="en-US" altLang="zh-CN" sz="1800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59" y="1690254"/>
            <a:ext cx="8239750" cy="48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网络球机培训模板">
  <a:themeElements>
    <a:clrScheme name="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网络球机培训模板">
  <a:themeElements>
    <a:clrScheme name="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10173</TotalTime>
  <Words>1011</Words>
  <Application>Microsoft Office PowerPoint</Application>
  <PresentationFormat>宽屏</PresentationFormat>
  <Paragraphs>83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等线</vt:lpstr>
      <vt:lpstr>黑体</vt:lpstr>
      <vt:lpstr>楷体</vt:lpstr>
      <vt:lpstr>宋体</vt:lpstr>
      <vt:lpstr>微软雅黑</vt:lpstr>
      <vt:lpstr>字魂49号-逍遥行书</vt:lpstr>
      <vt:lpstr>Arial</vt:lpstr>
      <vt:lpstr>Arial Black</vt:lpstr>
      <vt:lpstr>Franklin Gothic Book</vt:lpstr>
      <vt:lpstr>Franklin Gothic Medium</vt:lpstr>
      <vt:lpstr>Verdana</vt:lpstr>
      <vt:lpstr>Wingdings</vt:lpstr>
      <vt:lpstr>自定义设计方案</vt:lpstr>
      <vt:lpstr>网络球机培训模板</vt:lpstr>
      <vt:lpstr>1_网络球机培训模板</vt:lpstr>
      <vt:lpstr>事件检测配置参数简要介绍</vt:lpstr>
      <vt:lpstr>目录</vt:lpstr>
      <vt:lpstr>一.简要介绍</vt:lpstr>
      <vt:lpstr>一、简要介绍</vt:lpstr>
      <vt:lpstr>一、简要介绍</vt:lpstr>
      <vt:lpstr>一.简要介绍</vt:lpstr>
      <vt:lpstr>一.简要介绍</vt:lpstr>
      <vt:lpstr>二.具体事件配置参数介绍</vt:lpstr>
      <vt:lpstr>二.具体事件配置参数介绍</vt:lpstr>
      <vt:lpstr>二.具体事件配置参数介绍</vt:lpstr>
      <vt:lpstr>二.具体事件配置参数介绍</vt:lpstr>
      <vt:lpstr>PowerPoint 演示文稿</vt:lpstr>
      <vt:lpstr>二.具体事件配置参数介绍</vt:lpstr>
      <vt:lpstr>三.测试步骤</vt:lpstr>
      <vt:lpstr>三.测试步骤</vt:lpstr>
      <vt:lpstr>问题及解答 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抓拍机FPGA分享</dc:title>
  <dc:creator>阮文烨</dc:creator>
  <cp:lastModifiedBy>杨静36</cp:lastModifiedBy>
  <cp:revision>339</cp:revision>
  <dcterms:created xsi:type="dcterms:W3CDTF">2018-12-04T06:07:48Z</dcterms:created>
  <dcterms:modified xsi:type="dcterms:W3CDTF">2022-06-13T07:14:56Z</dcterms:modified>
</cp:coreProperties>
</file>