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417" r:id="rId3"/>
    <p:sldId id="613" r:id="rId4"/>
    <p:sldId id="754" r:id="rId5"/>
    <p:sldId id="753" r:id="rId6"/>
    <p:sldId id="745" r:id="rId7"/>
    <p:sldId id="743" r:id="rId8"/>
    <p:sldId id="712" r:id="rId9"/>
    <p:sldId id="769" r:id="rId10"/>
    <p:sldId id="713" r:id="rId11"/>
    <p:sldId id="750" r:id="rId12"/>
    <p:sldId id="731" r:id="rId13"/>
    <p:sldId id="767" r:id="rId14"/>
    <p:sldId id="760" r:id="rId15"/>
    <p:sldId id="716" r:id="rId16"/>
    <p:sldId id="762" r:id="rId17"/>
    <p:sldId id="763" r:id="rId18"/>
    <p:sldId id="601" r:id="rId19"/>
    <p:sldId id="768" r:id="rId20"/>
    <p:sldId id="740" r:id="rId21"/>
    <p:sldId id="695" r:id="rId22"/>
    <p:sldId id="699" r:id="rId23"/>
    <p:sldId id="693" r:id="rId24"/>
    <p:sldId id="741" r:id="rId25"/>
    <p:sldId id="2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静19" initials="杨静19" lastIdx="1" clrIdx="0">
    <p:extLst>
      <p:ext uri="{19B8F6BF-5375-455C-9EA6-DF929625EA0E}">
        <p15:presenceInfo xmlns:p15="http://schemas.microsoft.com/office/powerpoint/2012/main" userId="S-1-5-21-301378855-1296857468-2813838616-212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3963" autoAdjust="0"/>
  </p:normalViewPr>
  <p:slideViewPr>
    <p:cSldViewPr snapToGrid="0">
      <p:cViewPr varScale="1">
        <p:scale>
          <a:sx n="117" d="100"/>
          <a:sy n="117" d="100"/>
        </p:scale>
        <p:origin x="296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4A2D5-1BB6-4280-B102-B493AB397C17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0022-FD5F-4D77-8120-201F5CAD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3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7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99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6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2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5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68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94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798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8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9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27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81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1C843-F236-478B-9E9E-C00CE9622011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2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80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4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4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5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1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 descr="C:\Users\fanliyuan\Desktop\PPT模板-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C:\Users\fanliyuan\Desktop\PPT模板-2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4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8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5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CFE6-F4C8-41D2-8918-758B2A768178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7FA3-2F8E-4AB3-AA35-D1F9367347D6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762000" y="2776704"/>
            <a:ext cx="7990114" cy="212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HikCentral</a:t>
            </a:r>
            <a:r>
              <a:rPr kumimoji="0" lang="en-US" altLang="zh-CN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Pro</a:t>
            </a:r>
            <a:r>
              <a:rPr lang="en-US" altLang="zh-CN" sz="3200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</a:t>
            </a:r>
            <a:r>
              <a:rPr lang="en-US" altLang="zh-CN" sz="3200" b="1" dirty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Fall Detection  Radar Configuration </a:t>
            </a:r>
            <a:endParaRPr kumimoji="0" lang="en-US" altLang="zh-CN" sz="3200" b="1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3.1 Firmware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Upgrade </a:t>
            </a:r>
          </a:p>
        </p:txBody>
      </p:sp>
      <p:sp>
        <p:nvSpPr>
          <p:cNvPr id="22" name="矩形 21"/>
          <p:cNvSpPr/>
          <p:nvPr/>
        </p:nvSpPr>
        <p:spPr>
          <a:xfrm>
            <a:off x="612775" y="737412"/>
            <a:ext cx="112536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Step1 Check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Radar firmware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version. 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Click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Parameter Settings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button and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button. you can check radar firmware version.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781" y="1776747"/>
            <a:ext cx="7287478" cy="42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3.1 Firmware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Upgrade </a:t>
            </a:r>
          </a:p>
        </p:txBody>
      </p:sp>
      <p:sp>
        <p:nvSpPr>
          <p:cNvPr id="22" name="矩形 21"/>
          <p:cNvSpPr/>
          <p:nvPr/>
        </p:nvSpPr>
        <p:spPr>
          <a:xfrm>
            <a:off x="765175" y="769965"/>
            <a:ext cx="11379919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 2 Check 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firmware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lick Device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DisConnection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Device button and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press F2 on the keyboard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>
              <a:lnSpc>
                <a:spcPts val="22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 address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192.168.4.1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port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6666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then click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Connect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button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 WIFI version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2200"/>
              </a:lnSpc>
              <a:buClr>
                <a:srgbClr val="C00000"/>
              </a:buClr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75" y="2340948"/>
            <a:ext cx="5651954" cy="29734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41612" y="3672671"/>
            <a:ext cx="12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Press F2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913" y="2860428"/>
            <a:ext cx="4708718" cy="205453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726239" y="4491858"/>
            <a:ext cx="217715" cy="1197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5175" y="5719793"/>
            <a:ext cx="83780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the firmware of </a:t>
            </a:r>
            <a:r>
              <a:rPr lang="en-US" altLang="zh-CN" sz="1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radar is not the latest version, please upgrade the firmware</a:t>
            </a:r>
          </a:p>
        </p:txBody>
      </p:sp>
    </p:spTree>
    <p:extLst>
      <p:ext uri="{BB962C8B-B14F-4D97-AF65-F5344CB8AC3E}">
        <p14:creationId xmlns:p14="http://schemas.microsoft.com/office/powerpoint/2010/main" val="36792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3.1 Firmware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Upgrade </a:t>
            </a:r>
          </a:p>
        </p:txBody>
      </p:sp>
      <p:sp>
        <p:nvSpPr>
          <p:cNvPr id="15" name="矩形 14"/>
          <p:cNvSpPr/>
          <p:nvPr/>
        </p:nvSpPr>
        <p:spPr>
          <a:xfrm>
            <a:off x="685831" y="788884"/>
            <a:ext cx="11397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Firmware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Upgrade 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ress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F1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keyboard.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192.168.4.1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 address and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6666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port, then click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Connect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button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browse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file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select the firmware to be upgraded, then select the IP address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 the picture 1 and 5 are the IP addresses of the same network segment)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mode, click the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confirm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button and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 Update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button. Waiting for the Upgrade to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succeed.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774" y="4295232"/>
            <a:ext cx="5517849" cy="24697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35" y="2269310"/>
            <a:ext cx="5238849" cy="275613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11753" y="3462713"/>
            <a:ext cx="12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Press F1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235" y="2304768"/>
            <a:ext cx="5819652" cy="28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3.2 Parameter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Settings</a:t>
            </a:r>
          </a:p>
        </p:txBody>
      </p:sp>
      <p:sp>
        <p:nvSpPr>
          <p:cNvPr id="22" name="矩形 21"/>
          <p:cNvSpPr/>
          <p:nvPr/>
        </p:nvSpPr>
        <p:spPr>
          <a:xfrm>
            <a:off x="307975" y="713783"/>
            <a:ext cx="122105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Click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Parameter Settings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you can set parameters. 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Delay Time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Left Margin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-1.2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Set the Right Margin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Set the Front Margin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Set the Back Margin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micro moving detection threshold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4" y="2476542"/>
            <a:ext cx="5916256" cy="3231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543" y="2210741"/>
            <a:ext cx="6371470" cy="38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P.04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81595" y="3150238"/>
            <a:ext cx="930517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Network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1510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Network Configuration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763094" y="893632"/>
            <a:ext cx="11379919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 Radar tool, press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Enter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 address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192.168.4.1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port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6666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then click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Connect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button. Then start network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configuration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08" y="1760379"/>
            <a:ext cx="7131181" cy="375168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85557" y="3169584"/>
            <a:ext cx="121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Press F2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440" y="2920472"/>
            <a:ext cx="51054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28752" y="312737"/>
            <a:ext cx="499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Network Configuration</a:t>
            </a:r>
          </a:p>
        </p:txBody>
      </p:sp>
      <p:sp>
        <p:nvSpPr>
          <p:cNvPr id="3" name="矩形 2"/>
          <p:cNvSpPr/>
          <p:nvPr/>
        </p:nvSpPr>
        <p:spPr>
          <a:xfrm>
            <a:off x="951271" y="32602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altLang="zh-CN" dirty="0"/>
          </a:p>
          <a:p>
            <a:pPr marL="342900" indent="-342900">
              <a:buFont typeface="+mj-lt"/>
              <a:buAutoNum type="alphaLcParenR"/>
            </a:pPr>
            <a:endParaRPr lang="en-US" altLang="zh-CN" dirty="0" smtClean="0"/>
          </a:p>
          <a:p>
            <a:pPr marL="342900" indent="-342900">
              <a:buFont typeface="+mj-lt"/>
              <a:buAutoNum type="alphaLcParenR"/>
            </a:pPr>
            <a:endParaRPr lang="en-US" altLang="zh-CN" dirty="0"/>
          </a:p>
          <a:p>
            <a:pPr marL="342900" indent="-342900">
              <a:buFont typeface="+mj-lt"/>
              <a:buAutoNum type="alphaLcParenR"/>
            </a:pPr>
            <a:endParaRPr lang="en-US" altLang="zh-CN" dirty="0" smtClean="0"/>
          </a:p>
          <a:p>
            <a:pPr marL="342900" indent="-342900">
              <a:buFont typeface="+mj-lt"/>
              <a:buAutoNum type="alphaLcParenR"/>
            </a:pPr>
            <a:endParaRPr lang="en-US" altLang="zh-CN" dirty="0"/>
          </a:p>
          <a:p>
            <a:pPr marL="342900" indent="-342900">
              <a:buFont typeface="+mj-lt"/>
              <a:buAutoNum type="alphaLcParenR"/>
            </a:pPr>
            <a:endParaRPr lang="en-US" altLang="zh-CN" dirty="0" smtClean="0"/>
          </a:p>
          <a:p>
            <a:pPr marL="342900" indent="-342900">
              <a:buFont typeface="+mj-lt"/>
              <a:buAutoNum type="alphaLcParenR"/>
            </a:pP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382377" y="812727"/>
            <a:ext cx="10797534" cy="40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Step1 【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mode】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Work Mode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 to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966" y="521278"/>
            <a:ext cx="3821704" cy="7098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802" y="1143710"/>
            <a:ext cx="3786902" cy="17810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023" y="2893335"/>
            <a:ext cx="3898413" cy="193960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82377" y="1274392"/>
            <a:ext cx="10797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Step2 【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STA】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following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parameters are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configured according to the actual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situation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AP(Router) SSID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 name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AP(Router) PWD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 password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③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DHCP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radar's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IP, subnet mask and gateway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377" y="2706769"/>
            <a:ext cx="10879145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Step3 【net】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Device ID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integer from 1 to 999999999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data report type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service IP 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service IP  parameter to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HCP service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service PORT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radar debug PORT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6666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⑦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radar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Passthrough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data PORT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31798" y="5027000"/>
            <a:ext cx="11325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Step4  【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info】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Report interval parameter to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601" y="5035463"/>
            <a:ext cx="3783103" cy="211481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292" y="6077967"/>
            <a:ext cx="4096030" cy="79970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91912" y="6023344"/>
            <a:ext cx="656554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Note: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 after modifying the parameters.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setting, step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must be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performed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nb-NO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6237" y="5272455"/>
            <a:ext cx="10649813" cy="40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Step5  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Click Data Save button and Reboot button.</a:t>
            </a:r>
            <a:endParaRPr lang="nb-NO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7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P.05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7131" y="3087680"/>
            <a:ext cx="8238070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Platform </a:t>
            </a:r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Configuration and Application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1" y="293688"/>
            <a:ext cx="477670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1124133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Hikcentral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Pro  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1425" y="1894731"/>
            <a:ext cx="7032625" cy="34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Radar Device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3041" y="918803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b="1" dirty="0" smtClean="0">
                <a:cs typeface="Arial" panose="020B0604020202020204" pitchFamily="34" charset="0"/>
              </a:rPr>
              <a:t>Step1 </a:t>
            </a:r>
            <a:r>
              <a:rPr lang="en-US" altLang="zh-CN" sz="1600" dirty="0" smtClean="0">
                <a:cs typeface="Arial" panose="020B0604020202020204" pitchFamily="34" charset="0"/>
              </a:rPr>
              <a:t>: Go </a:t>
            </a:r>
            <a:r>
              <a:rPr lang="en-US" altLang="zh-CN" sz="1600" dirty="0">
                <a:cs typeface="Arial" panose="020B0604020202020204" pitchFamily="34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General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Resource Management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add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device. </a:t>
            </a: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496" y="2163763"/>
            <a:ext cx="3898458" cy="29314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075" y="1541948"/>
            <a:ext cx="6052487" cy="4403724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4930596" y="3575535"/>
            <a:ext cx="2813050" cy="247650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-318878" y="38076"/>
            <a:ext cx="5990771" cy="6858000"/>
          </a:xfrm>
          <a:prstGeom prst="roundRect">
            <a:avLst>
              <a:gd name="adj" fmla="val 4795"/>
            </a:avLst>
          </a:prstGeom>
          <a:gradFill>
            <a:gsLst>
              <a:gs pos="0">
                <a:srgbClr val="E6E6E6"/>
              </a:gs>
              <a:gs pos="100000">
                <a:srgbClr val="DCDCDC"/>
              </a:gs>
            </a:gsLst>
            <a:lin ang="27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pic>
        <p:nvPicPr>
          <p:cNvPr id="2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616" y="27865564"/>
            <a:ext cx="1976768" cy="5110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09" y="-178448"/>
            <a:ext cx="1238246" cy="159774"/>
          </a:xfrm>
          <a:prstGeom prst="rect">
            <a:avLst/>
          </a:prstGeom>
        </p:spPr>
      </p:pic>
      <p:sp>
        <p:nvSpPr>
          <p:cNvPr id="29" name="文本框 6"/>
          <p:cNvSpPr txBox="1">
            <a:spLocks noChangeArrowheads="1"/>
          </p:cNvSpPr>
          <p:nvPr/>
        </p:nvSpPr>
        <p:spPr bwMode="auto">
          <a:xfrm>
            <a:off x="757404" y="3386848"/>
            <a:ext cx="2513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smtClean="0">
                <a:solidFill>
                  <a:srgbClr val="5B9BD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en-US" altLang="zh-CN" sz="3600" dirty="0">
              <a:solidFill>
                <a:srgbClr val="5B9BD5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36049" y="1616806"/>
            <a:ext cx="8065590" cy="3745508"/>
            <a:chOff x="4823457" y="1961180"/>
            <a:chExt cx="7412127" cy="3745508"/>
          </a:xfrm>
        </p:grpSpPr>
        <p:grpSp>
          <p:nvGrpSpPr>
            <p:cNvPr id="10" name="组合 9"/>
            <p:cNvGrpSpPr/>
            <p:nvPr/>
          </p:nvGrpSpPr>
          <p:grpSpPr>
            <a:xfrm>
              <a:off x="4823457" y="1961180"/>
              <a:ext cx="7412127" cy="3078180"/>
              <a:chOff x="4858626" y="1368424"/>
              <a:chExt cx="7412127" cy="307818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858626" y="2161816"/>
                <a:ext cx="7412127" cy="2284788"/>
                <a:chOff x="4858626" y="2161816"/>
                <a:chExt cx="7412127" cy="2284788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4858627" y="2211658"/>
                  <a:ext cx="1272729" cy="505949"/>
                  <a:chOff x="5151343" y="1693364"/>
                  <a:chExt cx="870857" cy="512044"/>
                </a:xfrm>
              </p:grpSpPr>
              <p:sp>
                <p:nvSpPr>
                  <p:cNvPr id="35" name="矩形: 圆角 34"/>
                  <p:cNvSpPr/>
                  <p:nvPr/>
                </p:nvSpPr>
                <p:spPr>
                  <a:xfrm>
                    <a:off x="5151343" y="1711922"/>
                    <a:ext cx="870857" cy="493486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447666" y="1693364"/>
                    <a:ext cx="524503" cy="46722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02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4858626" y="3133666"/>
                  <a:ext cx="1272729" cy="487612"/>
                  <a:chOff x="5096733" y="3065102"/>
                  <a:chExt cx="870857" cy="493486"/>
                </a:xfrm>
              </p:grpSpPr>
              <p:sp>
                <p:nvSpPr>
                  <p:cNvPr id="40" name="矩形: 圆角 39"/>
                  <p:cNvSpPr/>
                  <p:nvPr/>
                </p:nvSpPr>
                <p:spPr>
                  <a:xfrm>
                    <a:off x="5096733" y="3065102"/>
                    <a:ext cx="870857" cy="493486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9" name="文本框 48"/>
                  <p:cNvSpPr txBox="1"/>
                  <p:nvPr/>
                </p:nvSpPr>
                <p:spPr>
                  <a:xfrm>
                    <a:off x="5475864" y="3078232"/>
                    <a:ext cx="358888" cy="46722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03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8" name="组合 7"/>
                <p:cNvGrpSpPr/>
                <p:nvPr/>
              </p:nvGrpSpPr>
              <p:grpSpPr>
                <a:xfrm>
                  <a:off x="4858626" y="3946020"/>
                  <a:ext cx="1272729" cy="500584"/>
                  <a:chOff x="5117931" y="4597657"/>
                  <a:chExt cx="870857" cy="506615"/>
                </a:xfrm>
              </p:grpSpPr>
              <p:sp>
                <p:nvSpPr>
                  <p:cNvPr id="45" name="矩形: 圆角 44"/>
                  <p:cNvSpPr/>
                  <p:nvPr/>
                </p:nvSpPr>
                <p:spPr>
                  <a:xfrm>
                    <a:off x="5117931" y="4610786"/>
                    <a:ext cx="870857" cy="493486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50" name="文本框 49"/>
                  <p:cNvSpPr txBox="1"/>
                  <p:nvPr/>
                </p:nvSpPr>
                <p:spPr>
                  <a:xfrm>
                    <a:off x="5503421" y="4597657"/>
                    <a:ext cx="358888" cy="46722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04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sp>
              <p:nvSpPr>
                <p:cNvPr id="43" name="文本框 42"/>
                <p:cNvSpPr txBox="1"/>
                <p:nvPr/>
              </p:nvSpPr>
              <p:spPr>
                <a:xfrm>
                  <a:off x="6245978" y="2161816"/>
                  <a:ext cx="51195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20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8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Radar Installation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6245979" y="3065030"/>
                  <a:ext cx="6024774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20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Firmware Upgrade and Parameter Settings </a:t>
                  </a:r>
                  <a:endParaRPr lang="en-US" altLang="zh-CN" sz="1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4858627" y="1368424"/>
                <a:ext cx="6666560" cy="922044"/>
                <a:chOff x="4858627" y="1368424"/>
                <a:chExt cx="6666560" cy="922044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4858627" y="1368424"/>
                  <a:ext cx="1272729" cy="487612"/>
                  <a:chOff x="5151343" y="488212"/>
                  <a:chExt cx="870857" cy="493486"/>
                </a:xfrm>
              </p:grpSpPr>
              <p:sp>
                <p:nvSpPr>
                  <p:cNvPr id="2" name="矩形: 圆角 1"/>
                  <p:cNvSpPr/>
                  <p:nvPr/>
                </p:nvSpPr>
                <p:spPr>
                  <a:xfrm>
                    <a:off x="5151343" y="488212"/>
                    <a:ext cx="870857" cy="493486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" name="文本框 3"/>
                  <p:cNvSpPr txBox="1"/>
                  <p:nvPr/>
                </p:nvSpPr>
                <p:spPr>
                  <a:xfrm>
                    <a:off x="5536833" y="489404"/>
                    <a:ext cx="358888" cy="46722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 smtClean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01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sp>
              <p:nvSpPr>
                <p:cNvPr id="51" name="文本框 50"/>
                <p:cNvSpPr txBox="1"/>
                <p:nvPr/>
              </p:nvSpPr>
              <p:spPr>
                <a:xfrm>
                  <a:off x="6270038" y="1377974"/>
                  <a:ext cx="5255149" cy="91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18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Radar Configuration Overview</a:t>
                  </a:r>
                </a:p>
                <a:p>
                  <a:pPr algn="l"/>
                  <a:endParaRPr lang="zh-CN" alt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8" name="文本框 27"/>
            <p:cNvSpPr txBox="1"/>
            <p:nvPr/>
          </p:nvSpPr>
          <p:spPr>
            <a:xfrm>
              <a:off x="6243973" y="5250153"/>
              <a:ext cx="5246044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z="18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Platform </a:t>
              </a:r>
              <a:r>
                <a:rPr lang="en-US" altLang="zh-CN" sz="1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Configuration and Application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658803" y="4141539"/>
            <a:ext cx="557091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Configuration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: 圆角 39"/>
          <p:cNvSpPr/>
          <p:nvPr/>
        </p:nvSpPr>
        <p:spPr>
          <a:xfrm>
            <a:off x="4138889" y="4937159"/>
            <a:ext cx="1384935" cy="48761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41826" y="4950133"/>
            <a:ext cx="524503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05</a:t>
            </a:r>
            <a:endParaRPr lang="zh-CN" altLang="en-US" sz="240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8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4191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Parameter Configuration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3042" y="976200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Step2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: Click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configuration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button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you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can obtain and modify the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Delay Duration(s)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74" y="1629745"/>
            <a:ext cx="10668000" cy="21981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74" y="4314584"/>
            <a:ext cx="10668000" cy="15048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455150" y="2794000"/>
            <a:ext cx="22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Configuration button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97685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Historical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Vital Sign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Monitoring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3042" y="976200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b="1" dirty="0" smtClean="0">
                <a:cs typeface="Arial" panose="020B0604020202020204" pitchFamily="34" charset="0"/>
              </a:rPr>
              <a:t>Step3 </a:t>
            </a:r>
            <a:r>
              <a:rPr lang="en-US" altLang="zh-CN" sz="1600" dirty="0" smtClean="0">
                <a:cs typeface="Arial" panose="020B0604020202020204" pitchFamily="34" charset="0"/>
              </a:rPr>
              <a:t>: Go </a:t>
            </a:r>
            <a:r>
              <a:rPr lang="en-US" altLang="zh-CN" sz="1600" dirty="0">
                <a:cs typeface="Arial" panose="020B0604020202020204" pitchFamily="34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Health Radar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History Search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Select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Vital Sign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Status ,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you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can query the historical data of fall status on any day.</a:t>
            </a:r>
          </a:p>
        </p:txBody>
      </p:sp>
      <p:sp>
        <p:nvSpPr>
          <p:cNvPr id="19" name="矩形 18"/>
          <p:cNvSpPr/>
          <p:nvPr/>
        </p:nvSpPr>
        <p:spPr>
          <a:xfrm>
            <a:off x="917123" y="5934807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Note: 1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Select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up to 10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Areas  2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Support mouse wheel to zoom in and view </a:t>
            </a:r>
            <a:endParaRPr lang="en-US" altLang="zh-CN" sz="1200" b="1" dirty="0" smtClean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550" y="1572007"/>
            <a:ext cx="9482700" cy="42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9"/>
            <a:ext cx="3612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Event and Alarm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883" y="1466330"/>
            <a:ext cx="7134600" cy="494111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53041" y="918803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b="1" dirty="0" smtClean="0">
                <a:cs typeface="Arial" panose="020B0604020202020204" pitchFamily="34" charset="0"/>
              </a:rPr>
              <a:t>Step4 </a:t>
            </a:r>
            <a:r>
              <a:rPr lang="en-US" altLang="zh-CN" sz="1600" dirty="0" smtClean="0">
                <a:cs typeface="Arial" panose="020B0604020202020204" pitchFamily="34" charset="0"/>
              </a:rPr>
              <a:t>: Go </a:t>
            </a:r>
            <a:r>
              <a:rPr lang="en-US" altLang="zh-CN" sz="1600" dirty="0">
                <a:cs typeface="Arial" panose="020B0604020202020204" pitchFamily="34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General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Event and Alarm ,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add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Fall Detection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adar alarm. </a:t>
            </a:r>
          </a:p>
        </p:txBody>
      </p:sp>
    </p:spTree>
    <p:extLst>
      <p:ext uri="{BB962C8B-B14F-4D97-AF65-F5344CB8AC3E}">
        <p14:creationId xmlns:p14="http://schemas.microsoft.com/office/powerpoint/2010/main" val="2219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9"/>
            <a:ext cx="361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Alarm Information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82" y="1629745"/>
            <a:ext cx="10863347" cy="32227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4775" y="1094057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Alarm information displayed on the c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ontrol client. </a:t>
            </a:r>
          </a:p>
        </p:txBody>
      </p:sp>
    </p:spTree>
    <p:extLst>
      <p:ext uri="{BB962C8B-B14F-4D97-AF65-F5344CB8AC3E}">
        <p14:creationId xmlns:p14="http://schemas.microsoft.com/office/powerpoint/2010/main" val="8665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" y="0"/>
            <a:ext cx="12201954" cy="5605272"/>
          </a:xfrm>
          <a:prstGeom prst="rect">
            <a:avLst/>
          </a:prstGeom>
        </p:spPr>
      </p:pic>
      <p:sp>
        <p:nvSpPr>
          <p:cNvPr id="13" name="原创设计师QQ598969553               _2"/>
          <p:cNvSpPr/>
          <p:nvPr/>
        </p:nvSpPr>
        <p:spPr>
          <a:xfrm>
            <a:off x="-9954" y="2546600"/>
            <a:ext cx="1220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 dirty="0" smtClean="0">
                <a:solidFill>
                  <a:schemeClr val="bg1"/>
                </a:solidFill>
                <a:latin typeface="Arial" pitchFamily="34" charset="0"/>
              </a:rPr>
              <a:t>THANK </a:t>
            </a:r>
            <a:r>
              <a:rPr lang="en-US" altLang="zh-CN" sz="5600" b="1" dirty="0">
                <a:solidFill>
                  <a:schemeClr val="bg1"/>
                </a:solidFill>
                <a:latin typeface="Arial" pitchFamily="34" charset="0"/>
              </a:rPr>
              <a:t>YOU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" pitchFamily="34" charset="0"/>
              </a:rPr>
              <a:t>For Watching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5" y="278751"/>
            <a:ext cx="1722410" cy="2222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85324" y="6038753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b="1" dirty="0" err="1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HikCentral</a:t>
            </a:r>
            <a:r>
              <a:rPr lang="en-US" altLang="zh-CN" b="1" dirty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- HealthCare</a:t>
            </a:r>
            <a:endParaRPr lang="en-US" altLang="zh-CN" sz="4400" b="1" dirty="0">
              <a:ln w="6350"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P.01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581" y="3157262"/>
            <a:ext cx="666391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Configuration Overview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05974" y="1507509"/>
            <a:ext cx="10972800" cy="4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l"/>
              <a:defRPr sz="22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anose="05000000000000000000" pitchFamily="2" charset="2"/>
              <a:buChar char="p"/>
              <a:defRPr sz="20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~"/>
              <a:defRPr sz="14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EEECE1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To use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fall detection radar , please follow the steps below: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669257" y="4090336"/>
            <a:ext cx="556082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任意多边形 16"/>
          <p:cNvSpPr/>
          <p:nvPr/>
        </p:nvSpPr>
        <p:spPr>
          <a:xfrm>
            <a:off x="398204" y="3498038"/>
            <a:ext cx="1962611" cy="1364907"/>
          </a:xfrm>
          <a:custGeom>
            <a:avLst/>
            <a:gdLst>
              <a:gd name="connsiteX0" fmla="*/ 0 w 1580792"/>
              <a:gd name="connsiteY0" fmla="*/ 0 h 1336494"/>
              <a:gd name="connsiteX1" fmla="*/ 1580792 w 1580792"/>
              <a:gd name="connsiteY1" fmla="*/ 0 h 1336494"/>
              <a:gd name="connsiteX2" fmla="*/ 1580792 w 1580792"/>
              <a:gd name="connsiteY2" fmla="*/ 1336494 h 1336494"/>
              <a:gd name="connsiteX3" fmla="*/ 0 w 1580792"/>
              <a:gd name="connsiteY3" fmla="*/ 1336494 h 1336494"/>
              <a:gd name="connsiteX4" fmla="*/ 0 w 1580792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92" h="1336494">
                <a:moveTo>
                  <a:pt x="0" y="0"/>
                </a:moveTo>
                <a:lnTo>
                  <a:pt x="1580792" y="0"/>
                </a:lnTo>
                <a:lnTo>
                  <a:pt x="1580792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/>
              <a:t>Install the radar on the wall and power up</a:t>
            </a:r>
            <a:endParaRPr lang="zh-CN" altLang="en-US" sz="2000" dirty="0"/>
          </a:p>
        </p:txBody>
      </p:sp>
      <p:sp>
        <p:nvSpPr>
          <p:cNvPr id="18" name="任意多边形 17"/>
          <p:cNvSpPr/>
          <p:nvPr/>
        </p:nvSpPr>
        <p:spPr>
          <a:xfrm>
            <a:off x="6317524" y="3498037"/>
            <a:ext cx="1882212" cy="1364907"/>
          </a:xfrm>
          <a:custGeom>
            <a:avLst/>
            <a:gdLst>
              <a:gd name="connsiteX0" fmla="*/ 0 w 2871144"/>
              <a:gd name="connsiteY0" fmla="*/ 0 h 1336494"/>
              <a:gd name="connsiteX1" fmla="*/ 2871144 w 2871144"/>
              <a:gd name="connsiteY1" fmla="*/ 0 h 1336494"/>
              <a:gd name="connsiteX2" fmla="*/ 2871144 w 2871144"/>
              <a:gd name="connsiteY2" fmla="*/ 1336494 h 1336494"/>
              <a:gd name="connsiteX3" fmla="*/ 0 w 2871144"/>
              <a:gd name="connsiteY3" fmla="*/ 1336494 h 1336494"/>
              <a:gd name="connsiteX4" fmla="*/ 0 w 2871144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44" h="1336494">
                <a:moveTo>
                  <a:pt x="0" y="0"/>
                </a:moveTo>
                <a:lnTo>
                  <a:pt x="2871144" y="0"/>
                </a:lnTo>
                <a:lnTo>
                  <a:pt x="2871144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Use the tool to configure the network </a:t>
            </a:r>
            <a:endParaRPr lang="zh-CN" altLang="en-US" sz="2000" dirty="0"/>
          </a:p>
        </p:txBody>
      </p:sp>
      <p:sp>
        <p:nvSpPr>
          <p:cNvPr id="24" name="任意多边形 23"/>
          <p:cNvSpPr/>
          <p:nvPr/>
        </p:nvSpPr>
        <p:spPr>
          <a:xfrm>
            <a:off x="9430260" y="3498037"/>
            <a:ext cx="1475992" cy="1364907"/>
          </a:xfrm>
          <a:custGeom>
            <a:avLst/>
            <a:gdLst>
              <a:gd name="connsiteX0" fmla="*/ 0 w 2536258"/>
              <a:gd name="connsiteY0" fmla="*/ 0 h 1336494"/>
              <a:gd name="connsiteX1" fmla="*/ 2536258 w 2536258"/>
              <a:gd name="connsiteY1" fmla="*/ 0 h 1336494"/>
              <a:gd name="connsiteX2" fmla="*/ 2536258 w 2536258"/>
              <a:gd name="connsiteY2" fmla="*/ 1336494 h 1336494"/>
              <a:gd name="connsiteX3" fmla="*/ 0 w 2536258"/>
              <a:gd name="connsiteY3" fmla="*/ 1336494 h 1336494"/>
              <a:gd name="connsiteX4" fmla="*/ 0 w 2536258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258" h="1336494">
                <a:moveTo>
                  <a:pt x="0" y="0"/>
                </a:moveTo>
                <a:lnTo>
                  <a:pt x="2536258" y="0"/>
                </a:lnTo>
                <a:lnTo>
                  <a:pt x="2536258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/>
              <a:t>Add Radar to the HCP platform </a:t>
            </a:r>
            <a:endParaRPr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740202" y="2768065"/>
            <a:ext cx="947207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Configuration</a:t>
            </a:r>
            <a:r>
              <a:rPr lang="en-US" sz="1600" dirty="0" smtClean="0"/>
              <a:t> </a:t>
            </a:r>
            <a:r>
              <a:rPr lang="en-US" sz="1600" dirty="0"/>
              <a:t>Process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1"/>
            <a:ext cx="1215251" cy="107870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Configuration Process</a:t>
            </a:r>
          </a:p>
        </p:txBody>
      </p:sp>
      <p:sp>
        <p:nvSpPr>
          <p:cNvPr id="33" name="右箭头 32"/>
          <p:cNvSpPr/>
          <p:nvPr/>
        </p:nvSpPr>
        <p:spPr>
          <a:xfrm>
            <a:off x="5540179" y="4023640"/>
            <a:ext cx="581418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3357329" y="3498037"/>
            <a:ext cx="1986923" cy="1364907"/>
          </a:xfrm>
          <a:custGeom>
            <a:avLst/>
            <a:gdLst>
              <a:gd name="connsiteX0" fmla="*/ 0 w 2871144"/>
              <a:gd name="connsiteY0" fmla="*/ 0 h 1336494"/>
              <a:gd name="connsiteX1" fmla="*/ 2871144 w 2871144"/>
              <a:gd name="connsiteY1" fmla="*/ 0 h 1336494"/>
              <a:gd name="connsiteX2" fmla="*/ 2871144 w 2871144"/>
              <a:gd name="connsiteY2" fmla="*/ 1336494 h 1336494"/>
              <a:gd name="connsiteX3" fmla="*/ 0 w 2871144"/>
              <a:gd name="connsiteY3" fmla="*/ 1336494 h 1336494"/>
              <a:gd name="connsiteX4" fmla="*/ 0 w 2871144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44" h="1336494">
                <a:moveTo>
                  <a:pt x="0" y="0"/>
                </a:moveTo>
                <a:lnTo>
                  <a:pt x="2871144" y="0"/>
                </a:lnTo>
                <a:lnTo>
                  <a:pt x="2871144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600" dirty="0" smtClean="0"/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dirty="0" smtClean="0"/>
              <a:t>Check/Update </a:t>
            </a:r>
            <a:r>
              <a:rPr lang="en-US" altLang="zh-CN" sz="1600" dirty="0" err="1"/>
              <a:t>Wifi</a:t>
            </a:r>
            <a:r>
              <a:rPr lang="en-US" altLang="zh-CN" sz="1600" dirty="0"/>
              <a:t>/Radar firmware version via </a:t>
            </a:r>
            <a:endParaRPr lang="en-US" altLang="zh-CN" sz="1600" dirty="0" smtClean="0"/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dirty="0" err="1" smtClean="0"/>
              <a:t>RadarPC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tool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8524289" y="4014946"/>
            <a:ext cx="581418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4102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6" y="329169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Software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Preparation</a:t>
            </a: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22601"/>
              </p:ext>
            </p:extLst>
          </p:nvPr>
        </p:nvGraphicFramePr>
        <p:xfrm>
          <a:off x="2581128" y="1526596"/>
          <a:ext cx="62611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val="3874975881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200828920"/>
                    </a:ext>
                  </a:extLst>
                </a:gridCol>
              </a:tblGrid>
              <a:tr h="327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Version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50010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IRS60-3 Fall Detection Tool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72437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Radar Firmware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27130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WIFI Firmware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77363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HikCentral</a:t>
                      </a:r>
                      <a:r>
                        <a:rPr lang="en-US" altLang="zh-CN" sz="1400" baseline="0" dirty="0" smtClean="0"/>
                        <a:t> Pro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2.1.1_20211229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283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83564" y="1027449"/>
            <a:ext cx="77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Software version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17152" y="3614449"/>
            <a:ext cx="6145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Please download the latest </a:t>
            </a:r>
            <a:r>
              <a:rPr lang="zh-CN" altLang="en-US" b="1" dirty="0" smtClean="0">
                <a:solidFill>
                  <a:srgbClr val="FF0000"/>
                </a:solidFill>
              </a:rPr>
              <a:t>software version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4" y="4039285"/>
            <a:ext cx="1006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-apple-system"/>
              </a:rPr>
              <a:t>https://one.hikvision.com/#/link/0vc38Q3KqaBiWtkMwRni </a:t>
            </a:r>
            <a:r>
              <a:rPr lang="en-US" altLang="zh-CN" dirty="0" smtClean="0">
                <a:latin typeface="-apple-system"/>
              </a:rPr>
              <a:t>password</a:t>
            </a:r>
            <a:r>
              <a:rPr lang="zh-CN" altLang="en-US" dirty="0" smtClean="0">
                <a:latin typeface="-apple-system"/>
              </a:rPr>
              <a:t>：</a:t>
            </a:r>
            <a:r>
              <a:rPr lang="en-US" altLang="zh-CN" dirty="0" err="1">
                <a:latin typeface="-apple-system"/>
              </a:rPr>
              <a:t>tFQM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12774" y="4911510"/>
            <a:ext cx="10067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-apple-system"/>
              </a:rPr>
              <a:t>ftp://hikftp.hikvision.com:400/Product File(Overseas)/00 Oversea Products/04 Mobile &amp; Traffic//04 Firmware&amp; Software/02 Traffic/</a:t>
            </a:r>
            <a:endParaRPr lang="zh-CN" altLang="en-US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013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P.02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4281" y="3150238"/>
            <a:ext cx="666391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Installation</a:t>
            </a:r>
          </a:p>
        </p:txBody>
      </p:sp>
    </p:spTree>
    <p:extLst>
      <p:ext uri="{BB962C8B-B14F-4D97-AF65-F5344CB8AC3E}">
        <p14:creationId xmlns:p14="http://schemas.microsoft.com/office/powerpoint/2010/main" val="1132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2.1 Radar Installation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4775" y="949867"/>
            <a:ext cx="116247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/>
              <a:t>C</a:t>
            </a:r>
            <a:r>
              <a:rPr lang="en-US" altLang="zh-CN" sz="1600" dirty="0" smtClean="0"/>
              <a:t>hoose a wall with no obstructions in front.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/>
              <a:t>The radar is installed at a height of 2m and the detection area is centered </a:t>
            </a:r>
            <a:r>
              <a:rPr lang="en-US" altLang="zh-CN" sz="1600" dirty="0" smtClean="0"/>
              <a:t>horizontally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cs typeface="Arial" panose="020B0604020202020204" pitchFamily="34" charset="0"/>
              </a:rPr>
              <a:t>rear of the radar panel is close to the wall. Ensure that the front of the radar panel is tilted down by 45°. 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cs typeface="Arial" panose="020B0604020202020204" pitchFamily="34" charset="0"/>
              </a:rPr>
              <a:t>There is an upward arrow on the panel perpendicular to the horizontal line.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751" y="4674331"/>
            <a:ext cx="4479658" cy="20622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751" y="2385198"/>
            <a:ext cx="4479658" cy="22891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848" y="3135394"/>
            <a:ext cx="4438273" cy="29385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787400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4086" y="350302"/>
            <a:ext cx="576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2.2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RadarPC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IRS60-3 Fall detection tool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9623" y="917007"/>
            <a:ext cx="114171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err="1" smtClean="0">
                <a:cs typeface="Arial" panose="020B0604020202020204" pitchFamily="34" charset="0"/>
              </a:rPr>
              <a:t>RadarPC</a:t>
            </a:r>
            <a:r>
              <a:rPr lang="en-US" altLang="zh-CN" sz="1600" dirty="0" smtClean="0">
                <a:cs typeface="Arial" panose="020B0604020202020204" pitchFamily="34" charset="0"/>
              </a:rPr>
              <a:t> is a tool that can connect to radar, receive and view data from radar, upgrade firmware and configure radar network.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cs typeface="Arial" panose="020B0604020202020204" pitchFamily="34" charset="0"/>
              </a:rPr>
              <a:t>Radar Connection Steps:</a:t>
            </a:r>
          </a:p>
          <a:p>
            <a:pPr marL="742950" lvl="1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First, power on Radar, make sure your computer is connected to </a:t>
            </a:r>
            <a:r>
              <a:rPr lang="en-US" altLang="zh-CN" sz="1400" dirty="0">
                <a:cs typeface="Arial" panose="020B0604020202020204" pitchFamily="34" charset="0"/>
              </a:rPr>
              <a:t>Radar </a:t>
            </a:r>
            <a:r>
              <a:rPr lang="en-US" altLang="zh-CN" sz="1400" dirty="0" smtClean="0">
                <a:cs typeface="Arial" panose="020B0604020202020204" pitchFamily="34" charset="0"/>
              </a:rPr>
              <a:t>hotspot (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name </a:t>
            </a:r>
            <a:r>
              <a:rPr lang="en-US" altLang="zh-CN" sz="14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IRS60_serial number, password </a:t>
            </a:r>
            <a:r>
              <a:rPr lang="en-US" altLang="zh-CN" sz="14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abcd1234</a:t>
            </a:r>
            <a:r>
              <a:rPr lang="en-US" altLang="zh-CN" sz="14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zh-CN" sz="1400" dirty="0" smtClean="0"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Click </a:t>
            </a:r>
            <a:r>
              <a:rPr lang="en-US" altLang="zh-CN" sz="1400" b="1" dirty="0" smtClean="0">
                <a:cs typeface="Arial" panose="020B0604020202020204" pitchFamily="34" charset="0"/>
              </a:rPr>
              <a:t>Device Connection </a:t>
            </a:r>
            <a:r>
              <a:rPr lang="en-US" altLang="zh-CN" sz="1400" dirty="0" smtClean="0">
                <a:cs typeface="Arial" panose="020B0604020202020204" pitchFamily="34" charset="0"/>
              </a:rPr>
              <a:t>and </a:t>
            </a:r>
            <a:r>
              <a:rPr lang="en-US" altLang="zh-CN" sz="1400" b="1" dirty="0" smtClean="0">
                <a:cs typeface="Arial" panose="020B0604020202020204" pitchFamily="34" charset="0"/>
              </a:rPr>
              <a:t>Connection Settings </a:t>
            </a:r>
            <a:r>
              <a:rPr lang="en-US" altLang="zh-CN" sz="1400" dirty="0" smtClean="0">
                <a:cs typeface="Arial" panose="020B0604020202020204" pitchFamily="34" charset="0"/>
              </a:rPr>
              <a:t>.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Enter </a:t>
            </a:r>
            <a:r>
              <a:rPr lang="en-US" altLang="zh-CN" sz="1400" b="1" dirty="0" smtClean="0">
                <a:cs typeface="Arial" panose="020B0604020202020204" pitchFamily="34" charset="0"/>
              </a:rPr>
              <a:t>IP</a:t>
            </a:r>
            <a:r>
              <a:rPr lang="en-US" altLang="zh-CN" sz="1400" dirty="0" smtClean="0"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192.168.4.1</a:t>
            </a:r>
            <a:r>
              <a:rPr lang="en-US" altLang="zh-CN" sz="1400" dirty="0" smtClean="0">
                <a:cs typeface="Arial" panose="020B0604020202020204" pitchFamily="34" charset="0"/>
              </a:rPr>
              <a:t> (when hotspot connected), </a:t>
            </a:r>
            <a:r>
              <a:rPr lang="en-US" altLang="zh-CN" sz="1400" b="1" dirty="0" smtClean="0">
                <a:cs typeface="Arial" panose="020B0604020202020204" pitchFamily="34" charset="0"/>
              </a:rPr>
              <a:t>Port</a:t>
            </a:r>
            <a:r>
              <a:rPr lang="en-US" altLang="zh-CN" sz="1400" dirty="0" smtClean="0">
                <a:cs typeface="Arial" panose="020B0604020202020204" pitchFamily="34" charset="0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20000</a:t>
            </a:r>
            <a:r>
              <a:rPr lang="en-US" altLang="zh-CN" sz="1400" dirty="0" smtClean="0">
                <a:cs typeface="Arial" panose="020B0604020202020204" pitchFamily="34" charset="0"/>
              </a:rPr>
              <a:t>, then </a:t>
            </a:r>
            <a:r>
              <a:rPr lang="en-US" altLang="zh-CN" sz="1600" dirty="0" smtClean="0">
                <a:cs typeface="Arial" panose="020B0604020202020204" pitchFamily="34" charset="0"/>
              </a:rPr>
              <a:t>click </a:t>
            </a:r>
            <a:r>
              <a:rPr lang="en-US" altLang="zh-CN" sz="1600" b="1" dirty="0" smtClean="0">
                <a:cs typeface="Arial" panose="020B0604020202020204" pitchFamily="34" charset="0"/>
              </a:rPr>
              <a:t>Confirm.</a:t>
            </a:r>
            <a:endParaRPr lang="en-US" altLang="zh-CN" sz="1600" b="1" dirty="0"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400" dirty="0" smtClean="0">
                <a:cs typeface="Arial" panose="020B0604020202020204" pitchFamily="34" charset="0"/>
              </a:rPr>
              <a:t>(You can also enter specific Radar IP here to connect after Radar Network Configuration is done, and your computer must connected to Wi-Fi)</a:t>
            </a:r>
          </a:p>
        </p:txBody>
      </p:sp>
      <p:pic>
        <p:nvPicPr>
          <p:cNvPr id="13" name="图片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49" y="4601618"/>
            <a:ext cx="2140391" cy="11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673" y="3718082"/>
            <a:ext cx="5557026" cy="303516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470779" y="4332805"/>
            <a:ext cx="2282894" cy="151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Note:</a:t>
            </a:r>
            <a:b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close the firewall of the operating system before operating the 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tool</a:t>
            </a:r>
            <a:endParaRPr lang="nb-NO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9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P.03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581" y="3157262"/>
            <a:ext cx="9029569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Firmware Upgrade and Parameter Settings </a:t>
            </a:r>
          </a:p>
        </p:txBody>
      </p:sp>
    </p:spTree>
    <p:extLst>
      <p:ext uri="{BB962C8B-B14F-4D97-AF65-F5344CB8AC3E}">
        <p14:creationId xmlns:p14="http://schemas.microsoft.com/office/powerpoint/2010/main" val="14162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47153</TotalTime>
  <Words>966</Words>
  <Application>Microsoft Office PowerPoint</Application>
  <PresentationFormat>宽屏</PresentationFormat>
  <Paragraphs>166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-apple-system</vt:lpstr>
      <vt:lpstr>Arial Unicode MS</vt:lpstr>
      <vt:lpstr>等线</vt:lpstr>
      <vt:lpstr>等线 Light</vt:lpstr>
      <vt:lpstr>黑体</vt:lpstr>
      <vt:lpstr>华文细黑</vt:lpstr>
      <vt:lpstr>微软雅黑</vt:lpstr>
      <vt:lpstr>Arial</vt:lpstr>
      <vt:lpstr>Calibri</vt:lpstr>
      <vt:lpstr>Franklin Gothic Book</vt:lpstr>
      <vt:lpstr>Franklin Gothic Medium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朱泰毅</dc:creator>
  <cp:lastModifiedBy>Ella.Huang</cp:lastModifiedBy>
  <cp:revision>1279</cp:revision>
  <dcterms:created xsi:type="dcterms:W3CDTF">2018-10-15T01:38:28Z</dcterms:created>
  <dcterms:modified xsi:type="dcterms:W3CDTF">2022-05-30T01:45:00Z</dcterms:modified>
</cp:coreProperties>
</file>