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sldIdLst>
    <p:sldId id="372" r:id="rId5"/>
    <p:sldId id="373" r:id="rId6"/>
    <p:sldId id="374" r:id="rId7"/>
    <p:sldId id="375" r:id="rId8"/>
    <p:sldId id="376" r:id="rId9"/>
    <p:sldId id="377" r:id="rId10"/>
    <p:sldId id="378" r:id="rId11"/>
    <p:sldId id="379" r:id="rId12"/>
    <p:sldId id="380" r:id="rId13"/>
    <p:sldId id="381" r:id="rId14"/>
    <p:sldId id="382" r:id="rId15"/>
    <p:sldId id="369" r:id="rId16"/>
    <p:sldId id="383" r:id="rId17"/>
    <p:sldId id="370" r:id="rId18"/>
    <p:sldId id="387" r:id="rId19"/>
    <p:sldId id="385" r:id="rId20"/>
    <p:sldId id="386" r:id="rId21"/>
    <p:sldId id="371"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1" r:id="rId36"/>
    <p:sldId id="403" r:id="rId37"/>
    <p:sldId id="404" r:id="rId38"/>
    <p:sldId id="405" r:id="rId39"/>
    <p:sldId id="406" r:id="rId40"/>
    <p:sldId id="407" r:id="rId41"/>
    <p:sldId id="408" r:id="rId42"/>
    <p:sldId id="409" r:id="rId43"/>
    <p:sldId id="410" r:id="rId44"/>
    <p:sldId id="411" r:id="rId45"/>
    <p:sldId id="412" r:id="rId46"/>
    <p:sldId id="313" r:id="rId47"/>
    <p:sldId id="352" r:id="rId48"/>
    <p:sldId id="270" r:id="rId49"/>
    <p:sldId id="316" r:id="rId50"/>
    <p:sldId id="317" r:id="rId51"/>
    <p:sldId id="318" r:id="rId52"/>
    <p:sldId id="361" r:id="rId53"/>
    <p:sldId id="363" r:id="rId54"/>
    <p:sldId id="364" r:id="rId55"/>
    <p:sldId id="365" r:id="rId56"/>
    <p:sldId id="324" r:id="rId57"/>
    <p:sldId id="323" r:id="rId58"/>
    <p:sldId id="325" r:id="rId59"/>
    <p:sldId id="327" r:id="rId60"/>
    <p:sldId id="326" r:id="rId61"/>
    <p:sldId id="322" r:id="rId62"/>
    <p:sldId id="328" r:id="rId63"/>
    <p:sldId id="329" r:id="rId64"/>
    <p:sldId id="330" r:id="rId65"/>
    <p:sldId id="331" r:id="rId66"/>
    <p:sldId id="271" r:id="rId67"/>
    <p:sldId id="272" r:id="rId68"/>
    <p:sldId id="273" r:id="rId69"/>
    <p:sldId id="274" r:id="rId70"/>
    <p:sldId id="275" r:id="rId71"/>
    <p:sldId id="319" r:id="rId72"/>
    <p:sldId id="320" r:id="rId73"/>
    <p:sldId id="321" r:id="rId74"/>
    <p:sldId id="362" r:id="rId75"/>
    <p:sldId id="276" r:id="rId76"/>
    <p:sldId id="277" r:id="rId77"/>
    <p:sldId id="278" r:id="rId78"/>
    <p:sldId id="279" r:id="rId79"/>
    <p:sldId id="280" r:id="rId80"/>
    <p:sldId id="281" r:id="rId81"/>
    <p:sldId id="282" r:id="rId82"/>
    <p:sldId id="283" r:id="rId83"/>
    <p:sldId id="366" r:id="rId84"/>
    <p:sldId id="367" r:id="rId85"/>
    <p:sldId id="368" r:id="rId86"/>
    <p:sldId id="332" r:id="rId87"/>
    <p:sldId id="333" r:id="rId88"/>
    <p:sldId id="334" r:id="rId89"/>
    <p:sldId id="335" r:id="rId90"/>
    <p:sldId id="336" r:id="rId91"/>
    <p:sldId id="337" r:id="rId92"/>
    <p:sldId id="338" r:id="rId93"/>
    <p:sldId id="298"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30" autoAdjust="0"/>
  </p:normalViewPr>
  <p:slideViewPr>
    <p:cSldViewPr snapToGrid="0">
      <p:cViewPr varScale="1">
        <p:scale>
          <a:sx n="64" d="100"/>
          <a:sy n="64" d="100"/>
        </p:scale>
        <p:origin x="-10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204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ＭＳ Ｐゴシック" pitchFamily="34" charset="-128"/>
                <a:cs typeface="+mn-cs"/>
              </a:defRPr>
            </a:lvl1pPr>
          </a:lstStyle>
          <a:p>
            <a:pPr>
              <a:defRPr/>
            </a:pPr>
            <a:fld id="{4B38A045-416D-4B43-97E3-DAFEBD6AB0B9}" type="datetimeFigureOut">
              <a:rPr lang="en-US"/>
              <a:pPr>
                <a:defRPr/>
              </a:pPr>
              <a:t>4/7/2011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ＭＳ Ｐゴシック" pitchFamily="34" charset="-128"/>
                <a:cs typeface="+mn-cs"/>
              </a:defRPr>
            </a:lvl1pPr>
          </a:lstStyle>
          <a:p>
            <a:pPr>
              <a:defRPr/>
            </a:pPr>
            <a:fld id="{0FC14436-8169-4F35-AEA8-3F619CD6D37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BB5B818-E822-4E96-BDEB-937451C8548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A9280C-E08E-4B6F-AED5-2956A0F68C22}" type="slidenum">
              <a:rPr lang="en-US" smtClean="0">
                <a:latin typeface="Arial" pitchFamily="34" charset="0"/>
                <a:ea typeface="ＭＳ Ｐゴシック"/>
                <a:cs typeface="ＭＳ Ｐゴシック"/>
              </a:rPr>
              <a:pPr/>
              <a:t>41</a:t>
            </a:fld>
            <a:endParaRPr lang="en-US" dirty="0" smtClean="0">
              <a:latin typeface="Arial" pitchFamily="34" charset="0"/>
              <a:ea typeface="ＭＳ Ｐゴシック"/>
              <a:cs typeface="ＭＳ Ｐゴシック"/>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50000"/>
              </a:spcBef>
            </a:pPr>
            <a:r>
              <a:rPr lang="en-US" dirty="0" smtClean="0"/>
              <a:t>A Multi-Format and Virtual Receiver provides for any communication format to be received on any available line card and does not require the purchase of two complete receivers for UL/ULC approval. The System III has UL/ULC approval for automatic redundancy built into it’s dual cabinet, configuration.</a:t>
            </a:r>
          </a:p>
          <a:p>
            <a:pPr eaLnBrk="1" hangingPunct="1">
              <a:spcBef>
                <a:spcPct val="0"/>
              </a:spcBef>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2E3026-6E46-4936-91FB-4C359AC17227}" type="slidenum">
              <a:rPr lang="en-US" smtClean="0">
                <a:latin typeface="Arial" pitchFamily="34" charset="0"/>
                <a:ea typeface="ＭＳ Ｐゴシック"/>
                <a:cs typeface="ＭＳ Ｐゴシック"/>
              </a:rPr>
              <a:pPr/>
              <a:t>45</a:t>
            </a:fld>
            <a:endParaRPr lang="en-US" dirty="0" smtClean="0">
              <a:latin typeface="Arial" pitchFamily="34" charset="0"/>
              <a:ea typeface="ＭＳ Ｐゴシック"/>
              <a:cs typeface="ＭＳ Ｐゴシック"/>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50000"/>
              </a:spcBef>
            </a:pPr>
            <a:r>
              <a:rPr lang="en-US" dirty="0" smtClean="0"/>
              <a:t>A Multi-Format and Virtual Receiver provides for any communication format to be received on any available line card and does not require the purchase of two complete receivers for UL/ULC approval. The System III has UL/ULC approval for automatic redundancy built into it’s dual cabinet, configuration.</a:t>
            </a:r>
          </a:p>
          <a:p>
            <a:pPr eaLnBrk="1" hangingPunct="1">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281909-FF26-4BEE-BF00-3429603B99B2}" type="slidenum">
              <a:rPr lang="en-US" smtClean="0">
                <a:latin typeface="Arial" pitchFamily="34" charset="0"/>
                <a:ea typeface="ＭＳ Ｐゴシック"/>
                <a:cs typeface="ＭＳ Ｐゴシック"/>
              </a:rPr>
              <a:pPr/>
              <a:t>63</a:t>
            </a:fld>
            <a:endParaRPr lang="en-US" dirty="0" smtClean="0">
              <a:latin typeface="Arial" pitchFamily="34" charset="0"/>
              <a:ea typeface="ＭＳ Ｐゴシック"/>
              <a:cs typeface="ＭＳ Ｐゴシック"/>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shows a typical duplication of conventional receivers for UL/ULC. How do they switch from one receiver bank to the other ?</a:t>
            </a:r>
          </a:p>
          <a:p>
            <a:pPr eaLnBrk="1" hangingPunct="1">
              <a:spcBef>
                <a:spcPct val="0"/>
              </a:spcBef>
            </a:pPr>
            <a:r>
              <a:rPr lang="en-US" dirty="0" smtClean="0"/>
              <a:t>This is usually done by the use of an A/B switch that is operated manually.  This is a time and resource consuming process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13EA44-4375-4837-8AA0-247CA340F55B}" type="slidenum">
              <a:rPr lang="en-US" smtClean="0">
                <a:latin typeface="Arial" pitchFamily="34" charset="0"/>
                <a:ea typeface="ＭＳ Ｐゴシック"/>
                <a:cs typeface="ＭＳ Ｐゴシック"/>
              </a:rPr>
              <a:pPr/>
              <a:t>64</a:t>
            </a:fld>
            <a:endParaRPr lang="en-US" dirty="0" smtClean="0">
              <a:latin typeface="Arial" pitchFamily="34" charset="0"/>
              <a:ea typeface="ＭＳ Ｐゴシック"/>
              <a:cs typeface="ＭＳ Ｐゴシック"/>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shows a typical duplication of conventional receivers for UL/ULC. How do they switch from one receiver bank to the other ?</a:t>
            </a:r>
          </a:p>
          <a:p>
            <a:pPr eaLnBrk="1" hangingPunct="1">
              <a:spcBef>
                <a:spcPct val="0"/>
              </a:spcBef>
            </a:pPr>
            <a:r>
              <a:rPr lang="en-US" dirty="0" smtClean="0"/>
              <a:t>This is usually done by the use of an A/B switch that is operated manually.  This is a time and resource consuming process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D63442-4259-457A-99BA-88AFCA476E51}" type="slidenum">
              <a:rPr lang="en-US" smtClean="0">
                <a:latin typeface="Arial" pitchFamily="34" charset="0"/>
                <a:ea typeface="ＭＳ Ｐゴシック"/>
                <a:cs typeface="ＭＳ Ｐゴシック"/>
              </a:rPr>
              <a:pPr/>
              <a:t>65</a:t>
            </a:fld>
            <a:endParaRPr lang="en-US" dirty="0" smtClean="0">
              <a:latin typeface="Arial" pitchFamily="34" charset="0"/>
              <a:ea typeface="ＭＳ Ｐゴシック"/>
              <a:cs typeface="ＭＳ Ｐゴシック"/>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shows a typical duplication of conventional receivers for UL/ULC. How do they switch from one receiver bank to the other ?</a:t>
            </a:r>
          </a:p>
          <a:p>
            <a:pPr eaLnBrk="1" hangingPunct="1">
              <a:spcBef>
                <a:spcPct val="0"/>
              </a:spcBef>
            </a:pPr>
            <a:r>
              <a:rPr lang="en-US" dirty="0" smtClean="0"/>
              <a:t>This is usually done by the use of an A/B switch that is operated manually.  This is a time and resource consuming process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30AF3A-6B2B-4D80-AAED-F7186AEC4311}" type="slidenum">
              <a:rPr lang="en-US" smtClean="0">
                <a:latin typeface="Arial" pitchFamily="34" charset="0"/>
                <a:ea typeface="ＭＳ Ｐゴシック"/>
                <a:cs typeface="ＭＳ Ｐゴシック"/>
              </a:rPr>
              <a:pPr/>
              <a:t>66</a:t>
            </a:fld>
            <a:endParaRPr lang="en-US" dirty="0" smtClean="0">
              <a:latin typeface="Arial" pitchFamily="34" charset="0"/>
              <a:ea typeface="ＭＳ Ｐゴシック"/>
              <a:cs typeface="ＭＳ Ｐゴシック"/>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shows a typical duplication of conventional receivers for UL/ULC. How do they switch from one receiver bank to the other ?</a:t>
            </a:r>
          </a:p>
          <a:p>
            <a:pPr eaLnBrk="1" hangingPunct="1">
              <a:spcBef>
                <a:spcPct val="0"/>
              </a:spcBef>
            </a:pPr>
            <a:r>
              <a:rPr lang="en-US" dirty="0" smtClean="0"/>
              <a:t>This is usually done by the use of an A/B switch that is operated manually.  This is a time and resource consuming process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49CEB0-1EA2-418C-A1A2-E9CF89826CED}" type="slidenum">
              <a:rPr lang="en-US" smtClean="0">
                <a:latin typeface="Arial" pitchFamily="34" charset="0"/>
                <a:ea typeface="ＭＳ Ｐゴシック"/>
                <a:cs typeface="ＭＳ Ｐゴシック"/>
              </a:rPr>
              <a:pPr/>
              <a:t>67</a:t>
            </a:fld>
            <a:endParaRPr lang="en-US" dirty="0" smtClean="0">
              <a:latin typeface="Arial" pitchFamily="34" charset="0"/>
              <a:ea typeface="ＭＳ Ｐゴシック"/>
              <a:cs typeface="ＭＳ Ｐゴシック"/>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shows a typical duplication of conventional receivers for UL/ULC. How do they switch from one receiver bank to the other ?</a:t>
            </a:r>
          </a:p>
          <a:p>
            <a:pPr eaLnBrk="1" hangingPunct="1">
              <a:spcBef>
                <a:spcPct val="0"/>
              </a:spcBef>
            </a:pPr>
            <a:r>
              <a:rPr lang="en-US" dirty="0" smtClean="0"/>
              <a:t>This is usually done by the use of an A/B switch that is operated manually.  This is a time and resource consuming process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55C78E7-4597-4300-A0AA-57BB1855F48B}" type="slidenum">
              <a:rPr lang="en-US" smtClean="0">
                <a:latin typeface="Arial" pitchFamily="34" charset="0"/>
                <a:ea typeface="ＭＳ Ｐゴシック"/>
                <a:cs typeface="ＭＳ Ｐゴシック"/>
              </a:rPr>
              <a:pPr/>
              <a:t>72</a:t>
            </a:fld>
            <a:endParaRPr lang="en-US" smtClean="0">
              <a:latin typeface="Arial" pitchFamily="34" charset="0"/>
              <a:ea typeface="ＭＳ Ｐゴシック"/>
              <a:cs typeface="ＭＳ Ｐゴシック"/>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A36835-6601-4321-BB11-75555631F908}" type="slidenum">
              <a:rPr lang="en-US" smtClean="0">
                <a:latin typeface="Arial" pitchFamily="34" charset="0"/>
                <a:ea typeface="ＭＳ Ｐゴシック"/>
                <a:cs typeface="ＭＳ Ｐゴシック"/>
              </a:rPr>
              <a:pPr/>
              <a:t>73</a:t>
            </a:fld>
            <a:endParaRPr lang="en-US" smtClean="0">
              <a:latin typeface="Arial" pitchFamily="34" charset="0"/>
              <a:ea typeface="ＭＳ Ｐゴシック"/>
              <a:cs typeface="ＭＳ Ｐゴシック"/>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D721B5-B481-4A71-88AA-2C6160967DB6}" type="slidenum">
              <a:rPr lang="en-US" smtClean="0">
                <a:latin typeface="Arial" pitchFamily="34" charset="0"/>
                <a:ea typeface="ＭＳ Ｐゴシック"/>
                <a:cs typeface="ＭＳ Ｐゴシック"/>
              </a:rPr>
              <a:pPr/>
              <a:t>74</a:t>
            </a:fld>
            <a:endParaRPr lang="en-US" smtClean="0">
              <a:latin typeface="Arial" pitchFamily="34" charset="0"/>
              <a:ea typeface="ＭＳ Ｐゴシック"/>
              <a:cs typeface="ＭＳ Ｐゴシック"/>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868BA7-F191-449C-A5EC-9DA58E964987}" type="slidenum">
              <a:rPr lang="en-US" smtClean="0">
                <a:latin typeface="Arial" pitchFamily="34" charset="0"/>
                <a:ea typeface="ＭＳ Ｐゴシック"/>
                <a:cs typeface="ＭＳ Ｐゴシック"/>
              </a:rPr>
              <a:pPr/>
              <a:t>5</a:t>
            </a:fld>
            <a:endParaRPr lang="en-US" dirty="0" smtClean="0">
              <a:latin typeface="Arial" pitchFamily="34" charset="0"/>
              <a:ea typeface="ＭＳ Ｐゴシック"/>
              <a:cs typeface="ＭＳ Ｐゴシック"/>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D8D80E6-11E6-46B1-BC80-5861311E4872}" type="slidenum">
              <a:rPr lang="en-US" smtClean="0">
                <a:latin typeface="Arial" pitchFamily="34" charset="0"/>
                <a:ea typeface="ＭＳ Ｐゴシック"/>
                <a:cs typeface="ＭＳ Ｐゴシック"/>
              </a:rPr>
              <a:pPr/>
              <a:t>75</a:t>
            </a:fld>
            <a:endParaRPr lang="en-US" smtClean="0">
              <a:latin typeface="Arial" pitchFamily="34" charset="0"/>
              <a:ea typeface="ＭＳ Ｐゴシック"/>
              <a:cs typeface="ＭＳ Ｐゴシック"/>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F235B3D-C4ED-4974-B74F-E4FE9B16FE82}" type="slidenum">
              <a:rPr lang="en-US" smtClean="0">
                <a:latin typeface="Arial" pitchFamily="34" charset="0"/>
                <a:ea typeface="ＭＳ Ｐゴシック"/>
                <a:cs typeface="ＭＳ Ｐゴシック"/>
              </a:rPr>
              <a:pPr/>
              <a:t>76</a:t>
            </a:fld>
            <a:endParaRPr lang="en-US" smtClean="0">
              <a:latin typeface="Arial" pitchFamily="34" charset="0"/>
              <a:ea typeface="ＭＳ Ｐゴシック"/>
              <a:cs typeface="ＭＳ Ｐゴシック"/>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AC9B010-D441-4FAF-9D7D-453E412B3156}" type="slidenum">
              <a:rPr lang="en-US" smtClean="0">
                <a:latin typeface="Arial" pitchFamily="34" charset="0"/>
                <a:ea typeface="ＭＳ Ｐゴシック"/>
                <a:cs typeface="ＭＳ Ｐゴシック"/>
              </a:rPr>
              <a:pPr/>
              <a:t>77</a:t>
            </a:fld>
            <a:endParaRPr lang="en-US" smtClean="0">
              <a:latin typeface="Arial" pitchFamily="34" charset="0"/>
              <a:ea typeface="ＭＳ Ｐゴシック"/>
              <a:cs typeface="ＭＳ Ｐゴシック"/>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A4E819-6B6B-404E-93BD-99F7670B9E22}" type="slidenum">
              <a:rPr lang="en-US" smtClean="0">
                <a:latin typeface="Arial" pitchFamily="34" charset="0"/>
                <a:ea typeface="ＭＳ Ｐゴシック"/>
                <a:cs typeface="ＭＳ Ｐゴシック"/>
              </a:rPr>
              <a:pPr/>
              <a:t>78</a:t>
            </a:fld>
            <a:endParaRPr lang="en-US" smtClean="0">
              <a:latin typeface="Arial" pitchFamily="34" charset="0"/>
              <a:ea typeface="ＭＳ Ｐゴシック"/>
              <a:cs typeface="ＭＳ Ｐゴシック"/>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2455C5-2756-4BC2-B039-E8F249B0690B}" type="slidenum">
              <a:rPr lang="en-US" smtClean="0">
                <a:latin typeface="Arial" pitchFamily="34" charset="0"/>
                <a:ea typeface="ＭＳ Ｐゴシック"/>
                <a:cs typeface="ＭＳ Ｐゴシック"/>
              </a:rPr>
              <a:pPr/>
              <a:t>79</a:t>
            </a:fld>
            <a:endParaRPr lang="en-US" smtClean="0">
              <a:latin typeface="Arial" pitchFamily="34" charset="0"/>
              <a:ea typeface="ＭＳ Ｐゴシック"/>
              <a:cs typeface="ＭＳ Ｐゴシック"/>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shows a typical duplication of conventional receivers for UL/ULC. How do they switch from one receiver bank to the other ?</a:t>
            </a:r>
          </a:p>
          <a:p>
            <a:pPr eaLnBrk="1" hangingPunct="1">
              <a:spcBef>
                <a:spcPct val="0"/>
              </a:spcBef>
            </a:pPr>
            <a:r>
              <a:rPr lang="en-US" smtClean="0"/>
              <a:t>This is usually done by the use of an A/B switch that is operated manually.  This is a time and resource consuming process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E1104A-2157-4EF0-9CBC-5C82F1F98534}" type="slidenum">
              <a:rPr lang="en-US" smtClean="0">
                <a:latin typeface="Arial" pitchFamily="34" charset="0"/>
                <a:ea typeface="ＭＳ Ｐゴシック"/>
                <a:cs typeface="ＭＳ Ｐゴシック"/>
              </a:rPr>
              <a:pPr/>
              <a:t>6</a:t>
            </a:fld>
            <a:endParaRPr lang="en-US" dirty="0" smtClean="0">
              <a:latin typeface="Arial" pitchFamily="34" charset="0"/>
              <a:ea typeface="ＭＳ Ｐゴシック"/>
              <a:cs typeface="ＭＳ Ｐゴシック"/>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075C72-B750-4425-BC6D-39C6C034384B}" type="slidenum">
              <a:rPr lang="en-US" smtClean="0">
                <a:latin typeface="Arial" pitchFamily="34" charset="0"/>
                <a:ea typeface="ＭＳ Ｐゴシック"/>
                <a:cs typeface="ＭＳ Ｐゴシック"/>
              </a:rPr>
              <a:pPr/>
              <a:t>7</a:t>
            </a:fld>
            <a:endParaRPr lang="en-US" dirty="0" smtClean="0">
              <a:latin typeface="Arial" pitchFamily="34" charset="0"/>
              <a:ea typeface="ＭＳ Ｐゴシック"/>
              <a:cs typeface="ＭＳ Ｐゴシック"/>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385CE41-092A-4981-AF2B-CBFE8F8CC966}" type="slidenum">
              <a:rPr lang="en-US" smtClean="0">
                <a:latin typeface="Arial" pitchFamily="34" charset="0"/>
                <a:ea typeface="ＭＳ Ｐゴシック"/>
                <a:cs typeface="ＭＳ Ｐゴシック"/>
              </a:rPr>
              <a:pPr/>
              <a:t>8</a:t>
            </a:fld>
            <a:endParaRPr lang="en-US" dirty="0" smtClean="0">
              <a:latin typeface="Arial" pitchFamily="34" charset="0"/>
              <a:ea typeface="ＭＳ Ｐゴシック"/>
              <a:cs typeface="ＭＳ Ｐゴシック"/>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1AE147B-47E3-4FB0-8188-EB8D1B9F03B3}" type="slidenum">
              <a:rPr lang="en-US" smtClean="0">
                <a:latin typeface="Arial" pitchFamily="34" charset="0"/>
                <a:ea typeface="ＭＳ Ｐゴシック"/>
                <a:cs typeface="ＭＳ Ｐゴシック"/>
              </a:rPr>
              <a:pPr/>
              <a:t>9</a:t>
            </a:fld>
            <a:endParaRPr lang="en-US" dirty="0" smtClean="0">
              <a:latin typeface="Arial" pitchFamily="34" charset="0"/>
              <a:ea typeface="ＭＳ Ｐゴシック"/>
              <a:cs typeface="ＭＳ Ｐゴシック"/>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01CDEC4-50E0-4434-802B-AF98B7D085A9}" type="slidenum">
              <a:rPr lang="en-US" smtClean="0">
                <a:latin typeface="Arial" pitchFamily="34" charset="0"/>
                <a:ea typeface="ＭＳ Ｐゴシック"/>
                <a:cs typeface="ＭＳ Ｐゴシック"/>
              </a:rPr>
              <a:pPr/>
              <a:t>10</a:t>
            </a:fld>
            <a:endParaRPr lang="en-US" dirty="0" smtClean="0">
              <a:latin typeface="Arial" pitchFamily="34" charset="0"/>
              <a:ea typeface="ＭＳ Ｐゴシック"/>
              <a:cs typeface="ＭＳ Ｐゴシック"/>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6CD6576-8A71-4565-BE61-73C9C30933BE}" type="slidenum">
              <a:rPr lang="en-US" smtClean="0">
                <a:latin typeface="Arial" pitchFamily="34" charset="0"/>
                <a:ea typeface="ＭＳ Ｐゴシック"/>
                <a:cs typeface="ＭＳ Ｐゴシック"/>
              </a:rPr>
              <a:pPr/>
              <a:t>11</a:t>
            </a:fld>
            <a:endParaRPr lang="en-US" dirty="0" smtClean="0">
              <a:latin typeface="Arial" pitchFamily="34" charset="0"/>
              <a:ea typeface="ＭＳ Ｐゴシック"/>
              <a:cs typeface="ＭＳ Ｐゴシック"/>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71D221-D384-4ADD-87DF-0884F7B8E540}" type="slidenum">
              <a:rPr lang="en-US" smtClean="0">
                <a:latin typeface="Arial" pitchFamily="34" charset="0"/>
                <a:ea typeface="ＭＳ Ｐゴシック"/>
                <a:cs typeface="ＭＳ Ｐゴシック"/>
              </a:rPr>
              <a:pPr/>
              <a:t>13</a:t>
            </a:fld>
            <a:endParaRPr lang="en-US" dirty="0" smtClean="0">
              <a:latin typeface="Arial" pitchFamily="34" charset="0"/>
              <a:ea typeface="ＭＳ Ｐゴシック"/>
              <a:cs typeface="ＭＳ Ｐゴシック"/>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Tyco Security Products template LR.jpg"/>
          <p:cNvPicPr>
            <a:picLocks noChangeAspect="1"/>
          </p:cNvPicPr>
          <p:nvPr userDrawn="1"/>
        </p:nvPicPr>
        <p:blipFill>
          <a:blip r:embed="rId2" cstate="print"/>
          <a:srcRect/>
          <a:stretch>
            <a:fillRect/>
          </a:stretch>
        </p:blipFill>
        <p:spPr bwMode="auto">
          <a:xfrm>
            <a:off x="0" y="-195263"/>
            <a:ext cx="9155113" cy="7073901"/>
          </a:xfrm>
          <a:prstGeom prst="rect">
            <a:avLst/>
          </a:prstGeom>
          <a:noFill/>
          <a:ln w="9525">
            <a:noFill/>
            <a:miter lim="800000"/>
            <a:headEnd/>
            <a:tailEnd/>
          </a:ln>
        </p:spPr>
      </p:pic>
      <p:sp>
        <p:nvSpPr>
          <p:cNvPr id="3080" name="Rectangle 8"/>
          <p:cNvSpPr>
            <a:spLocks noGrp="1" noChangeArrowheads="1"/>
          </p:cNvSpPr>
          <p:nvPr>
            <p:ph type="subTitle" idx="1"/>
          </p:nvPr>
        </p:nvSpPr>
        <p:spPr>
          <a:xfrm>
            <a:off x="1371600" y="2730500"/>
            <a:ext cx="6400800" cy="1752600"/>
          </a:xfrm>
        </p:spPr>
        <p:txBody>
          <a:bodyPr/>
          <a:lstStyle>
            <a:lvl1pPr marL="0" indent="0" algn="ctr">
              <a:buFontTx/>
              <a:buNone/>
              <a:defRPr/>
            </a:lvl1pPr>
          </a:lstStyle>
          <a:p>
            <a:r>
              <a:rPr lang="en-US"/>
              <a:t>Click to edit Master subtitle style</a:t>
            </a:r>
          </a:p>
        </p:txBody>
      </p:sp>
      <p:sp>
        <p:nvSpPr>
          <p:cNvPr id="3081" name="Rectangle 9"/>
          <p:cNvSpPr>
            <a:spLocks noGrp="1" noChangeArrowheads="1"/>
          </p:cNvSpPr>
          <p:nvPr>
            <p:ph type="ctrTitle"/>
          </p:nvPr>
        </p:nvSpPr>
        <p:spPr>
          <a:xfrm>
            <a:off x="685800" y="974725"/>
            <a:ext cx="7772400" cy="1470025"/>
          </a:xfrm>
        </p:spPr>
        <p:txBody>
          <a:bodyPr/>
          <a:lstStyle>
            <a:lvl1pPr algn="ctr">
              <a:defRPr sz="3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1"/>
          <p:cNvSpPr>
            <a:spLocks noGrp="1" noChangeArrowheads="1"/>
          </p:cNvSpPr>
          <p:nvPr>
            <p:ph type="sldNum" sz="quarter" idx="10"/>
          </p:nvPr>
        </p:nvSpPr>
        <p:spPr>
          <a:ln/>
        </p:spPr>
        <p:txBody>
          <a:bodyPr/>
          <a:lstStyle>
            <a:lvl1pPr>
              <a:defRPr/>
            </a:lvl1pPr>
          </a:lstStyle>
          <a:p>
            <a:pPr>
              <a:defRPr/>
            </a:pPr>
            <a:fld id="{328E9880-80C3-4344-BA58-B44AC7DFE05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4950" y="663575"/>
            <a:ext cx="2082800" cy="55086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33375" y="663575"/>
            <a:ext cx="6099175"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1"/>
          <p:cNvSpPr>
            <a:spLocks noGrp="1" noChangeArrowheads="1"/>
          </p:cNvSpPr>
          <p:nvPr>
            <p:ph type="sldNum" sz="quarter" idx="10"/>
          </p:nvPr>
        </p:nvSpPr>
        <p:spPr>
          <a:ln/>
        </p:spPr>
        <p:txBody>
          <a:bodyPr/>
          <a:lstStyle>
            <a:lvl1pPr>
              <a:defRPr/>
            </a:lvl1pPr>
          </a:lstStyle>
          <a:p>
            <a:pPr>
              <a:defRPr/>
            </a:pPr>
            <a:fld id="{FBDE9ABD-9F2A-4760-985D-65BCCA853F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8849A47D-A5D1-4A78-A9E2-0666F69BBAA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52FC5968-18CE-4793-B44A-B5BDDB6DDDD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32B2962D-87C1-43E4-A786-54D26673202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C445883D-F00E-4833-856D-A8E6EA958DF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EF5AC612-86BA-4896-AC26-30E0913E8F5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6258FC7A-5034-44BF-B1C9-7DAAFC4BAC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11"/>
          <p:cNvSpPr>
            <a:spLocks noGrp="1" noChangeArrowheads="1"/>
          </p:cNvSpPr>
          <p:nvPr>
            <p:ph type="sldNum" sz="quarter" idx="10"/>
          </p:nvPr>
        </p:nvSpPr>
        <p:spPr>
          <a:ln/>
        </p:spPr>
        <p:txBody>
          <a:bodyPr/>
          <a:lstStyle>
            <a:lvl1pPr>
              <a:defRPr/>
            </a:lvl1pPr>
          </a:lstStyle>
          <a:p>
            <a:pPr>
              <a:defRPr/>
            </a:pPr>
            <a:fld id="{A45C5ABE-DFEB-4968-9019-02EC9623E2C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2D111F8-6231-4003-9600-95DCAD75B1E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33375" y="1790700"/>
            <a:ext cx="40909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576763" y="1790700"/>
            <a:ext cx="40909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11"/>
          <p:cNvSpPr>
            <a:spLocks noGrp="1" noChangeArrowheads="1"/>
          </p:cNvSpPr>
          <p:nvPr>
            <p:ph type="sldNum" sz="quarter" idx="10"/>
          </p:nvPr>
        </p:nvSpPr>
        <p:spPr>
          <a:ln/>
        </p:spPr>
        <p:txBody>
          <a:bodyPr/>
          <a:lstStyle>
            <a:lvl1pPr>
              <a:defRPr/>
            </a:lvl1pPr>
          </a:lstStyle>
          <a:p>
            <a:pPr>
              <a:defRPr/>
            </a:pPr>
            <a:fld id="{3ED7DA91-F689-4CE7-AF97-C78A50A03B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11"/>
          <p:cNvSpPr>
            <a:spLocks noGrp="1" noChangeArrowheads="1"/>
          </p:cNvSpPr>
          <p:nvPr>
            <p:ph type="sldNum" sz="quarter" idx="10"/>
          </p:nvPr>
        </p:nvSpPr>
        <p:spPr>
          <a:ln/>
        </p:spPr>
        <p:txBody>
          <a:bodyPr/>
          <a:lstStyle>
            <a:lvl1pPr>
              <a:defRPr/>
            </a:lvl1pPr>
          </a:lstStyle>
          <a:p>
            <a:pPr>
              <a:defRPr/>
            </a:pPr>
            <a:fld id="{162695C8-CE67-480E-9189-FA07B512FD1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11"/>
          <p:cNvSpPr>
            <a:spLocks noGrp="1" noChangeArrowheads="1"/>
          </p:cNvSpPr>
          <p:nvPr>
            <p:ph type="sldNum" sz="quarter" idx="10"/>
          </p:nvPr>
        </p:nvSpPr>
        <p:spPr>
          <a:ln/>
        </p:spPr>
        <p:txBody>
          <a:bodyPr/>
          <a:lstStyle>
            <a:lvl1pPr>
              <a:defRPr/>
            </a:lvl1pPr>
          </a:lstStyle>
          <a:p>
            <a:pPr>
              <a:defRPr/>
            </a:pPr>
            <a:fld id="{0C9C13F9-48D1-40E5-802B-09E89BE88E7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7557B87B-B3D6-47AD-8CFD-A1DA688686D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2BC3AED0-9F80-4ABB-9A65-C27AF30982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4777FAC-FC33-44C6-AC6C-BCD56C16DD6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9"/>
          <p:cNvSpPr>
            <a:spLocks noGrp="1" noChangeArrowheads="1"/>
          </p:cNvSpPr>
          <p:nvPr>
            <p:ph type="body" idx="1"/>
          </p:nvPr>
        </p:nvSpPr>
        <p:spPr bwMode="auto">
          <a:xfrm>
            <a:off x="333375" y="1790700"/>
            <a:ext cx="8334375" cy="4381500"/>
          </a:xfrm>
          <a:prstGeom prst="rect">
            <a:avLst/>
          </a:prstGeom>
          <a:noFill/>
          <a:ln w="9525">
            <a:noFill/>
            <a:miter lim="800000"/>
            <a:headEnd/>
            <a:tailEnd/>
          </a:ln>
        </p:spPr>
        <p:txBody>
          <a:bodyPr vert="horz" wrap="square" lIns="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363" name="Rectangle 10"/>
          <p:cNvSpPr>
            <a:spLocks noGrp="1" noChangeArrowheads="1"/>
          </p:cNvSpPr>
          <p:nvPr>
            <p:ph type="title"/>
          </p:nvPr>
        </p:nvSpPr>
        <p:spPr bwMode="auto">
          <a:xfrm>
            <a:off x="666750" y="663575"/>
            <a:ext cx="7985125" cy="99060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smtClean="0"/>
              <a:t>Click to edit Master title style</a:t>
            </a:r>
          </a:p>
        </p:txBody>
      </p:sp>
      <p:sp>
        <p:nvSpPr>
          <p:cNvPr id="1035" name="Rectangle 11"/>
          <p:cNvSpPr>
            <a:spLocks noGrp="1" noChangeArrowheads="1"/>
          </p:cNvSpPr>
          <p:nvPr>
            <p:ph type="sldNum" sz="quarter" idx="4"/>
          </p:nvPr>
        </p:nvSpPr>
        <p:spPr bwMode="auto">
          <a:xfrm>
            <a:off x="3808413" y="6402388"/>
            <a:ext cx="495300" cy="303212"/>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000">
                <a:solidFill>
                  <a:srgbClr val="96AFCE"/>
                </a:solidFill>
                <a:latin typeface="Arial" charset="0"/>
                <a:ea typeface="ＭＳ Ｐゴシック" pitchFamily="26" charset="-128"/>
                <a:cs typeface="+mn-cs"/>
              </a:defRPr>
            </a:lvl1pPr>
          </a:lstStyle>
          <a:p>
            <a:pPr>
              <a:defRPr/>
            </a:pPr>
            <a:fld id="{72878DEE-1D02-4F5B-AAFF-EFF0D0A53E90}" type="slidenum">
              <a:rPr lang="en-US"/>
              <a:pPr>
                <a:defRPr/>
              </a:pPr>
              <a:t>‹#›</a:t>
            </a:fld>
            <a:endParaRPr lang="en-US"/>
          </a:p>
        </p:txBody>
      </p:sp>
      <p:pic>
        <p:nvPicPr>
          <p:cNvPr id="15365" name="Picture 5" descr="insd temp top.jpg"/>
          <p:cNvPicPr>
            <a:picLocks noChangeAspect="1"/>
          </p:cNvPicPr>
          <p:nvPr userDrawn="1"/>
        </p:nvPicPr>
        <p:blipFill>
          <a:blip r:embed="rId19" cstate="print"/>
          <a:srcRect/>
          <a:stretch>
            <a:fillRect/>
          </a:stretch>
        </p:blipFill>
        <p:spPr bwMode="auto">
          <a:xfrm>
            <a:off x="0" y="0"/>
            <a:ext cx="9144000" cy="1041400"/>
          </a:xfrm>
          <a:prstGeom prst="rect">
            <a:avLst/>
          </a:prstGeom>
          <a:noFill/>
          <a:ln w="9525">
            <a:noFill/>
            <a:miter lim="800000"/>
            <a:headEnd/>
            <a:tailEnd/>
          </a:ln>
        </p:spPr>
      </p:pic>
      <p:pic>
        <p:nvPicPr>
          <p:cNvPr id="15366" name="Picture 6" descr="inside template btm.jpg"/>
          <p:cNvPicPr>
            <a:picLocks noChangeAspect="1"/>
          </p:cNvPicPr>
          <p:nvPr userDrawn="1"/>
        </p:nvPicPr>
        <p:blipFill>
          <a:blip r:embed="rId20" cstate="print"/>
          <a:srcRect/>
          <a:stretch>
            <a:fillRect/>
          </a:stretch>
        </p:blipFill>
        <p:spPr bwMode="auto">
          <a:xfrm>
            <a:off x="9525" y="6156325"/>
            <a:ext cx="9104313" cy="701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1"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Lst>
  <p:txStyles>
    <p:titleStyle>
      <a:lvl1pPr algn="l" rtl="0" eaLnBrk="0" fontAlgn="base" hangingPunct="0">
        <a:spcBef>
          <a:spcPct val="0"/>
        </a:spcBef>
        <a:spcAft>
          <a:spcPct val="0"/>
        </a:spcAft>
        <a:defRPr sz="2800" b="1">
          <a:solidFill>
            <a:srgbClr val="053C79"/>
          </a:solidFill>
          <a:latin typeface="+mj-lt"/>
          <a:ea typeface="ＭＳ Ｐゴシック" pitchFamily="26" charset="-128"/>
          <a:cs typeface="ＭＳ Ｐゴシック" pitchFamily="26" charset="-128"/>
        </a:defRPr>
      </a:lvl1pPr>
      <a:lvl2pPr algn="l" rtl="0" eaLnBrk="0" fontAlgn="base" hangingPunct="0">
        <a:spcBef>
          <a:spcPct val="0"/>
        </a:spcBef>
        <a:spcAft>
          <a:spcPct val="0"/>
        </a:spcAft>
        <a:defRPr sz="2800" b="1">
          <a:solidFill>
            <a:srgbClr val="053C79"/>
          </a:solidFill>
          <a:latin typeface="Verdana" pitchFamily="34" charset="0"/>
          <a:ea typeface="ＭＳ Ｐゴシック" pitchFamily="26" charset="-128"/>
          <a:cs typeface="ＭＳ Ｐゴシック" pitchFamily="26" charset="-128"/>
        </a:defRPr>
      </a:lvl2pPr>
      <a:lvl3pPr algn="l" rtl="0" eaLnBrk="0" fontAlgn="base" hangingPunct="0">
        <a:spcBef>
          <a:spcPct val="0"/>
        </a:spcBef>
        <a:spcAft>
          <a:spcPct val="0"/>
        </a:spcAft>
        <a:defRPr sz="2800" b="1">
          <a:solidFill>
            <a:srgbClr val="053C79"/>
          </a:solidFill>
          <a:latin typeface="Verdana" pitchFamily="34" charset="0"/>
          <a:ea typeface="ＭＳ Ｐゴシック" pitchFamily="26" charset="-128"/>
          <a:cs typeface="ＭＳ Ｐゴシック" pitchFamily="26" charset="-128"/>
        </a:defRPr>
      </a:lvl3pPr>
      <a:lvl4pPr algn="l" rtl="0" eaLnBrk="0" fontAlgn="base" hangingPunct="0">
        <a:spcBef>
          <a:spcPct val="0"/>
        </a:spcBef>
        <a:spcAft>
          <a:spcPct val="0"/>
        </a:spcAft>
        <a:defRPr sz="2800" b="1">
          <a:solidFill>
            <a:srgbClr val="053C79"/>
          </a:solidFill>
          <a:latin typeface="Verdana" pitchFamily="34" charset="0"/>
          <a:ea typeface="ＭＳ Ｐゴシック" pitchFamily="26" charset="-128"/>
          <a:cs typeface="ＭＳ Ｐゴシック" pitchFamily="26" charset="-128"/>
        </a:defRPr>
      </a:lvl4pPr>
      <a:lvl5pPr algn="l" rtl="0" eaLnBrk="0" fontAlgn="base" hangingPunct="0">
        <a:spcBef>
          <a:spcPct val="0"/>
        </a:spcBef>
        <a:spcAft>
          <a:spcPct val="0"/>
        </a:spcAft>
        <a:defRPr sz="2800" b="1">
          <a:solidFill>
            <a:srgbClr val="053C79"/>
          </a:solidFill>
          <a:latin typeface="Verdana" pitchFamily="34" charset="0"/>
          <a:ea typeface="ＭＳ Ｐゴシック" pitchFamily="26" charset="-128"/>
          <a:cs typeface="ＭＳ Ｐゴシック" pitchFamily="26" charset="-128"/>
        </a:defRPr>
      </a:lvl5pPr>
      <a:lvl6pPr marL="457200" algn="l" rtl="0" fontAlgn="base">
        <a:spcBef>
          <a:spcPct val="0"/>
        </a:spcBef>
        <a:spcAft>
          <a:spcPct val="0"/>
        </a:spcAft>
        <a:defRPr sz="2800" b="1">
          <a:solidFill>
            <a:srgbClr val="053C79"/>
          </a:solidFill>
          <a:latin typeface="Verdana" pitchFamily="34" charset="0"/>
        </a:defRPr>
      </a:lvl6pPr>
      <a:lvl7pPr marL="914400" algn="l" rtl="0" fontAlgn="base">
        <a:spcBef>
          <a:spcPct val="0"/>
        </a:spcBef>
        <a:spcAft>
          <a:spcPct val="0"/>
        </a:spcAft>
        <a:defRPr sz="2800" b="1">
          <a:solidFill>
            <a:srgbClr val="053C79"/>
          </a:solidFill>
          <a:latin typeface="Verdana" pitchFamily="34" charset="0"/>
        </a:defRPr>
      </a:lvl7pPr>
      <a:lvl8pPr marL="1371600" algn="l" rtl="0" fontAlgn="base">
        <a:spcBef>
          <a:spcPct val="0"/>
        </a:spcBef>
        <a:spcAft>
          <a:spcPct val="0"/>
        </a:spcAft>
        <a:defRPr sz="2800" b="1">
          <a:solidFill>
            <a:srgbClr val="053C79"/>
          </a:solidFill>
          <a:latin typeface="Verdana" pitchFamily="34" charset="0"/>
        </a:defRPr>
      </a:lvl8pPr>
      <a:lvl9pPr marL="1828800" algn="l" rtl="0" fontAlgn="base">
        <a:spcBef>
          <a:spcPct val="0"/>
        </a:spcBef>
        <a:spcAft>
          <a:spcPct val="0"/>
        </a:spcAft>
        <a:defRPr sz="2800" b="1">
          <a:solidFill>
            <a:srgbClr val="053C79"/>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26" charset="-128"/>
          <a:cs typeface="ＭＳ Ｐゴシック" pitchFamily="26"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26"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26"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pitchFamily="26" charset="-128"/>
          <a:cs typeface="ＭＳ Ｐゴシック"/>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2.png"/><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7.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1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oleObject20.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n-GB" b="1" dirty="0"/>
          </a:p>
        </p:txBody>
      </p:sp>
      <p:sp>
        <p:nvSpPr>
          <p:cNvPr id="17411" name="Text Box 9"/>
          <p:cNvSpPr txBox="1">
            <a:spLocks noChangeArrowheads="1"/>
          </p:cNvSpPr>
          <p:nvPr/>
        </p:nvSpPr>
        <p:spPr bwMode="auto">
          <a:xfrm>
            <a:off x="1905000" y="3581400"/>
            <a:ext cx="2590800" cy="822325"/>
          </a:xfrm>
          <a:prstGeom prst="rect">
            <a:avLst/>
          </a:prstGeom>
          <a:noFill/>
          <a:ln w="9525">
            <a:noFill/>
            <a:miter lim="800000"/>
            <a:headEnd/>
            <a:tailEnd/>
          </a:ln>
        </p:spPr>
        <p:txBody>
          <a:bodyPr>
            <a:spAutoFit/>
          </a:bodyPr>
          <a:lstStyle/>
          <a:p>
            <a:pPr>
              <a:spcBef>
                <a:spcPct val="50000"/>
              </a:spcBef>
            </a:pPr>
            <a:r>
              <a:rPr lang="en-US" b="1" dirty="0"/>
              <a:t>				</a:t>
            </a:r>
          </a:p>
        </p:txBody>
      </p:sp>
      <p:sp>
        <p:nvSpPr>
          <p:cNvPr id="17412" name="Rectangle 11"/>
          <p:cNvSpPr>
            <a:spLocks noChangeArrowheads="1"/>
          </p:cNvSpPr>
          <p:nvPr/>
        </p:nvSpPr>
        <p:spPr bwMode="auto">
          <a:xfrm>
            <a:off x="0" y="2662238"/>
            <a:ext cx="9144000" cy="609600"/>
          </a:xfrm>
          <a:prstGeom prst="rect">
            <a:avLst/>
          </a:prstGeom>
          <a:noFill/>
          <a:ln w="9525">
            <a:noFill/>
            <a:miter lim="800000"/>
            <a:headEnd/>
            <a:tailEnd/>
          </a:ln>
        </p:spPr>
        <p:txBody>
          <a:bodyPr/>
          <a:lstStyle/>
          <a:p>
            <a:pPr algn="ctr"/>
            <a:r>
              <a:rPr lang="en-US" sz="4000" b="1" dirty="0" smtClean="0">
                <a:solidFill>
                  <a:srgbClr val="0070C0"/>
                </a:solidFill>
              </a:rPr>
              <a:t>Su</a:t>
            </a:r>
            <a:r>
              <a:rPr lang="es-CO" sz="4000" b="1" dirty="0" smtClean="0">
                <a:solidFill>
                  <a:srgbClr val="0070C0"/>
                </a:solidFill>
              </a:rPr>
              <a:t>r-Gard</a:t>
            </a:r>
            <a:r>
              <a:rPr lang="en-US" sz="4000" b="1" dirty="0" smtClean="0">
                <a:solidFill>
                  <a:srgbClr val="0070C0"/>
                </a:solidFill>
              </a:rPr>
              <a:t> System </a:t>
            </a:r>
            <a:r>
              <a:rPr lang="es-CO" sz="3600" b="1" dirty="0" smtClean="0">
                <a:solidFill>
                  <a:srgbClr val="0070C0"/>
                </a:solidFill>
              </a:rPr>
              <a:t>III</a:t>
            </a:r>
            <a:endParaRPr lang="es-CO" sz="3600" b="1" dirty="0">
              <a:solidFill>
                <a:srgbClr val="CC0000"/>
              </a:solidFill>
            </a:endParaRPr>
          </a:p>
        </p:txBody>
      </p:sp>
    </p:spTree>
  </p:cSld>
  <p:clrMapOvr>
    <a:masterClrMapping/>
  </p:clrMapOvr>
  <p:transition advTm="795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8202"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8204"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8205"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8197"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8198"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8199"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8200" name="Text Box 11"/>
          <p:cNvSpPr txBox="1">
            <a:spLocks noChangeArrowheads="1"/>
          </p:cNvSpPr>
          <p:nvPr/>
        </p:nvSpPr>
        <p:spPr bwMode="auto">
          <a:xfrm>
            <a:off x="1219200" y="1066800"/>
            <a:ext cx="6105525" cy="396875"/>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8201" name="Text Box 12"/>
          <p:cNvSpPr txBox="1">
            <a:spLocks noChangeArrowheads="1"/>
          </p:cNvSpPr>
          <p:nvPr/>
        </p:nvSpPr>
        <p:spPr bwMode="auto">
          <a:xfrm>
            <a:off x="609600" y="1752600"/>
            <a:ext cx="7772400" cy="1323439"/>
          </a:xfrm>
          <a:prstGeom prst="rect">
            <a:avLst/>
          </a:prstGeom>
          <a:noFill/>
          <a:ln w="9525">
            <a:noFill/>
            <a:miter lim="800000"/>
            <a:headEnd/>
            <a:tailEnd/>
          </a:ln>
        </p:spPr>
        <p:txBody>
          <a:bodyPr wrap="square">
            <a:spAutoFit/>
          </a:bodyPr>
          <a:lstStyle/>
          <a:p>
            <a:pPr algn="just"/>
            <a:r>
              <a:rPr lang="es-ES" sz="2000" b="1" dirty="0" smtClean="0"/>
              <a:t>SG-DRL3</a:t>
            </a:r>
            <a:r>
              <a:rPr lang="es-ES" sz="2000" dirty="0" smtClean="0"/>
              <a:t>	Cada SG-DRL3 Tarjeta de línea telefónica monitorea el estado de una línea telefónica.  Almacena hasta 64 diferentes perfiles de configuración para manejo de datos incluyendo 8 handshakes diferentes.  </a:t>
            </a:r>
            <a:endParaRPr lang="es-ES" sz="2000" dirty="0"/>
          </a:p>
        </p:txBody>
      </p:sp>
      <p:graphicFrame>
        <p:nvGraphicFramePr>
          <p:cNvPr id="8194" name="Object 13"/>
          <p:cNvGraphicFramePr>
            <a:graphicFrameLocks noChangeAspect="1"/>
          </p:cNvGraphicFramePr>
          <p:nvPr/>
        </p:nvGraphicFramePr>
        <p:xfrm>
          <a:off x="1828800" y="3069771"/>
          <a:ext cx="4572000" cy="2847975"/>
        </p:xfrm>
        <a:graphic>
          <a:graphicData uri="http://schemas.openxmlformats.org/presentationml/2006/ole">
            <p:oleObj spid="_x0000_s135170" name="Photo Editor Photo" r:id="rId4" imgW="4571429" imgH="2847619" progId="">
              <p:embed/>
            </p:oleObj>
          </a:graphicData>
        </a:graphic>
      </p:graphicFrame>
    </p:spTree>
  </p:cSld>
  <p:clrMapOvr>
    <a:masterClrMapping/>
  </p:clrMapOvr>
  <p:transition advTm="795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9226"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9228"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9229"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9221"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9222"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9223"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9224" name="Text Box 11"/>
          <p:cNvSpPr txBox="1">
            <a:spLocks noChangeArrowheads="1"/>
          </p:cNvSpPr>
          <p:nvPr/>
        </p:nvSpPr>
        <p:spPr bwMode="auto">
          <a:xfrm>
            <a:off x="1219200" y="1066800"/>
            <a:ext cx="6105525" cy="396875"/>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9225" name="Text Box 12"/>
          <p:cNvSpPr txBox="1">
            <a:spLocks noChangeArrowheads="1"/>
          </p:cNvSpPr>
          <p:nvPr/>
        </p:nvSpPr>
        <p:spPr bwMode="auto">
          <a:xfrm>
            <a:off x="609600" y="1752600"/>
            <a:ext cx="6705600" cy="1015663"/>
          </a:xfrm>
          <a:prstGeom prst="rect">
            <a:avLst/>
          </a:prstGeom>
          <a:noFill/>
          <a:ln w="9525">
            <a:noFill/>
            <a:miter lim="800000"/>
            <a:headEnd/>
            <a:tailEnd/>
          </a:ln>
        </p:spPr>
        <p:txBody>
          <a:bodyPr>
            <a:spAutoFit/>
          </a:bodyPr>
          <a:lstStyle/>
          <a:p>
            <a:pPr algn="just"/>
            <a:r>
              <a:rPr lang="es-ES" sz="2000" b="1" dirty="0" smtClean="0"/>
              <a:t>SG-DRL3IP</a:t>
            </a:r>
            <a:r>
              <a:rPr lang="es-ES" sz="2000" dirty="0" smtClean="0"/>
              <a:t>	Cada tarjeta de línea IP monitorea hasta un máximo de 1536 unidades IP de comunicadores DSC.  512 de esos comunicadores IP pueden ser supervisados.    </a:t>
            </a:r>
            <a:endParaRPr lang="es-ES" sz="2000" dirty="0"/>
          </a:p>
        </p:txBody>
      </p:sp>
      <p:graphicFrame>
        <p:nvGraphicFramePr>
          <p:cNvPr id="9218" name="Object 13"/>
          <p:cNvGraphicFramePr>
            <a:graphicFrameLocks noChangeAspect="1"/>
          </p:cNvGraphicFramePr>
          <p:nvPr/>
        </p:nvGraphicFramePr>
        <p:xfrm>
          <a:off x="1926772" y="2830286"/>
          <a:ext cx="4572000" cy="3124200"/>
        </p:xfrm>
        <a:graphic>
          <a:graphicData uri="http://schemas.openxmlformats.org/presentationml/2006/ole">
            <p:oleObj spid="_x0000_s136194" name="Photo Editor Photo" r:id="rId4" imgW="4571429" imgH="3448531" progId="">
              <p:embed/>
            </p:oleObj>
          </a:graphicData>
        </a:graphic>
      </p:graphicFrame>
    </p:spTree>
  </p:cSld>
  <p:clrMapOvr>
    <a:masterClrMapping/>
  </p:clrMapOvr>
  <p:transition advTm="795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87838"/>
            <a:ext cx="9144000" cy="609600"/>
          </a:xfrm>
          <a:prstGeom prst="rect">
            <a:avLst/>
          </a:prstGeom>
          <a:noFill/>
          <a:ln w="9525">
            <a:noFill/>
            <a:miter lim="800000"/>
            <a:headEnd/>
            <a:tailEnd/>
          </a:ln>
        </p:spPr>
        <p:txBody>
          <a:bodyPr anchor="ctr"/>
          <a:lstStyle/>
          <a:p>
            <a:pPr algn="ctr" defTabSz="914400"/>
            <a:r>
              <a:rPr lang="en-US" sz="2800" b="1" dirty="0" smtClean="0">
                <a:solidFill>
                  <a:srgbClr val="0070C0"/>
                </a:solidFill>
              </a:rPr>
              <a:t>Sur-Gard System III - </a:t>
            </a:r>
            <a:r>
              <a:rPr lang="es-CO" sz="2800" b="1" dirty="0" smtClean="0">
                <a:solidFill>
                  <a:srgbClr val="0070C0"/>
                </a:solidFill>
              </a:rPr>
              <a:t>SG-MRLF3 &amp; Hardware</a:t>
            </a:r>
            <a:endParaRPr lang="en-US" sz="2800" b="1" dirty="0" smtClean="0">
              <a:solidFill>
                <a:srgbClr val="0070C0"/>
              </a:solidFill>
            </a:endParaRPr>
          </a:p>
        </p:txBody>
      </p:sp>
      <p:pic>
        <p:nvPicPr>
          <p:cNvPr id="3" name="Picture 4" descr="system_3_assembly4"/>
          <p:cNvPicPr>
            <a:picLocks noChangeAspect="1" noChangeArrowheads="1"/>
          </p:cNvPicPr>
          <p:nvPr/>
        </p:nvPicPr>
        <p:blipFill>
          <a:blip r:embed="rId3" cstate="print"/>
          <a:srcRect/>
          <a:stretch>
            <a:fillRect/>
          </a:stretch>
        </p:blipFill>
        <p:spPr bwMode="auto">
          <a:xfrm>
            <a:off x="3886200" y="1824501"/>
            <a:ext cx="4876800" cy="3792537"/>
          </a:xfrm>
          <a:prstGeom prst="rect">
            <a:avLst/>
          </a:prstGeom>
          <a:noFill/>
          <a:ln w="9525">
            <a:noFill/>
            <a:miter lim="800000"/>
            <a:headEnd/>
            <a:tailEnd/>
          </a:ln>
        </p:spPr>
      </p:pic>
      <p:grpSp>
        <p:nvGrpSpPr>
          <p:cNvPr id="4" name="Group 7"/>
          <p:cNvGrpSpPr>
            <a:grpSpLocks/>
          </p:cNvGrpSpPr>
          <p:nvPr/>
        </p:nvGrpSpPr>
        <p:grpSpPr bwMode="auto">
          <a:xfrm>
            <a:off x="228600" y="2721438"/>
            <a:ext cx="6305550" cy="2686050"/>
            <a:chOff x="144" y="1392"/>
            <a:chExt cx="3972" cy="1692"/>
          </a:xfrm>
        </p:grpSpPr>
        <p:graphicFrame>
          <p:nvGraphicFramePr>
            <p:cNvPr id="5" name="Object 5"/>
            <p:cNvGraphicFramePr>
              <a:graphicFrameLocks noChangeAspect="1"/>
            </p:cNvGraphicFramePr>
            <p:nvPr/>
          </p:nvGraphicFramePr>
          <p:xfrm>
            <a:off x="144" y="1392"/>
            <a:ext cx="2304" cy="1692"/>
          </p:xfrm>
          <a:graphic>
            <a:graphicData uri="http://schemas.openxmlformats.org/presentationml/2006/ole">
              <p:oleObj spid="_x0000_s45058" name="Photo Editor Photo" r:id="rId4" imgW="3657143" imgH="2685714" progId="">
                <p:embed/>
              </p:oleObj>
            </a:graphicData>
          </a:graphic>
        </p:graphicFrame>
        <p:sp>
          <p:nvSpPr>
            <p:cNvPr id="6" name="Line 6"/>
            <p:cNvSpPr>
              <a:spLocks noChangeShapeType="1"/>
            </p:cNvSpPr>
            <p:nvPr/>
          </p:nvSpPr>
          <p:spPr bwMode="auto">
            <a:xfrm flipH="1">
              <a:off x="2292" y="2016"/>
              <a:ext cx="1824" cy="0"/>
            </a:xfrm>
            <a:prstGeom prst="line">
              <a:avLst/>
            </a:prstGeom>
            <a:noFill/>
            <a:ln w="28575">
              <a:solidFill>
                <a:schemeClr val="folHlink"/>
              </a:solidFill>
              <a:round/>
              <a:headEnd type="triangle" w="med" len="med"/>
              <a:tailEnd/>
            </a:ln>
          </p:spPr>
          <p:txBody>
            <a:bodyPr/>
            <a:lstStyle/>
            <a:p>
              <a:endParaRPr lang="en-US" dirty="0"/>
            </a:p>
          </p:txBody>
        </p:sp>
      </p:grpSp>
      <p:grpSp>
        <p:nvGrpSpPr>
          <p:cNvPr id="7" name="Group 10"/>
          <p:cNvGrpSpPr>
            <a:grpSpLocks/>
          </p:cNvGrpSpPr>
          <p:nvPr/>
        </p:nvGrpSpPr>
        <p:grpSpPr bwMode="auto">
          <a:xfrm>
            <a:off x="-152400" y="3373901"/>
            <a:ext cx="7391400" cy="2395537"/>
            <a:chOff x="-96" y="1899"/>
            <a:chExt cx="4656" cy="1509"/>
          </a:xfrm>
        </p:grpSpPr>
        <p:graphicFrame>
          <p:nvGraphicFramePr>
            <p:cNvPr id="8" name="Object 8"/>
            <p:cNvGraphicFramePr>
              <a:graphicFrameLocks noChangeAspect="1"/>
            </p:cNvGraphicFramePr>
            <p:nvPr/>
          </p:nvGraphicFramePr>
          <p:xfrm>
            <a:off x="-96" y="1899"/>
            <a:ext cx="2532" cy="1509"/>
          </p:xfrm>
          <a:graphic>
            <a:graphicData uri="http://schemas.openxmlformats.org/presentationml/2006/ole">
              <p:oleObj spid="_x0000_s45059" name="Photo Editor Photo" r:id="rId5" imgW="4571429" imgH="2723810" progId="">
                <p:embed/>
              </p:oleObj>
            </a:graphicData>
          </a:graphic>
        </p:graphicFrame>
        <p:sp>
          <p:nvSpPr>
            <p:cNvPr id="9" name="Line 9"/>
            <p:cNvSpPr>
              <a:spLocks noChangeShapeType="1"/>
            </p:cNvSpPr>
            <p:nvPr/>
          </p:nvSpPr>
          <p:spPr bwMode="auto">
            <a:xfrm flipH="1">
              <a:off x="2304" y="2208"/>
              <a:ext cx="2256" cy="0"/>
            </a:xfrm>
            <a:prstGeom prst="line">
              <a:avLst/>
            </a:prstGeom>
            <a:noFill/>
            <a:ln w="28575">
              <a:solidFill>
                <a:schemeClr val="folHlink"/>
              </a:solidFill>
              <a:round/>
              <a:headEnd type="triangle" w="med" len="med"/>
              <a:tailEnd/>
            </a:ln>
          </p:spPr>
          <p:txBody>
            <a:bodyPr/>
            <a:lstStyle/>
            <a:p>
              <a:endParaRPr lang="en-US" dirty="0"/>
            </a:p>
          </p:txBody>
        </p:sp>
      </p:grpSp>
      <p:graphicFrame>
        <p:nvGraphicFramePr>
          <p:cNvPr id="10" name="Object 11"/>
          <p:cNvGraphicFramePr>
            <a:graphicFrameLocks noChangeAspect="1"/>
          </p:cNvGraphicFramePr>
          <p:nvPr/>
        </p:nvGraphicFramePr>
        <p:xfrm>
          <a:off x="0" y="2492838"/>
          <a:ext cx="3962400" cy="1700213"/>
        </p:xfrm>
        <a:graphic>
          <a:graphicData uri="http://schemas.openxmlformats.org/presentationml/2006/ole">
            <p:oleObj spid="_x0000_s45060" name="Photo Editor Photo" r:id="rId6" imgW="4571429" imgH="1961905" progId="">
              <p:embed/>
            </p:oleObj>
          </a:graphicData>
        </a:graphic>
      </p:graphicFrame>
      <p:sp>
        <p:nvSpPr>
          <p:cNvPr id="11" name="Line 12"/>
          <p:cNvSpPr>
            <a:spLocks noChangeShapeType="1"/>
          </p:cNvSpPr>
          <p:nvPr/>
        </p:nvSpPr>
        <p:spPr bwMode="auto">
          <a:xfrm>
            <a:off x="3816350" y="3331038"/>
            <a:ext cx="3371850" cy="0"/>
          </a:xfrm>
          <a:prstGeom prst="line">
            <a:avLst/>
          </a:prstGeom>
          <a:noFill/>
          <a:ln w="28575">
            <a:solidFill>
              <a:schemeClr val="folHlink"/>
            </a:solidFill>
            <a:round/>
            <a:headEnd/>
            <a:tailEnd type="triangle" w="med" len="med"/>
          </a:ln>
        </p:spPr>
        <p:txBody>
          <a:bodyPr/>
          <a:lstStyle/>
          <a:p>
            <a:endParaRPr lang="en-US" dirty="0"/>
          </a:p>
        </p:txBody>
      </p:sp>
      <p:grpSp>
        <p:nvGrpSpPr>
          <p:cNvPr id="12" name="Group 15"/>
          <p:cNvGrpSpPr>
            <a:grpSpLocks/>
          </p:cNvGrpSpPr>
          <p:nvPr/>
        </p:nvGrpSpPr>
        <p:grpSpPr bwMode="auto">
          <a:xfrm>
            <a:off x="171450" y="2721438"/>
            <a:ext cx="6934200" cy="1876425"/>
            <a:chOff x="-48" y="1488"/>
            <a:chExt cx="4368" cy="1182"/>
          </a:xfrm>
        </p:grpSpPr>
        <p:graphicFrame>
          <p:nvGraphicFramePr>
            <p:cNvPr id="13" name="Object 13"/>
            <p:cNvGraphicFramePr>
              <a:graphicFrameLocks noChangeAspect="1"/>
            </p:cNvGraphicFramePr>
            <p:nvPr/>
          </p:nvGraphicFramePr>
          <p:xfrm>
            <a:off x="-48" y="1488"/>
            <a:ext cx="2544" cy="1182"/>
          </p:xfrm>
          <a:graphic>
            <a:graphicData uri="http://schemas.openxmlformats.org/presentationml/2006/ole">
              <p:oleObj spid="_x0000_s45061" name="Photo Editor Photo" r:id="rId7" imgW="4571429" imgH="2123810" progId="">
                <p:embed/>
              </p:oleObj>
            </a:graphicData>
          </a:graphic>
        </p:graphicFrame>
        <p:sp>
          <p:nvSpPr>
            <p:cNvPr id="14" name="Line 14"/>
            <p:cNvSpPr>
              <a:spLocks noChangeShapeType="1"/>
            </p:cNvSpPr>
            <p:nvPr/>
          </p:nvSpPr>
          <p:spPr bwMode="auto">
            <a:xfrm>
              <a:off x="2304" y="1848"/>
              <a:ext cx="2016" cy="27"/>
            </a:xfrm>
            <a:prstGeom prst="line">
              <a:avLst/>
            </a:prstGeom>
            <a:noFill/>
            <a:ln w="28575">
              <a:solidFill>
                <a:schemeClr val="folHlink"/>
              </a:solidFill>
              <a:round/>
              <a:headEnd/>
              <a:tailEnd type="triangle" w="med" len="med"/>
            </a:ln>
          </p:spPr>
          <p:txBody>
            <a:bodyPr/>
            <a:lstStyle/>
            <a:p>
              <a:endParaRPr lang="en-US" dirty="0"/>
            </a:p>
          </p:txBody>
        </p:sp>
      </p:grpSp>
      <p:graphicFrame>
        <p:nvGraphicFramePr>
          <p:cNvPr id="15" name="Object 16"/>
          <p:cNvGraphicFramePr>
            <a:graphicFrameLocks noChangeAspect="1"/>
          </p:cNvGraphicFramePr>
          <p:nvPr/>
        </p:nvGraphicFramePr>
        <p:xfrm>
          <a:off x="76200" y="2797638"/>
          <a:ext cx="3790950" cy="2362200"/>
        </p:xfrm>
        <a:graphic>
          <a:graphicData uri="http://schemas.openxmlformats.org/presentationml/2006/ole">
            <p:oleObj spid="_x0000_s45062" name="Photo Editor Photo" r:id="rId8" imgW="4571429" imgH="2847619" progId="">
              <p:embed/>
            </p:oleObj>
          </a:graphicData>
        </a:graphic>
      </p:graphicFrame>
      <p:sp>
        <p:nvSpPr>
          <p:cNvPr id="16" name="Line 17"/>
          <p:cNvSpPr>
            <a:spLocks noChangeShapeType="1"/>
          </p:cNvSpPr>
          <p:nvPr/>
        </p:nvSpPr>
        <p:spPr bwMode="auto">
          <a:xfrm>
            <a:off x="3657600" y="4502613"/>
            <a:ext cx="1066800" cy="0"/>
          </a:xfrm>
          <a:prstGeom prst="line">
            <a:avLst/>
          </a:prstGeom>
          <a:noFill/>
          <a:ln w="28575">
            <a:solidFill>
              <a:schemeClr val="folHlink"/>
            </a:solidFill>
            <a:round/>
            <a:headEnd/>
            <a:tailEnd type="triangle" w="med" len="med"/>
          </a:ln>
        </p:spPr>
        <p:txBody>
          <a:bodyPr/>
          <a:lstStyle/>
          <a:p>
            <a:endParaRPr lang="en-US" dirty="0"/>
          </a:p>
        </p:txBody>
      </p:sp>
      <p:sp>
        <p:nvSpPr>
          <p:cNvPr id="17" name="Line 18"/>
          <p:cNvSpPr>
            <a:spLocks noChangeShapeType="1"/>
          </p:cNvSpPr>
          <p:nvPr/>
        </p:nvSpPr>
        <p:spPr bwMode="auto">
          <a:xfrm>
            <a:off x="3683000" y="4499438"/>
            <a:ext cx="1193800" cy="0"/>
          </a:xfrm>
          <a:prstGeom prst="line">
            <a:avLst/>
          </a:prstGeom>
          <a:noFill/>
          <a:ln w="28575">
            <a:solidFill>
              <a:schemeClr val="folHlink"/>
            </a:solidFill>
            <a:round/>
            <a:headEnd/>
            <a:tailEnd type="triangle" w="med" len="med"/>
          </a:ln>
        </p:spPr>
        <p:txBody>
          <a:bodyPr/>
          <a:lstStyle/>
          <a:p>
            <a:endParaRPr lang="en-US" dirty="0"/>
          </a:p>
        </p:txBody>
      </p:sp>
      <p:sp>
        <p:nvSpPr>
          <p:cNvPr id="18" name="Line 19"/>
          <p:cNvSpPr>
            <a:spLocks noChangeShapeType="1"/>
          </p:cNvSpPr>
          <p:nvPr/>
        </p:nvSpPr>
        <p:spPr bwMode="auto">
          <a:xfrm flipV="1">
            <a:off x="3657600" y="4245438"/>
            <a:ext cx="2667000" cy="241300"/>
          </a:xfrm>
          <a:prstGeom prst="line">
            <a:avLst/>
          </a:prstGeom>
          <a:noFill/>
          <a:ln w="28575">
            <a:solidFill>
              <a:schemeClr val="folHlink"/>
            </a:solidFill>
            <a:round/>
            <a:headEnd/>
            <a:tailEnd type="triangle" w="med" len="med"/>
          </a:ln>
        </p:spPr>
        <p:txBody>
          <a:bodyPr/>
          <a:lstStyle/>
          <a:p>
            <a:endParaRPr lang="en-US" dirty="0"/>
          </a:p>
        </p:txBody>
      </p:sp>
      <p:sp>
        <p:nvSpPr>
          <p:cNvPr id="19" name="Text Box 20"/>
          <p:cNvSpPr txBox="1">
            <a:spLocks noChangeArrowheads="1"/>
          </p:cNvSpPr>
          <p:nvPr/>
        </p:nvSpPr>
        <p:spPr bwMode="auto">
          <a:xfrm>
            <a:off x="2008188" y="5159838"/>
            <a:ext cx="1054100" cy="366713"/>
          </a:xfrm>
          <a:prstGeom prst="rect">
            <a:avLst/>
          </a:prstGeom>
          <a:noFill/>
          <a:ln w="9525">
            <a:noFill/>
            <a:miter lim="800000"/>
            <a:headEnd/>
            <a:tailEnd/>
          </a:ln>
        </p:spPr>
        <p:txBody>
          <a:bodyPr wrap="none">
            <a:spAutoFit/>
          </a:bodyPr>
          <a:lstStyle/>
          <a:p>
            <a:pPr defTabSz="914400"/>
            <a:r>
              <a:rPr lang="es-CO" dirty="0"/>
              <a:t>SG-CPM3</a:t>
            </a:r>
            <a:endParaRPr lang="en-US" dirty="0"/>
          </a:p>
        </p:txBody>
      </p:sp>
      <p:sp>
        <p:nvSpPr>
          <p:cNvPr id="20" name="Text Box 21"/>
          <p:cNvSpPr txBox="1">
            <a:spLocks noChangeArrowheads="1"/>
          </p:cNvSpPr>
          <p:nvPr/>
        </p:nvSpPr>
        <p:spPr bwMode="auto">
          <a:xfrm>
            <a:off x="2160588" y="5312238"/>
            <a:ext cx="987425" cy="366713"/>
          </a:xfrm>
          <a:prstGeom prst="rect">
            <a:avLst/>
          </a:prstGeom>
          <a:noFill/>
          <a:ln w="9525">
            <a:noFill/>
            <a:miter lim="800000"/>
            <a:headEnd/>
            <a:tailEnd/>
          </a:ln>
        </p:spPr>
        <p:txBody>
          <a:bodyPr wrap="none">
            <a:spAutoFit/>
          </a:bodyPr>
          <a:lstStyle/>
          <a:p>
            <a:r>
              <a:rPr lang="es-CO" dirty="0"/>
              <a:t>SG-PSU3</a:t>
            </a:r>
            <a:endParaRPr lang="en-US" dirty="0"/>
          </a:p>
        </p:txBody>
      </p:sp>
      <p:sp>
        <p:nvSpPr>
          <p:cNvPr id="21" name="Rectangle 22"/>
          <p:cNvSpPr>
            <a:spLocks noChangeArrowheads="1"/>
          </p:cNvSpPr>
          <p:nvPr/>
        </p:nvSpPr>
        <p:spPr bwMode="auto">
          <a:xfrm>
            <a:off x="1682750" y="4245438"/>
            <a:ext cx="1441450" cy="366713"/>
          </a:xfrm>
          <a:prstGeom prst="rect">
            <a:avLst/>
          </a:prstGeom>
          <a:noFill/>
          <a:ln w="9525">
            <a:noFill/>
            <a:miter lim="800000"/>
            <a:headEnd/>
            <a:tailEnd/>
          </a:ln>
        </p:spPr>
        <p:txBody>
          <a:bodyPr wrap="none">
            <a:spAutoFit/>
          </a:bodyPr>
          <a:lstStyle/>
          <a:p>
            <a:pPr defTabSz="914400"/>
            <a:r>
              <a:rPr lang="es-CO" dirty="0">
                <a:latin typeface="Arial" pitchFamily="34" charset="0"/>
              </a:rPr>
              <a:t>SG-DC/DC3</a:t>
            </a:r>
            <a:endParaRPr lang="en-US" dirty="0">
              <a:latin typeface="Arial" pitchFamily="34" charset="0"/>
            </a:endParaRPr>
          </a:p>
        </p:txBody>
      </p:sp>
      <p:sp>
        <p:nvSpPr>
          <p:cNvPr id="22" name="Rectangle 24"/>
          <p:cNvSpPr>
            <a:spLocks noChangeArrowheads="1"/>
          </p:cNvSpPr>
          <p:nvPr/>
        </p:nvSpPr>
        <p:spPr bwMode="auto">
          <a:xfrm>
            <a:off x="1905000" y="4245438"/>
            <a:ext cx="1187450" cy="366713"/>
          </a:xfrm>
          <a:prstGeom prst="rect">
            <a:avLst/>
          </a:prstGeom>
          <a:noFill/>
          <a:ln w="9525">
            <a:noFill/>
            <a:miter lim="800000"/>
            <a:headEnd/>
            <a:tailEnd/>
          </a:ln>
        </p:spPr>
        <p:txBody>
          <a:bodyPr wrap="none">
            <a:spAutoFit/>
          </a:bodyPr>
          <a:lstStyle/>
          <a:p>
            <a:pPr defTabSz="914400"/>
            <a:r>
              <a:rPr lang="es-CO" dirty="0">
                <a:latin typeface="Arial" pitchFamily="34" charset="0"/>
              </a:rPr>
              <a:t>SG-PSC3</a:t>
            </a:r>
            <a:endParaRPr lang="en-US" dirty="0">
              <a:latin typeface="Arial" pitchFamily="34" charset="0"/>
            </a:endParaRPr>
          </a:p>
        </p:txBody>
      </p:sp>
      <p:sp>
        <p:nvSpPr>
          <p:cNvPr id="23" name="Rectangle 25"/>
          <p:cNvSpPr>
            <a:spLocks noChangeArrowheads="1"/>
          </p:cNvSpPr>
          <p:nvPr/>
        </p:nvSpPr>
        <p:spPr bwMode="auto">
          <a:xfrm>
            <a:off x="4979988" y="1349838"/>
            <a:ext cx="1725612" cy="457200"/>
          </a:xfrm>
          <a:prstGeom prst="rect">
            <a:avLst/>
          </a:prstGeom>
          <a:noFill/>
          <a:ln w="9525">
            <a:noFill/>
            <a:miter lim="800000"/>
            <a:headEnd/>
            <a:tailEnd/>
          </a:ln>
        </p:spPr>
        <p:txBody>
          <a:bodyPr wrap="none">
            <a:spAutoFit/>
          </a:bodyPr>
          <a:lstStyle/>
          <a:p>
            <a:pPr defTabSz="914400"/>
            <a:r>
              <a:rPr lang="es-CO" sz="2400" dirty="0">
                <a:latin typeface="Arial" pitchFamily="34" charset="0"/>
              </a:rPr>
              <a:t>SG-MRLF3</a:t>
            </a:r>
            <a:endParaRPr lang="en-US" sz="2400" dirty="0">
              <a:latin typeface="Arial" pitchFamily="34" charset="0"/>
            </a:endParaRPr>
          </a:p>
        </p:txBody>
      </p:sp>
      <p:grpSp>
        <p:nvGrpSpPr>
          <p:cNvPr id="24" name="Group 30"/>
          <p:cNvGrpSpPr>
            <a:grpSpLocks/>
          </p:cNvGrpSpPr>
          <p:nvPr/>
        </p:nvGrpSpPr>
        <p:grpSpPr bwMode="auto">
          <a:xfrm>
            <a:off x="69850" y="3102438"/>
            <a:ext cx="5035550" cy="2711450"/>
            <a:chOff x="44" y="1728"/>
            <a:chExt cx="3172" cy="1708"/>
          </a:xfrm>
        </p:grpSpPr>
        <p:graphicFrame>
          <p:nvGraphicFramePr>
            <p:cNvPr id="25" name="Object 31"/>
            <p:cNvGraphicFramePr>
              <a:graphicFrameLocks noChangeAspect="1"/>
            </p:cNvGraphicFramePr>
            <p:nvPr/>
          </p:nvGraphicFramePr>
          <p:xfrm>
            <a:off x="44" y="1728"/>
            <a:ext cx="2500" cy="1708"/>
          </p:xfrm>
          <a:graphic>
            <a:graphicData uri="http://schemas.openxmlformats.org/presentationml/2006/ole">
              <p:oleObj spid="_x0000_s45063" name="Photo Editor Photo" r:id="rId9" imgW="4571429" imgH="3448531" progId="">
                <p:embed/>
              </p:oleObj>
            </a:graphicData>
          </a:graphic>
        </p:graphicFrame>
        <p:sp>
          <p:nvSpPr>
            <p:cNvPr id="26" name="Line 32"/>
            <p:cNvSpPr>
              <a:spLocks noChangeShapeType="1"/>
            </p:cNvSpPr>
            <p:nvPr/>
          </p:nvSpPr>
          <p:spPr bwMode="auto">
            <a:xfrm flipV="1">
              <a:off x="2369" y="2442"/>
              <a:ext cx="847" cy="104"/>
            </a:xfrm>
            <a:prstGeom prst="line">
              <a:avLst/>
            </a:prstGeom>
            <a:noFill/>
            <a:ln w="28575">
              <a:solidFill>
                <a:schemeClr val="folHlink"/>
              </a:solidFill>
              <a:round/>
              <a:headEnd/>
              <a:tailEnd type="triangle" w="med" len="med"/>
            </a:ln>
          </p:spPr>
          <p:txBody>
            <a:bodyPr/>
            <a:lstStyle/>
            <a:p>
              <a:endParaRPr lang="en-US" dirty="0"/>
            </a:p>
          </p:txBody>
        </p:sp>
      </p:grpSp>
      <p:sp>
        <p:nvSpPr>
          <p:cNvPr id="27" name="Rectangle 33"/>
          <p:cNvSpPr>
            <a:spLocks noChangeArrowheads="1"/>
          </p:cNvSpPr>
          <p:nvPr/>
        </p:nvSpPr>
        <p:spPr bwMode="auto">
          <a:xfrm>
            <a:off x="1504950" y="5159838"/>
            <a:ext cx="1466850" cy="366713"/>
          </a:xfrm>
          <a:prstGeom prst="rect">
            <a:avLst/>
          </a:prstGeom>
          <a:noFill/>
          <a:ln w="9525">
            <a:noFill/>
            <a:miter lim="800000"/>
            <a:headEnd/>
            <a:tailEnd/>
          </a:ln>
        </p:spPr>
        <p:txBody>
          <a:bodyPr wrap="none">
            <a:spAutoFit/>
          </a:bodyPr>
          <a:lstStyle/>
          <a:p>
            <a:pPr defTabSz="914400"/>
            <a:r>
              <a:rPr lang="es-CO" dirty="0">
                <a:latin typeface="Arial" pitchFamily="34" charset="0"/>
              </a:rPr>
              <a:t>SG-DRL3-IP</a:t>
            </a:r>
            <a:endParaRPr lang="en-US" dirty="0">
              <a:latin typeface="Arial" pitchFamily="34" charset="0"/>
            </a:endParaRPr>
          </a:p>
        </p:txBody>
      </p:sp>
      <p:sp>
        <p:nvSpPr>
          <p:cNvPr id="28" name="Rectangle 34"/>
          <p:cNvSpPr>
            <a:spLocks noChangeArrowheads="1"/>
          </p:cNvSpPr>
          <p:nvPr/>
        </p:nvSpPr>
        <p:spPr bwMode="auto">
          <a:xfrm>
            <a:off x="1504950" y="5326526"/>
            <a:ext cx="1174750" cy="366712"/>
          </a:xfrm>
          <a:prstGeom prst="rect">
            <a:avLst/>
          </a:prstGeom>
          <a:noFill/>
          <a:ln w="9525">
            <a:noFill/>
            <a:miter lim="800000"/>
            <a:headEnd/>
            <a:tailEnd/>
          </a:ln>
        </p:spPr>
        <p:txBody>
          <a:bodyPr wrap="none">
            <a:spAutoFit/>
          </a:bodyPr>
          <a:lstStyle/>
          <a:p>
            <a:r>
              <a:rPr lang="es-CO" dirty="0">
                <a:latin typeface="Arial" pitchFamily="34" charset="0"/>
              </a:rPr>
              <a:t>SG-DRL3</a:t>
            </a: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2"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3" nodeType="click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par>
                                <p:cTn id="74" presetID="22" presetClass="entr" presetSubtype="8"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1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left)">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8"/>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5"/>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left)">
                                      <p:cBhvr>
                                        <p:cTn id="109" dur="500"/>
                                        <p:tgtEl>
                                          <p:spTgt spid="24"/>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4"/>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6" grpId="0" animBg="1"/>
      <p:bldP spid="16" grpId="1" animBg="1"/>
      <p:bldP spid="17" grpId="0" animBg="1"/>
      <p:bldP spid="17" grpId="1" animBg="1"/>
      <p:bldP spid="18" grpId="0" animBg="1"/>
      <p:bldP spid="18" grpId="1" animBg="1"/>
      <p:bldP spid="19" grpId="0"/>
      <p:bldP spid="19" grpId="1"/>
      <p:bldP spid="20" grpId="0"/>
      <p:bldP spid="20" grpId="1"/>
      <p:bldP spid="21" grpId="0"/>
      <p:bldP spid="21" grpId="1"/>
      <p:bldP spid="22" grpId="0"/>
      <p:bldP spid="22" grpId="1"/>
      <p:bldP spid="27" grpId="0"/>
      <p:bldP spid="27" grpId="1"/>
      <p:bldP spid="28" grpId="0"/>
      <p:bldP spid="2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n-GB" b="1" dirty="0"/>
          </a:p>
        </p:txBody>
      </p:sp>
      <p:grpSp>
        <p:nvGrpSpPr>
          <p:cNvPr id="2" name="Group 3"/>
          <p:cNvGrpSpPr>
            <a:grpSpLocks/>
          </p:cNvGrpSpPr>
          <p:nvPr/>
        </p:nvGrpSpPr>
        <p:grpSpPr bwMode="auto">
          <a:xfrm>
            <a:off x="2170113" y="2994025"/>
            <a:ext cx="4803775" cy="869950"/>
            <a:chOff x="0" y="0"/>
            <a:chExt cx="3026" cy="548"/>
          </a:xfrm>
        </p:grpSpPr>
        <p:sp>
          <p:nvSpPr>
            <p:cNvPr id="19464" name="Rectangle 4"/>
            <p:cNvSpPr>
              <a:spLocks noChangeArrowheads="1"/>
            </p:cNvSpPr>
            <p:nvPr/>
          </p:nvSpPr>
          <p:spPr bwMode="auto">
            <a:xfrm>
              <a:off x="0" y="0"/>
              <a:ext cx="3026" cy="0"/>
            </a:xfrm>
            <a:prstGeom prst="rect">
              <a:avLst/>
            </a:prstGeom>
            <a:noFill/>
            <a:ln w="9525">
              <a:noFill/>
              <a:miter lim="800000"/>
              <a:headEnd/>
              <a:tailEnd/>
            </a:ln>
          </p:spPr>
          <p:txBody>
            <a:bodyPr>
              <a:spAutoFit/>
            </a:bodyPr>
            <a:lstStyle/>
            <a:p>
              <a:endParaRPr lang="en-US" dirty="0"/>
            </a:p>
          </p:txBody>
        </p:sp>
        <p:grpSp>
          <p:nvGrpSpPr>
            <p:cNvPr id="3" name="Group 5"/>
            <p:cNvGrpSpPr>
              <a:grpSpLocks/>
            </p:cNvGrpSpPr>
            <p:nvPr/>
          </p:nvGrpSpPr>
          <p:grpSpPr bwMode="auto">
            <a:xfrm>
              <a:off x="0" y="0"/>
              <a:ext cx="2970" cy="548"/>
              <a:chOff x="0" y="0"/>
              <a:chExt cx="2970" cy="548"/>
            </a:xfrm>
          </p:grpSpPr>
          <p:sp>
            <p:nvSpPr>
              <p:cNvPr id="19466"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n-US" dirty="0"/>
              </a:p>
            </p:txBody>
          </p:sp>
          <p:sp>
            <p:nvSpPr>
              <p:cNvPr id="19467"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n-US" sz="1000" dirty="0"/>
                  <a:t>  </a:t>
                </a:r>
                <a:r>
                  <a:rPr lang="en-US" sz="5100" dirty="0"/>
                  <a:t> </a:t>
                </a:r>
                <a:r>
                  <a:rPr lang="en-US" sz="1000" dirty="0"/>
                  <a:t>                      </a:t>
                </a:r>
              </a:p>
            </p:txBody>
          </p:sp>
        </p:grpSp>
      </p:grpSp>
      <p:sp>
        <p:nvSpPr>
          <p:cNvPr id="19460" name="Text Box 8"/>
          <p:cNvSpPr txBox="1">
            <a:spLocks noChangeArrowheads="1"/>
          </p:cNvSpPr>
          <p:nvPr/>
        </p:nvSpPr>
        <p:spPr bwMode="auto">
          <a:xfrm>
            <a:off x="1905000" y="3581400"/>
            <a:ext cx="2590800" cy="822325"/>
          </a:xfrm>
          <a:prstGeom prst="rect">
            <a:avLst/>
          </a:prstGeom>
          <a:noFill/>
          <a:ln w="9525">
            <a:noFill/>
            <a:miter lim="800000"/>
            <a:headEnd/>
            <a:tailEnd/>
          </a:ln>
        </p:spPr>
        <p:txBody>
          <a:bodyPr>
            <a:spAutoFit/>
          </a:bodyPr>
          <a:lstStyle/>
          <a:p>
            <a:pPr>
              <a:spcBef>
                <a:spcPct val="50000"/>
              </a:spcBef>
            </a:pPr>
            <a:r>
              <a:rPr lang="en-US" b="1" dirty="0"/>
              <a:t>				</a:t>
            </a:r>
          </a:p>
        </p:txBody>
      </p:sp>
      <p:sp>
        <p:nvSpPr>
          <p:cNvPr id="19461"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a:t>
            </a:r>
            <a:r>
              <a:rPr lang="en-US" sz="3600" b="1" dirty="0" smtClean="0">
                <a:solidFill>
                  <a:srgbClr val="0070C0"/>
                </a:solidFill>
              </a:rPr>
              <a:t> de Hardware.</a:t>
            </a:r>
            <a:endParaRPr lang="en-US" sz="3600" b="1" dirty="0">
              <a:solidFill>
                <a:srgbClr val="0070C0"/>
              </a:solidFill>
            </a:endParaRPr>
          </a:p>
        </p:txBody>
      </p:sp>
      <p:sp>
        <p:nvSpPr>
          <p:cNvPr id="19462"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n-US" sz="2500" dirty="0"/>
          </a:p>
        </p:txBody>
      </p:sp>
      <p:pic>
        <p:nvPicPr>
          <p:cNvPr id="19463" name="Picture 13"/>
          <p:cNvPicPr>
            <a:picLocks noChangeAspect="1" noChangeArrowheads="1"/>
          </p:cNvPicPr>
          <p:nvPr/>
        </p:nvPicPr>
        <p:blipFill>
          <a:blip r:embed="rId3" cstate="print"/>
          <a:srcRect/>
          <a:stretch>
            <a:fillRect/>
          </a:stretch>
        </p:blipFill>
        <p:spPr bwMode="auto">
          <a:xfrm>
            <a:off x="1012373" y="1354138"/>
            <a:ext cx="6792686" cy="4826018"/>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1219200" y="1566863"/>
            <a:ext cx="6705600" cy="3919537"/>
          </a:xfrm>
          <a:prstGeom prst="rect">
            <a:avLst/>
          </a:prstGeom>
          <a:noFill/>
          <a:ln w="9525">
            <a:noFill/>
            <a:miter lim="800000"/>
            <a:headEnd/>
            <a:tailEnd/>
          </a:ln>
        </p:spPr>
      </p:pic>
      <p:sp>
        <p:nvSpPr>
          <p:cNvPr id="3"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a:t>
            </a:r>
            <a:r>
              <a:rPr lang="es-ES" sz="3600" b="1" dirty="0" err="1" smtClean="0">
                <a:solidFill>
                  <a:srgbClr val="0070C0"/>
                </a:solidFill>
              </a:rPr>
              <a:t>Hadrware</a:t>
            </a:r>
            <a:endParaRPr lang="es-ES" sz="3600" b="1"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8"/>
          <p:cNvGraphicFramePr>
            <a:graphicFrameLocks noChangeAspect="1"/>
          </p:cNvGraphicFramePr>
          <p:nvPr/>
        </p:nvGraphicFramePr>
        <p:xfrm>
          <a:off x="614363" y="788988"/>
          <a:ext cx="8529637" cy="4038600"/>
        </p:xfrm>
        <a:graphic>
          <a:graphicData uri="http://schemas.openxmlformats.org/presentationml/2006/ole">
            <p:oleObj spid="_x0000_s137218" name="Photo Editor Photo" r:id="rId3" imgW="11428571" imgH="5409524" progId="">
              <p:embed/>
            </p:oleObj>
          </a:graphicData>
        </a:graphic>
      </p:graphicFrame>
      <p:cxnSp>
        <p:nvCxnSpPr>
          <p:cNvPr id="9" name="Straight Arrow Connector 8"/>
          <p:cNvCxnSpPr/>
          <p:nvPr/>
        </p:nvCxnSpPr>
        <p:spPr>
          <a:xfrm rot="5400000">
            <a:off x="7141369" y="1531144"/>
            <a:ext cx="950913" cy="4159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rot="5400000">
            <a:off x="7207250" y="2024063"/>
            <a:ext cx="868363" cy="5540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rot="5400000">
            <a:off x="7248525" y="2576513"/>
            <a:ext cx="842963" cy="534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830263" y="2705100"/>
            <a:ext cx="801687" cy="8032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622300" y="3054350"/>
            <a:ext cx="992188" cy="6635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55625" y="3459163"/>
            <a:ext cx="1095375" cy="4635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5400000" flipH="1" flipV="1">
            <a:off x="5150644" y="4341019"/>
            <a:ext cx="1009650" cy="1317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rot="5400000" flipH="1" flipV="1">
            <a:off x="5527675" y="4319588"/>
            <a:ext cx="1016000" cy="952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rot="5400000" flipH="1" flipV="1">
            <a:off x="5906294" y="4339431"/>
            <a:ext cx="1016000" cy="968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0259" idx="0"/>
          </p:cNvCxnSpPr>
          <p:nvPr/>
        </p:nvCxnSpPr>
        <p:spPr>
          <a:xfrm rot="5400000" flipH="1" flipV="1">
            <a:off x="6301582" y="4250531"/>
            <a:ext cx="946150" cy="174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53" name="TextBox 26"/>
          <p:cNvSpPr txBox="1">
            <a:spLocks noChangeArrowheads="1"/>
          </p:cNvSpPr>
          <p:nvPr/>
        </p:nvSpPr>
        <p:spPr bwMode="auto">
          <a:xfrm>
            <a:off x="687388" y="2413000"/>
            <a:ext cx="265112" cy="369888"/>
          </a:xfrm>
          <a:prstGeom prst="rect">
            <a:avLst/>
          </a:prstGeom>
          <a:noFill/>
          <a:ln w="9525">
            <a:noFill/>
            <a:miter lim="800000"/>
            <a:headEnd/>
            <a:tailEnd/>
          </a:ln>
        </p:spPr>
        <p:txBody>
          <a:bodyPr>
            <a:spAutoFit/>
          </a:bodyPr>
          <a:lstStyle/>
          <a:p>
            <a:r>
              <a:rPr lang="fr-CA" dirty="0"/>
              <a:t>1</a:t>
            </a:r>
            <a:endParaRPr lang="en-US" dirty="0"/>
          </a:p>
        </p:txBody>
      </p:sp>
      <p:sp>
        <p:nvSpPr>
          <p:cNvPr id="10254" name="TextBox 27"/>
          <p:cNvSpPr txBox="1">
            <a:spLocks noChangeArrowheads="1"/>
          </p:cNvSpPr>
          <p:nvPr/>
        </p:nvSpPr>
        <p:spPr bwMode="auto">
          <a:xfrm>
            <a:off x="414338" y="2809875"/>
            <a:ext cx="312737" cy="368300"/>
          </a:xfrm>
          <a:prstGeom prst="rect">
            <a:avLst/>
          </a:prstGeom>
          <a:noFill/>
          <a:ln w="9525">
            <a:noFill/>
            <a:miter lim="800000"/>
            <a:headEnd/>
            <a:tailEnd/>
          </a:ln>
        </p:spPr>
        <p:txBody>
          <a:bodyPr wrap="none">
            <a:spAutoFit/>
          </a:bodyPr>
          <a:lstStyle/>
          <a:p>
            <a:r>
              <a:rPr lang="fr-CA" dirty="0"/>
              <a:t>2</a:t>
            </a:r>
            <a:endParaRPr lang="en-US" dirty="0"/>
          </a:p>
        </p:txBody>
      </p:sp>
      <p:sp>
        <p:nvSpPr>
          <p:cNvPr id="10255" name="TextBox 28"/>
          <p:cNvSpPr txBox="1">
            <a:spLocks noChangeArrowheads="1"/>
          </p:cNvSpPr>
          <p:nvPr/>
        </p:nvSpPr>
        <p:spPr bwMode="auto">
          <a:xfrm>
            <a:off x="404813" y="3186113"/>
            <a:ext cx="312737" cy="369887"/>
          </a:xfrm>
          <a:prstGeom prst="rect">
            <a:avLst/>
          </a:prstGeom>
          <a:noFill/>
          <a:ln w="9525">
            <a:noFill/>
            <a:miter lim="800000"/>
            <a:headEnd/>
            <a:tailEnd/>
          </a:ln>
        </p:spPr>
        <p:txBody>
          <a:bodyPr wrap="none">
            <a:spAutoFit/>
          </a:bodyPr>
          <a:lstStyle/>
          <a:p>
            <a:r>
              <a:rPr lang="fr-CA" dirty="0"/>
              <a:t>3</a:t>
            </a:r>
            <a:endParaRPr lang="en-US" dirty="0"/>
          </a:p>
        </p:txBody>
      </p:sp>
      <p:sp>
        <p:nvSpPr>
          <p:cNvPr id="10256" name="TextBox 29"/>
          <p:cNvSpPr txBox="1">
            <a:spLocks noChangeArrowheads="1"/>
          </p:cNvSpPr>
          <p:nvPr/>
        </p:nvSpPr>
        <p:spPr bwMode="auto">
          <a:xfrm>
            <a:off x="5402263" y="4806950"/>
            <a:ext cx="406400" cy="369888"/>
          </a:xfrm>
          <a:prstGeom prst="rect">
            <a:avLst/>
          </a:prstGeom>
          <a:noFill/>
          <a:ln w="9525">
            <a:noFill/>
            <a:miter lim="800000"/>
            <a:headEnd/>
            <a:tailEnd/>
          </a:ln>
        </p:spPr>
        <p:txBody>
          <a:bodyPr>
            <a:spAutoFit/>
          </a:bodyPr>
          <a:lstStyle/>
          <a:p>
            <a:r>
              <a:rPr lang="fr-CA" dirty="0"/>
              <a:t>4</a:t>
            </a:r>
            <a:endParaRPr lang="en-US" dirty="0"/>
          </a:p>
        </p:txBody>
      </p:sp>
      <p:sp>
        <p:nvSpPr>
          <p:cNvPr id="10257" name="TextBox 31"/>
          <p:cNvSpPr txBox="1">
            <a:spLocks noChangeArrowheads="1"/>
          </p:cNvSpPr>
          <p:nvPr/>
        </p:nvSpPr>
        <p:spPr bwMode="auto">
          <a:xfrm>
            <a:off x="5835650" y="4779963"/>
            <a:ext cx="244475" cy="368300"/>
          </a:xfrm>
          <a:prstGeom prst="rect">
            <a:avLst/>
          </a:prstGeom>
          <a:noFill/>
          <a:ln w="9525">
            <a:noFill/>
            <a:miter lim="800000"/>
            <a:headEnd/>
            <a:tailEnd/>
          </a:ln>
        </p:spPr>
        <p:txBody>
          <a:bodyPr>
            <a:spAutoFit/>
          </a:bodyPr>
          <a:lstStyle/>
          <a:p>
            <a:r>
              <a:rPr lang="fr-CA" dirty="0"/>
              <a:t>5</a:t>
            </a:r>
            <a:endParaRPr lang="en-US" dirty="0"/>
          </a:p>
        </p:txBody>
      </p:sp>
      <p:sp>
        <p:nvSpPr>
          <p:cNvPr id="10258" name="TextBox 32"/>
          <p:cNvSpPr txBox="1">
            <a:spLocks noChangeArrowheads="1"/>
          </p:cNvSpPr>
          <p:nvPr/>
        </p:nvSpPr>
        <p:spPr bwMode="auto">
          <a:xfrm>
            <a:off x="6202363" y="4845050"/>
            <a:ext cx="312737" cy="369888"/>
          </a:xfrm>
          <a:prstGeom prst="rect">
            <a:avLst/>
          </a:prstGeom>
          <a:noFill/>
          <a:ln w="9525">
            <a:noFill/>
            <a:miter lim="800000"/>
            <a:headEnd/>
            <a:tailEnd/>
          </a:ln>
        </p:spPr>
        <p:txBody>
          <a:bodyPr wrap="none">
            <a:spAutoFit/>
          </a:bodyPr>
          <a:lstStyle/>
          <a:p>
            <a:r>
              <a:rPr lang="fr-CA" dirty="0"/>
              <a:t>6</a:t>
            </a:r>
            <a:endParaRPr lang="en-US" dirty="0"/>
          </a:p>
        </p:txBody>
      </p:sp>
      <p:sp>
        <p:nvSpPr>
          <p:cNvPr id="10259" name="TextBox 33"/>
          <p:cNvSpPr txBox="1">
            <a:spLocks noChangeArrowheads="1"/>
          </p:cNvSpPr>
          <p:nvPr/>
        </p:nvSpPr>
        <p:spPr bwMode="auto">
          <a:xfrm>
            <a:off x="6608763" y="4732338"/>
            <a:ext cx="312737" cy="369887"/>
          </a:xfrm>
          <a:prstGeom prst="rect">
            <a:avLst/>
          </a:prstGeom>
          <a:noFill/>
          <a:ln w="9525">
            <a:noFill/>
            <a:miter lim="800000"/>
            <a:headEnd/>
            <a:tailEnd/>
          </a:ln>
        </p:spPr>
        <p:txBody>
          <a:bodyPr wrap="none">
            <a:spAutoFit/>
          </a:bodyPr>
          <a:lstStyle/>
          <a:p>
            <a:r>
              <a:rPr lang="fr-CA" dirty="0"/>
              <a:t>7</a:t>
            </a:r>
            <a:endParaRPr lang="en-US" dirty="0"/>
          </a:p>
        </p:txBody>
      </p:sp>
      <p:sp>
        <p:nvSpPr>
          <p:cNvPr id="10260" name="TextBox 34"/>
          <p:cNvSpPr txBox="1">
            <a:spLocks noChangeArrowheads="1"/>
          </p:cNvSpPr>
          <p:nvPr/>
        </p:nvSpPr>
        <p:spPr bwMode="auto">
          <a:xfrm>
            <a:off x="7880350" y="2233613"/>
            <a:ext cx="312738" cy="369887"/>
          </a:xfrm>
          <a:prstGeom prst="rect">
            <a:avLst/>
          </a:prstGeom>
          <a:noFill/>
          <a:ln w="9525">
            <a:noFill/>
            <a:miter lim="800000"/>
            <a:headEnd/>
            <a:tailEnd/>
          </a:ln>
        </p:spPr>
        <p:txBody>
          <a:bodyPr>
            <a:spAutoFit/>
          </a:bodyPr>
          <a:lstStyle/>
          <a:p>
            <a:r>
              <a:rPr lang="fr-CA" dirty="0"/>
              <a:t>8</a:t>
            </a:r>
            <a:endParaRPr lang="en-US" dirty="0"/>
          </a:p>
        </p:txBody>
      </p:sp>
      <p:sp>
        <p:nvSpPr>
          <p:cNvPr id="10261" name="TextBox 35"/>
          <p:cNvSpPr txBox="1">
            <a:spLocks noChangeArrowheads="1"/>
          </p:cNvSpPr>
          <p:nvPr/>
        </p:nvSpPr>
        <p:spPr bwMode="auto">
          <a:xfrm>
            <a:off x="7834313" y="1649413"/>
            <a:ext cx="312737" cy="369887"/>
          </a:xfrm>
          <a:prstGeom prst="rect">
            <a:avLst/>
          </a:prstGeom>
          <a:noFill/>
          <a:ln w="9525">
            <a:noFill/>
            <a:miter lim="800000"/>
            <a:headEnd/>
            <a:tailEnd/>
          </a:ln>
        </p:spPr>
        <p:txBody>
          <a:bodyPr wrap="none">
            <a:spAutoFit/>
          </a:bodyPr>
          <a:lstStyle/>
          <a:p>
            <a:r>
              <a:rPr lang="fr-CA" dirty="0"/>
              <a:t>9</a:t>
            </a:r>
            <a:endParaRPr lang="en-US" dirty="0"/>
          </a:p>
        </p:txBody>
      </p:sp>
      <p:sp>
        <p:nvSpPr>
          <p:cNvPr id="10262" name="TextBox 36"/>
          <p:cNvSpPr txBox="1">
            <a:spLocks noChangeArrowheads="1"/>
          </p:cNvSpPr>
          <p:nvPr/>
        </p:nvSpPr>
        <p:spPr bwMode="auto">
          <a:xfrm>
            <a:off x="7710488" y="1036638"/>
            <a:ext cx="441325" cy="369887"/>
          </a:xfrm>
          <a:prstGeom prst="rect">
            <a:avLst/>
          </a:prstGeom>
          <a:noFill/>
          <a:ln w="9525">
            <a:noFill/>
            <a:miter lim="800000"/>
            <a:headEnd/>
            <a:tailEnd/>
          </a:ln>
        </p:spPr>
        <p:txBody>
          <a:bodyPr wrap="none">
            <a:spAutoFit/>
          </a:bodyPr>
          <a:lstStyle/>
          <a:p>
            <a:r>
              <a:rPr lang="fr-CA" dirty="0"/>
              <a:t>10</a:t>
            </a:r>
            <a:endParaRPr lang="en-US" dirty="0"/>
          </a:p>
        </p:txBody>
      </p:sp>
      <p:sp>
        <p:nvSpPr>
          <p:cNvPr id="10263" name="TextBox 37"/>
          <p:cNvSpPr txBox="1">
            <a:spLocks noChangeArrowheads="1"/>
          </p:cNvSpPr>
          <p:nvPr/>
        </p:nvSpPr>
        <p:spPr bwMode="auto">
          <a:xfrm>
            <a:off x="1112838" y="4227513"/>
            <a:ext cx="3205162" cy="1938337"/>
          </a:xfrm>
          <a:prstGeom prst="rect">
            <a:avLst/>
          </a:prstGeom>
          <a:noFill/>
          <a:ln w="9525">
            <a:noFill/>
            <a:miter lim="800000"/>
            <a:headEnd/>
            <a:tailEnd/>
          </a:ln>
        </p:spPr>
        <p:txBody>
          <a:bodyPr>
            <a:spAutoFit/>
          </a:bodyPr>
          <a:lstStyle/>
          <a:p>
            <a:r>
              <a:rPr lang="fr-CA" sz="1200" dirty="0"/>
              <a:t>1 – </a:t>
            </a:r>
            <a:r>
              <a:rPr lang="en-US" sz="1200" dirty="0"/>
              <a:t>Line Monitoring (Phone Line or Network)</a:t>
            </a:r>
          </a:p>
          <a:p>
            <a:r>
              <a:rPr lang="en-US" sz="1200" dirty="0"/>
              <a:t>2 – Status LED</a:t>
            </a:r>
          </a:p>
          <a:p>
            <a:r>
              <a:rPr lang="en-US" sz="1200" dirty="0"/>
              <a:t>3 – Watchdog</a:t>
            </a:r>
          </a:p>
          <a:p>
            <a:r>
              <a:rPr lang="en-US" sz="1200" dirty="0"/>
              <a:t>4 – AC LED</a:t>
            </a:r>
          </a:p>
          <a:p>
            <a:r>
              <a:rPr lang="en-US" sz="1200" dirty="0"/>
              <a:t>5 – CPM Status LED</a:t>
            </a:r>
          </a:p>
          <a:p>
            <a:r>
              <a:rPr lang="en-US" sz="1200" dirty="0"/>
              <a:t>6 – CPM Watchdog</a:t>
            </a:r>
          </a:p>
          <a:p>
            <a:r>
              <a:rPr lang="en-US" sz="1200" dirty="0"/>
              <a:t>7 – Acknowledge Button</a:t>
            </a:r>
          </a:p>
          <a:p>
            <a:r>
              <a:rPr lang="en-US" sz="1200" dirty="0"/>
              <a:t>8 – SCROLL Down button</a:t>
            </a:r>
          </a:p>
          <a:p>
            <a:r>
              <a:rPr lang="en-US" sz="1200" dirty="0"/>
              <a:t>9 – Enter Button</a:t>
            </a:r>
          </a:p>
          <a:p>
            <a:r>
              <a:rPr lang="en-US" sz="1200" dirty="0"/>
              <a:t>10 – SCROLL Up Button</a:t>
            </a:r>
            <a:endParaRPr lang="en-US" dirty="0"/>
          </a:p>
        </p:txBody>
      </p:sp>
      <p:sp>
        <p:nvSpPr>
          <p:cNvPr id="10264"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a:t>
            </a:r>
            <a:r>
              <a:rPr lang="en-US" sz="3600" b="1" dirty="0" smtClean="0">
                <a:solidFill>
                  <a:srgbClr val="0070C0"/>
                </a:solidFill>
              </a:rPr>
              <a:t> de Hardware.</a:t>
            </a:r>
            <a:endParaRPr lang="en-US" sz="3600" b="1" dirty="0">
              <a:solidFill>
                <a:srgbClr val="0070C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17714" y="1426029"/>
            <a:ext cx="8621960" cy="4391025"/>
          </a:xfrm>
          <a:prstGeom prst="rect">
            <a:avLst/>
          </a:prstGeom>
          <a:noFill/>
          <a:ln w="9525">
            <a:noFill/>
            <a:miter lim="800000"/>
            <a:headEnd/>
            <a:tailEnd/>
          </a:ln>
        </p:spPr>
      </p:pic>
      <p:sp>
        <p:nvSpPr>
          <p:cNvPr id="20483"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n-US" sz="3600" b="1" dirty="0" smtClean="0">
                <a:solidFill>
                  <a:srgbClr val="0070C0"/>
                </a:solidFill>
              </a:rPr>
              <a:t>Instalación de Hardware.</a:t>
            </a:r>
            <a:endParaRPr lang="en-US" sz="3600" b="1" dirty="0">
              <a:solidFill>
                <a:srgbClr val="0070C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996270" y="1147990"/>
            <a:ext cx="7183437" cy="5157788"/>
          </a:xfrm>
          <a:prstGeom prst="rect">
            <a:avLst/>
          </a:prstGeom>
          <a:noFill/>
          <a:ln w="9525">
            <a:noFill/>
            <a:miter lim="800000"/>
            <a:headEnd/>
            <a:tailEnd/>
          </a:ln>
        </p:spPr>
      </p:pic>
      <p:sp>
        <p:nvSpPr>
          <p:cNvPr id="21507"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a:t>
            </a:r>
            <a:r>
              <a:rPr lang="en-US" sz="3600" b="1" dirty="0" smtClean="0">
                <a:solidFill>
                  <a:srgbClr val="0070C0"/>
                </a:solidFill>
              </a:rPr>
              <a:t> de Hardware.</a:t>
            </a:r>
            <a:endParaRPr lang="en-US" sz="3600" b="1" dirty="0">
              <a:solidFill>
                <a:srgbClr val="0070C0"/>
              </a:solidFill>
            </a:endParaRPr>
          </a:p>
        </p:txBody>
      </p:sp>
      <p:sp>
        <p:nvSpPr>
          <p:cNvPr id="21508" name="TextBox 3"/>
          <p:cNvSpPr txBox="1">
            <a:spLocks noChangeArrowheads="1"/>
          </p:cNvSpPr>
          <p:nvPr/>
        </p:nvSpPr>
        <p:spPr bwMode="auto">
          <a:xfrm>
            <a:off x="5500688" y="5295900"/>
            <a:ext cx="3371169" cy="369332"/>
          </a:xfrm>
          <a:prstGeom prst="rect">
            <a:avLst/>
          </a:prstGeom>
          <a:noFill/>
          <a:ln w="9525">
            <a:noFill/>
            <a:miter lim="800000"/>
            <a:headEnd/>
            <a:tailEnd/>
          </a:ln>
        </p:spPr>
        <p:txBody>
          <a:bodyPr wrap="square">
            <a:spAutoFit/>
          </a:bodyPr>
          <a:lstStyle/>
          <a:p>
            <a:r>
              <a:rPr lang="es-ES" b="1" dirty="0" smtClean="0"/>
              <a:t>Instalación en redundancia</a:t>
            </a:r>
            <a:endParaRPr lang="es-E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76952"/>
            <a:ext cx="9144000" cy="609600"/>
          </a:xfrm>
          <a:prstGeom prst="rect">
            <a:avLst/>
          </a:prstGeom>
          <a:noFill/>
          <a:ln w="9525">
            <a:noFill/>
            <a:miter lim="800000"/>
            <a:headEnd/>
            <a:tailEnd/>
          </a:ln>
        </p:spPr>
        <p:txBody>
          <a:bodyPr anchor="ctr"/>
          <a:lstStyle/>
          <a:p>
            <a:pPr algn="ctr" defTabSz="914400"/>
            <a:r>
              <a:rPr lang="en-US" sz="3600" b="1" dirty="0">
                <a:solidFill>
                  <a:srgbClr val="0070C0"/>
                </a:solidFill>
              </a:rPr>
              <a:t>Sur-Gard System III – </a:t>
            </a:r>
            <a:r>
              <a:rPr lang="es-ES" sz="3600" b="1" dirty="0" smtClean="0">
                <a:solidFill>
                  <a:srgbClr val="0070C0"/>
                </a:solidFill>
              </a:rPr>
              <a:t>Instalación</a:t>
            </a:r>
            <a:r>
              <a:rPr lang="en-US" sz="3600" b="1" dirty="0" smtClean="0">
                <a:solidFill>
                  <a:srgbClr val="0070C0"/>
                </a:solidFill>
              </a:rPr>
              <a:t> </a:t>
            </a:r>
            <a:endParaRPr lang="en-US" sz="3600" b="1" dirty="0">
              <a:solidFill>
                <a:srgbClr val="0070C0"/>
              </a:solidFill>
            </a:endParaRPr>
          </a:p>
        </p:txBody>
      </p:sp>
      <p:pic>
        <p:nvPicPr>
          <p:cNvPr id="3" name="Picture 3"/>
          <p:cNvPicPr>
            <a:picLocks noChangeAspect="1" noChangeArrowheads="1"/>
          </p:cNvPicPr>
          <p:nvPr/>
        </p:nvPicPr>
        <p:blipFill>
          <a:blip r:embed="rId2" cstate="print"/>
          <a:srcRect/>
          <a:stretch>
            <a:fillRect/>
          </a:stretch>
        </p:blipFill>
        <p:spPr bwMode="auto">
          <a:xfrm>
            <a:off x="838200" y="2100952"/>
            <a:ext cx="4724400" cy="2236788"/>
          </a:xfrm>
          <a:prstGeom prst="rect">
            <a:avLst/>
          </a:prstGeom>
          <a:noFill/>
          <a:ln w="9525">
            <a:noFill/>
            <a:miter lim="800000"/>
            <a:headEnd/>
            <a:tailEnd/>
          </a:ln>
        </p:spPr>
      </p:pic>
      <p:sp>
        <p:nvSpPr>
          <p:cNvPr id="4" name="Rectangle 7"/>
          <p:cNvSpPr>
            <a:spLocks noChangeArrowheads="1"/>
          </p:cNvSpPr>
          <p:nvPr/>
        </p:nvSpPr>
        <p:spPr bwMode="auto">
          <a:xfrm>
            <a:off x="5562600" y="4158352"/>
            <a:ext cx="1981200" cy="304800"/>
          </a:xfrm>
          <a:prstGeom prst="rect">
            <a:avLst/>
          </a:prstGeom>
          <a:noFill/>
          <a:ln w="9525">
            <a:solidFill>
              <a:schemeClr val="tx1"/>
            </a:solidFill>
            <a:miter lim="800000"/>
            <a:headEnd/>
            <a:tailEnd/>
          </a:ln>
        </p:spPr>
        <p:txBody>
          <a:bodyPr wrap="none" anchor="ctr"/>
          <a:lstStyle/>
          <a:p>
            <a:endParaRPr lang="es-CO" dirty="0"/>
          </a:p>
        </p:txBody>
      </p:sp>
      <p:sp>
        <p:nvSpPr>
          <p:cNvPr id="5" name="Text Box 8"/>
          <p:cNvSpPr txBox="1">
            <a:spLocks noChangeArrowheads="1"/>
          </p:cNvSpPr>
          <p:nvPr/>
        </p:nvSpPr>
        <p:spPr bwMode="auto">
          <a:xfrm>
            <a:off x="5934075" y="4147240"/>
            <a:ext cx="1227138" cy="366712"/>
          </a:xfrm>
          <a:prstGeom prst="rect">
            <a:avLst/>
          </a:prstGeom>
          <a:noFill/>
          <a:ln w="9525">
            <a:noFill/>
            <a:miter lim="800000"/>
            <a:headEnd/>
            <a:tailEnd/>
          </a:ln>
        </p:spPr>
        <p:txBody>
          <a:bodyPr wrap="none">
            <a:spAutoFit/>
          </a:bodyPr>
          <a:lstStyle/>
          <a:p>
            <a:pPr defTabSz="914400"/>
            <a:r>
              <a:rPr lang="es-CO" dirty="0"/>
              <a:t>LAN Switch</a:t>
            </a:r>
            <a:endParaRPr lang="en-US" dirty="0"/>
          </a:p>
        </p:txBody>
      </p:sp>
      <p:sp>
        <p:nvSpPr>
          <p:cNvPr id="6" name="Line 9"/>
          <p:cNvSpPr>
            <a:spLocks noChangeShapeType="1"/>
          </p:cNvSpPr>
          <p:nvPr/>
        </p:nvSpPr>
        <p:spPr bwMode="auto">
          <a:xfrm>
            <a:off x="3200400" y="3701152"/>
            <a:ext cx="3124200" cy="457200"/>
          </a:xfrm>
          <a:prstGeom prst="line">
            <a:avLst/>
          </a:prstGeom>
          <a:noFill/>
          <a:ln w="9525">
            <a:solidFill>
              <a:schemeClr val="hlink"/>
            </a:solidFill>
            <a:round/>
            <a:headEnd/>
            <a:tailEnd type="triangle" w="med" len="med"/>
          </a:ln>
        </p:spPr>
        <p:txBody>
          <a:bodyPr/>
          <a:lstStyle/>
          <a:p>
            <a:endParaRPr lang="en-US" dirty="0"/>
          </a:p>
        </p:txBody>
      </p:sp>
      <p:sp>
        <p:nvSpPr>
          <p:cNvPr id="7" name="Rectangle 11"/>
          <p:cNvSpPr>
            <a:spLocks noChangeArrowheads="1"/>
          </p:cNvSpPr>
          <p:nvPr/>
        </p:nvSpPr>
        <p:spPr bwMode="auto">
          <a:xfrm>
            <a:off x="6486525" y="3015352"/>
            <a:ext cx="914400" cy="152400"/>
          </a:xfrm>
          <a:prstGeom prst="rect">
            <a:avLst/>
          </a:prstGeom>
          <a:solidFill>
            <a:schemeClr val="accent1"/>
          </a:solidFill>
          <a:ln w="9525">
            <a:solidFill>
              <a:schemeClr val="tx1"/>
            </a:solidFill>
            <a:miter lim="800000"/>
            <a:headEnd/>
            <a:tailEnd/>
          </a:ln>
        </p:spPr>
        <p:txBody>
          <a:bodyPr wrap="none" anchor="ctr"/>
          <a:lstStyle/>
          <a:p>
            <a:endParaRPr lang="es-CO" dirty="0"/>
          </a:p>
        </p:txBody>
      </p:sp>
      <p:sp>
        <p:nvSpPr>
          <p:cNvPr id="8" name="Oval 13"/>
          <p:cNvSpPr>
            <a:spLocks noChangeArrowheads="1"/>
          </p:cNvSpPr>
          <p:nvPr/>
        </p:nvSpPr>
        <p:spPr bwMode="auto">
          <a:xfrm>
            <a:off x="6950075" y="2405752"/>
            <a:ext cx="1219200" cy="1371600"/>
          </a:xfrm>
          <a:prstGeom prst="ellipse">
            <a:avLst/>
          </a:prstGeom>
          <a:noFill/>
          <a:ln w="9525">
            <a:solidFill>
              <a:schemeClr val="tx1"/>
            </a:solidFill>
            <a:round/>
            <a:headEnd/>
            <a:tailEnd/>
          </a:ln>
        </p:spPr>
        <p:txBody>
          <a:bodyPr wrap="none" anchor="ctr"/>
          <a:lstStyle/>
          <a:p>
            <a:endParaRPr lang="es-CO" dirty="0"/>
          </a:p>
        </p:txBody>
      </p:sp>
      <p:sp>
        <p:nvSpPr>
          <p:cNvPr id="9" name="Oval 12"/>
          <p:cNvSpPr>
            <a:spLocks noChangeArrowheads="1"/>
          </p:cNvSpPr>
          <p:nvPr/>
        </p:nvSpPr>
        <p:spPr bwMode="auto">
          <a:xfrm>
            <a:off x="5680075" y="2405752"/>
            <a:ext cx="1219200" cy="1371600"/>
          </a:xfrm>
          <a:prstGeom prst="ellipse">
            <a:avLst/>
          </a:prstGeom>
          <a:noFill/>
          <a:ln w="9525">
            <a:solidFill>
              <a:schemeClr val="tx1"/>
            </a:solidFill>
            <a:round/>
            <a:headEnd/>
            <a:tailEnd/>
          </a:ln>
        </p:spPr>
        <p:txBody>
          <a:bodyPr wrap="none" anchor="ctr"/>
          <a:lstStyle/>
          <a:p>
            <a:endParaRPr lang="es-CO" dirty="0"/>
          </a:p>
        </p:txBody>
      </p:sp>
      <p:sp>
        <p:nvSpPr>
          <p:cNvPr id="10" name="Rectangle 14"/>
          <p:cNvSpPr>
            <a:spLocks noChangeArrowheads="1"/>
          </p:cNvSpPr>
          <p:nvPr/>
        </p:nvSpPr>
        <p:spPr bwMode="auto">
          <a:xfrm>
            <a:off x="5649913" y="2786752"/>
            <a:ext cx="571500" cy="533400"/>
          </a:xfrm>
          <a:prstGeom prst="rect">
            <a:avLst/>
          </a:prstGeom>
          <a:solidFill>
            <a:schemeClr val="bg1"/>
          </a:solidFill>
          <a:ln w="9525">
            <a:noFill/>
            <a:miter lim="800000"/>
            <a:headEnd/>
            <a:tailEnd/>
          </a:ln>
        </p:spPr>
        <p:txBody>
          <a:bodyPr wrap="none" anchor="ctr"/>
          <a:lstStyle/>
          <a:p>
            <a:pPr algn="ctr" defTabSz="914400"/>
            <a:endParaRPr lang="es-CO" dirty="0">
              <a:latin typeface="Arial" pitchFamily="34" charset="0"/>
            </a:endParaRPr>
          </a:p>
        </p:txBody>
      </p:sp>
      <p:sp>
        <p:nvSpPr>
          <p:cNvPr id="11" name="Rectangle 15"/>
          <p:cNvSpPr>
            <a:spLocks noChangeArrowheads="1"/>
          </p:cNvSpPr>
          <p:nvPr/>
        </p:nvSpPr>
        <p:spPr bwMode="auto">
          <a:xfrm>
            <a:off x="5562600" y="2380352"/>
            <a:ext cx="2828925" cy="533400"/>
          </a:xfrm>
          <a:prstGeom prst="rect">
            <a:avLst/>
          </a:prstGeom>
          <a:solidFill>
            <a:schemeClr val="bg1"/>
          </a:solidFill>
          <a:ln w="9525">
            <a:noFill/>
            <a:miter lim="800000"/>
            <a:headEnd/>
            <a:tailEnd/>
          </a:ln>
        </p:spPr>
        <p:txBody>
          <a:bodyPr wrap="none" anchor="ctr"/>
          <a:lstStyle/>
          <a:p>
            <a:endParaRPr lang="es-CO" dirty="0"/>
          </a:p>
        </p:txBody>
      </p:sp>
      <p:sp>
        <p:nvSpPr>
          <p:cNvPr id="12" name="Rectangle 16"/>
          <p:cNvSpPr>
            <a:spLocks noChangeArrowheads="1"/>
          </p:cNvSpPr>
          <p:nvPr/>
        </p:nvSpPr>
        <p:spPr bwMode="auto">
          <a:xfrm>
            <a:off x="5715000" y="3320152"/>
            <a:ext cx="3048000" cy="533400"/>
          </a:xfrm>
          <a:prstGeom prst="rect">
            <a:avLst/>
          </a:prstGeom>
          <a:solidFill>
            <a:schemeClr val="bg1"/>
          </a:solidFill>
          <a:ln w="9525">
            <a:noFill/>
            <a:miter lim="800000"/>
            <a:headEnd/>
            <a:tailEnd/>
          </a:ln>
        </p:spPr>
        <p:txBody>
          <a:bodyPr wrap="none" anchor="ctr"/>
          <a:lstStyle/>
          <a:p>
            <a:endParaRPr lang="es-CO" dirty="0"/>
          </a:p>
        </p:txBody>
      </p:sp>
      <p:sp>
        <p:nvSpPr>
          <p:cNvPr id="13" name="Line 4"/>
          <p:cNvSpPr>
            <a:spLocks noChangeShapeType="1"/>
          </p:cNvSpPr>
          <p:nvPr/>
        </p:nvSpPr>
        <p:spPr bwMode="auto">
          <a:xfrm>
            <a:off x="5133975" y="3015352"/>
            <a:ext cx="1600200" cy="1143000"/>
          </a:xfrm>
          <a:prstGeom prst="line">
            <a:avLst/>
          </a:prstGeom>
          <a:noFill/>
          <a:ln w="9525">
            <a:solidFill>
              <a:schemeClr val="hlink"/>
            </a:solidFill>
            <a:round/>
            <a:headEnd/>
            <a:tailEnd type="triangle" w="med" len="med"/>
          </a:ln>
        </p:spPr>
        <p:txBody>
          <a:bodyPr/>
          <a:lstStyle/>
          <a:p>
            <a:endParaRPr lang="en-US" dirty="0"/>
          </a:p>
        </p:txBody>
      </p:sp>
      <p:sp>
        <p:nvSpPr>
          <p:cNvPr id="14" name="Line 5"/>
          <p:cNvSpPr>
            <a:spLocks noChangeShapeType="1"/>
          </p:cNvSpPr>
          <p:nvPr/>
        </p:nvSpPr>
        <p:spPr bwMode="auto">
          <a:xfrm>
            <a:off x="4981575" y="3015352"/>
            <a:ext cx="1600200" cy="1143000"/>
          </a:xfrm>
          <a:prstGeom prst="line">
            <a:avLst/>
          </a:prstGeom>
          <a:noFill/>
          <a:ln w="9525">
            <a:solidFill>
              <a:schemeClr val="hlink"/>
            </a:solidFill>
            <a:round/>
            <a:headEnd/>
            <a:tailEnd type="triangle" w="med" len="med"/>
          </a:ln>
        </p:spPr>
        <p:txBody>
          <a:bodyPr/>
          <a:lstStyle/>
          <a:p>
            <a:endParaRPr lang="en-US" dirty="0"/>
          </a:p>
        </p:txBody>
      </p:sp>
      <p:sp>
        <p:nvSpPr>
          <p:cNvPr id="15" name="Line 6"/>
          <p:cNvSpPr>
            <a:spLocks noChangeShapeType="1"/>
          </p:cNvSpPr>
          <p:nvPr/>
        </p:nvSpPr>
        <p:spPr bwMode="auto">
          <a:xfrm>
            <a:off x="4829175" y="3015352"/>
            <a:ext cx="1600200" cy="1143000"/>
          </a:xfrm>
          <a:prstGeom prst="line">
            <a:avLst/>
          </a:prstGeom>
          <a:noFill/>
          <a:ln w="9525">
            <a:solidFill>
              <a:schemeClr val="hlink"/>
            </a:solidFill>
            <a:round/>
            <a:headEnd/>
            <a:tailEnd type="triangle" w="med" len="med"/>
          </a:ln>
        </p:spPr>
        <p:txBody>
          <a:bodyPr/>
          <a:lstStyle/>
          <a:p>
            <a:endParaRPr lang="en-US" dirty="0"/>
          </a:p>
        </p:txBody>
      </p:sp>
      <p:sp>
        <p:nvSpPr>
          <p:cNvPr id="16" name="Line 10"/>
          <p:cNvSpPr>
            <a:spLocks noChangeShapeType="1"/>
          </p:cNvSpPr>
          <p:nvPr/>
        </p:nvSpPr>
        <p:spPr bwMode="auto">
          <a:xfrm flipV="1">
            <a:off x="6927850" y="3167752"/>
            <a:ext cx="0" cy="990600"/>
          </a:xfrm>
          <a:prstGeom prst="line">
            <a:avLst/>
          </a:prstGeom>
          <a:noFill/>
          <a:ln w="9525">
            <a:solidFill>
              <a:schemeClr val="hlink"/>
            </a:solidFill>
            <a:round/>
            <a:headEnd/>
            <a:tailEnd type="triangle" w="med" len="med"/>
          </a:ln>
        </p:spPr>
        <p:txBody>
          <a:bodyPr/>
          <a:lstStyle/>
          <a:p>
            <a:endParaRPr lang="en-US" dirty="0"/>
          </a:p>
        </p:txBody>
      </p:sp>
      <p:sp>
        <p:nvSpPr>
          <p:cNvPr id="17" name="Rectangle 17"/>
          <p:cNvSpPr>
            <a:spLocks noChangeArrowheads="1"/>
          </p:cNvSpPr>
          <p:nvPr/>
        </p:nvSpPr>
        <p:spPr bwMode="auto">
          <a:xfrm>
            <a:off x="7931150" y="2862952"/>
            <a:ext cx="536575" cy="533400"/>
          </a:xfrm>
          <a:prstGeom prst="rect">
            <a:avLst/>
          </a:prstGeom>
          <a:solidFill>
            <a:schemeClr val="bg1"/>
          </a:solidFill>
          <a:ln w="9525">
            <a:noFill/>
            <a:miter lim="800000"/>
            <a:headEnd/>
            <a:tailEnd/>
          </a:ln>
        </p:spPr>
        <p:txBody>
          <a:bodyPr wrap="none" anchor="ctr"/>
          <a:lstStyle/>
          <a:p>
            <a:endParaRPr lang="es-CO" dirty="0"/>
          </a:p>
        </p:txBody>
      </p:sp>
      <p:sp>
        <p:nvSpPr>
          <p:cNvPr id="18" name="Text Box 19"/>
          <p:cNvSpPr txBox="1">
            <a:spLocks noChangeArrowheads="1"/>
          </p:cNvSpPr>
          <p:nvPr/>
        </p:nvSpPr>
        <p:spPr bwMode="auto">
          <a:xfrm>
            <a:off x="6645275" y="2715315"/>
            <a:ext cx="501650" cy="228600"/>
          </a:xfrm>
          <a:prstGeom prst="rect">
            <a:avLst/>
          </a:prstGeom>
          <a:noFill/>
          <a:ln w="9525">
            <a:noFill/>
            <a:miter lim="800000"/>
            <a:headEnd/>
            <a:tailEnd/>
          </a:ln>
        </p:spPr>
        <p:txBody>
          <a:bodyPr wrap="none">
            <a:spAutoFit/>
          </a:bodyPr>
          <a:lstStyle/>
          <a:p>
            <a:pPr defTabSz="914400"/>
            <a:r>
              <a:rPr lang="es-CO" sz="900" dirty="0"/>
              <a:t>Router</a:t>
            </a:r>
            <a:endParaRPr lang="en-US" sz="900" dirty="0"/>
          </a:p>
        </p:txBody>
      </p:sp>
      <p:sp>
        <p:nvSpPr>
          <p:cNvPr id="19" name="Rectangle 20"/>
          <p:cNvSpPr>
            <a:spLocks noChangeArrowheads="1"/>
          </p:cNvSpPr>
          <p:nvPr/>
        </p:nvSpPr>
        <p:spPr bwMode="auto">
          <a:xfrm>
            <a:off x="7712075" y="2862952"/>
            <a:ext cx="95250" cy="457200"/>
          </a:xfrm>
          <a:prstGeom prst="rect">
            <a:avLst/>
          </a:prstGeom>
          <a:solidFill>
            <a:schemeClr val="tx1"/>
          </a:solidFill>
          <a:ln w="9525">
            <a:solidFill>
              <a:schemeClr val="tx1"/>
            </a:solidFill>
            <a:miter lim="800000"/>
            <a:headEnd/>
            <a:tailEnd/>
          </a:ln>
        </p:spPr>
        <p:txBody>
          <a:bodyPr wrap="none" anchor="ctr"/>
          <a:lstStyle/>
          <a:p>
            <a:endParaRPr lang="es-CO" dirty="0"/>
          </a:p>
        </p:txBody>
      </p:sp>
      <p:sp>
        <p:nvSpPr>
          <p:cNvPr id="20" name="Line 21"/>
          <p:cNvSpPr>
            <a:spLocks noChangeShapeType="1"/>
          </p:cNvSpPr>
          <p:nvPr/>
        </p:nvSpPr>
        <p:spPr bwMode="auto">
          <a:xfrm>
            <a:off x="7400925" y="3091552"/>
            <a:ext cx="304800" cy="0"/>
          </a:xfrm>
          <a:prstGeom prst="line">
            <a:avLst/>
          </a:prstGeom>
          <a:noFill/>
          <a:ln w="9525">
            <a:solidFill>
              <a:schemeClr val="tx1"/>
            </a:solidFill>
            <a:round/>
            <a:headEnd/>
            <a:tailEnd type="triangle" w="med" len="med"/>
          </a:ln>
        </p:spPr>
        <p:txBody>
          <a:bodyPr/>
          <a:lstStyle/>
          <a:p>
            <a:endParaRPr lang="en-US" dirty="0"/>
          </a:p>
        </p:txBody>
      </p:sp>
      <p:sp>
        <p:nvSpPr>
          <p:cNvPr id="21" name="Line 22"/>
          <p:cNvSpPr>
            <a:spLocks noChangeShapeType="1"/>
          </p:cNvSpPr>
          <p:nvPr/>
        </p:nvSpPr>
        <p:spPr bwMode="auto">
          <a:xfrm>
            <a:off x="7813675" y="3243952"/>
            <a:ext cx="304800" cy="0"/>
          </a:xfrm>
          <a:prstGeom prst="line">
            <a:avLst/>
          </a:prstGeom>
          <a:noFill/>
          <a:ln w="9525">
            <a:solidFill>
              <a:schemeClr val="tx1"/>
            </a:solidFill>
            <a:round/>
            <a:headEnd/>
            <a:tailEnd type="triangle" w="med" len="med"/>
          </a:ln>
        </p:spPr>
        <p:txBody>
          <a:bodyPr/>
          <a:lstStyle/>
          <a:p>
            <a:endParaRPr lang="en-US" dirty="0"/>
          </a:p>
        </p:txBody>
      </p:sp>
      <p:sp>
        <p:nvSpPr>
          <p:cNvPr id="22" name="AutoShape 23"/>
          <p:cNvSpPr>
            <a:spLocks noChangeArrowheads="1"/>
          </p:cNvSpPr>
          <p:nvPr/>
        </p:nvSpPr>
        <p:spPr bwMode="auto">
          <a:xfrm>
            <a:off x="8153400" y="2939152"/>
            <a:ext cx="914400" cy="609600"/>
          </a:xfrm>
          <a:prstGeom prst="cloudCallout">
            <a:avLst>
              <a:gd name="adj1" fmla="val -43750"/>
              <a:gd name="adj2" fmla="val 70000"/>
            </a:avLst>
          </a:prstGeom>
          <a:noFill/>
          <a:ln w="9525">
            <a:solidFill>
              <a:schemeClr val="tx1"/>
            </a:solidFill>
            <a:round/>
            <a:headEnd/>
            <a:tailEnd/>
          </a:ln>
        </p:spPr>
        <p:txBody>
          <a:bodyPr/>
          <a:lstStyle/>
          <a:p>
            <a:pPr algn="ctr" defTabSz="914400"/>
            <a:endParaRPr lang="es-CO" dirty="0"/>
          </a:p>
        </p:txBody>
      </p:sp>
      <p:sp>
        <p:nvSpPr>
          <p:cNvPr id="23" name="Oval 24"/>
          <p:cNvSpPr>
            <a:spLocks noChangeArrowheads="1"/>
          </p:cNvSpPr>
          <p:nvPr/>
        </p:nvSpPr>
        <p:spPr bwMode="auto">
          <a:xfrm>
            <a:off x="7969250" y="3488427"/>
            <a:ext cx="536575" cy="381000"/>
          </a:xfrm>
          <a:prstGeom prst="ellipse">
            <a:avLst/>
          </a:prstGeom>
          <a:solidFill>
            <a:schemeClr val="bg1"/>
          </a:solidFill>
          <a:ln w="9525">
            <a:solidFill>
              <a:schemeClr val="bg1"/>
            </a:solidFill>
            <a:round/>
            <a:headEnd/>
            <a:tailEnd/>
          </a:ln>
        </p:spPr>
        <p:txBody>
          <a:bodyPr wrap="none" anchor="ctr"/>
          <a:lstStyle/>
          <a:p>
            <a:endParaRPr lang="es-CO" dirty="0"/>
          </a:p>
        </p:txBody>
      </p:sp>
      <p:sp>
        <p:nvSpPr>
          <p:cNvPr id="24" name="Text Box 25"/>
          <p:cNvSpPr txBox="1">
            <a:spLocks noChangeArrowheads="1"/>
          </p:cNvSpPr>
          <p:nvPr/>
        </p:nvSpPr>
        <p:spPr bwMode="auto">
          <a:xfrm>
            <a:off x="8162925" y="3096315"/>
            <a:ext cx="990600" cy="304800"/>
          </a:xfrm>
          <a:prstGeom prst="rect">
            <a:avLst/>
          </a:prstGeom>
          <a:noFill/>
          <a:ln w="9525">
            <a:noFill/>
            <a:miter lim="800000"/>
            <a:headEnd/>
            <a:tailEnd/>
          </a:ln>
        </p:spPr>
        <p:txBody>
          <a:bodyPr>
            <a:spAutoFit/>
          </a:bodyPr>
          <a:lstStyle/>
          <a:p>
            <a:pPr defTabSz="914400">
              <a:spcBef>
                <a:spcPct val="50000"/>
              </a:spcBef>
            </a:pPr>
            <a:r>
              <a:rPr lang="es-CO" sz="1400" dirty="0"/>
              <a:t>Internet</a:t>
            </a:r>
            <a:endParaRPr lang="en-US" sz="1400" dirty="0"/>
          </a:p>
        </p:txBody>
      </p:sp>
      <p:sp>
        <p:nvSpPr>
          <p:cNvPr id="25" name="Oval 27"/>
          <p:cNvSpPr>
            <a:spLocks noChangeArrowheads="1"/>
          </p:cNvSpPr>
          <p:nvPr/>
        </p:nvSpPr>
        <p:spPr bwMode="auto">
          <a:xfrm>
            <a:off x="6550025" y="4987027"/>
            <a:ext cx="717550" cy="685800"/>
          </a:xfrm>
          <a:prstGeom prst="ellipse">
            <a:avLst/>
          </a:prstGeom>
          <a:noFill/>
          <a:ln w="12700">
            <a:solidFill>
              <a:schemeClr val="tx1"/>
            </a:solidFill>
            <a:round/>
            <a:headEnd/>
            <a:tailEnd/>
          </a:ln>
        </p:spPr>
        <p:txBody>
          <a:bodyPr wrap="none" anchor="ctr"/>
          <a:lstStyle/>
          <a:p>
            <a:endParaRPr lang="es-CO" dirty="0"/>
          </a:p>
        </p:txBody>
      </p:sp>
      <p:sp>
        <p:nvSpPr>
          <p:cNvPr id="26" name="Rectangle 28"/>
          <p:cNvSpPr>
            <a:spLocks noChangeArrowheads="1"/>
          </p:cNvSpPr>
          <p:nvPr/>
        </p:nvSpPr>
        <p:spPr bwMode="auto">
          <a:xfrm>
            <a:off x="4219575" y="4767952"/>
            <a:ext cx="3048000" cy="533400"/>
          </a:xfrm>
          <a:prstGeom prst="rect">
            <a:avLst/>
          </a:prstGeom>
          <a:solidFill>
            <a:schemeClr val="bg1"/>
          </a:solidFill>
          <a:ln w="9525">
            <a:noFill/>
            <a:miter lim="800000"/>
            <a:headEnd/>
            <a:tailEnd/>
          </a:ln>
        </p:spPr>
        <p:txBody>
          <a:bodyPr wrap="none" anchor="ctr"/>
          <a:lstStyle/>
          <a:p>
            <a:endParaRPr lang="es-CO" dirty="0"/>
          </a:p>
        </p:txBody>
      </p:sp>
      <p:pic>
        <p:nvPicPr>
          <p:cNvPr id="27" name="Picture 26" descr="j0234657"/>
          <p:cNvPicPr>
            <a:picLocks noChangeAspect="1" noChangeArrowheads="1"/>
          </p:cNvPicPr>
          <p:nvPr/>
        </p:nvPicPr>
        <p:blipFill>
          <a:blip r:embed="rId3" cstate="print"/>
          <a:srcRect/>
          <a:stretch>
            <a:fillRect/>
          </a:stretch>
        </p:blipFill>
        <p:spPr bwMode="auto">
          <a:xfrm>
            <a:off x="5649913" y="4767952"/>
            <a:ext cx="1114425" cy="1085850"/>
          </a:xfrm>
          <a:prstGeom prst="rect">
            <a:avLst/>
          </a:prstGeom>
          <a:noFill/>
          <a:ln w="9525">
            <a:noFill/>
            <a:miter lim="800000"/>
            <a:headEnd/>
            <a:tailEnd/>
          </a:ln>
        </p:spPr>
      </p:pic>
      <p:sp>
        <p:nvSpPr>
          <p:cNvPr id="28" name="Line 30"/>
          <p:cNvSpPr>
            <a:spLocks noChangeShapeType="1"/>
          </p:cNvSpPr>
          <p:nvPr/>
        </p:nvSpPr>
        <p:spPr bwMode="auto">
          <a:xfrm>
            <a:off x="6751638" y="5644252"/>
            <a:ext cx="17462" cy="0"/>
          </a:xfrm>
          <a:prstGeom prst="line">
            <a:avLst/>
          </a:prstGeom>
          <a:noFill/>
          <a:ln w="12700">
            <a:solidFill>
              <a:schemeClr val="tx1"/>
            </a:solidFill>
            <a:round/>
            <a:headEnd/>
            <a:tailEnd/>
          </a:ln>
        </p:spPr>
        <p:txBody>
          <a:bodyPr/>
          <a:lstStyle/>
          <a:p>
            <a:endParaRPr lang="en-US" dirty="0"/>
          </a:p>
        </p:txBody>
      </p:sp>
      <p:sp>
        <p:nvSpPr>
          <p:cNvPr id="29" name="Line 31"/>
          <p:cNvSpPr>
            <a:spLocks noChangeShapeType="1"/>
          </p:cNvSpPr>
          <p:nvPr/>
        </p:nvSpPr>
        <p:spPr bwMode="auto">
          <a:xfrm flipV="1">
            <a:off x="7267575" y="4463152"/>
            <a:ext cx="0" cy="838200"/>
          </a:xfrm>
          <a:prstGeom prst="line">
            <a:avLst/>
          </a:prstGeom>
          <a:noFill/>
          <a:ln w="9525">
            <a:solidFill>
              <a:schemeClr val="tx1"/>
            </a:solidFill>
            <a:round/>
            <a:headEnd/>
            <a:tailEnd type="triangle" w="med" len="med"/>
          </a:ln>
        </p:spPr>
        <p:txBody>
          <a:bodyPr/>
          <a:lstStyle/>
          <a:p>
            <a:endParaRPr lang="en-US" dirty="0"/>
          </a:p>
        </p:txBody>
      </p:sp>
      <p:sp>
        <p:nvSpPr>
          <p:cNvPr id="30" name="Text Box 32"/>
          <p:cNvSpPr txBox="1">
            <a:spLocks noChangeArrowheads="1"/>
          </p:cNvSpPr>
          <p:nvPr/>
        </p:nvSpPr>
        <p:spPr bwMode="auto">
          <a:xfrm>
            <a:off x="7473950" y="2696265"/>
            <a:ext cx="552450" cy="228600"/>
          </a:xfrm>
          <a:prstGeom prst="rect">
            <a:avLst/>
          </a:prstGeom>
          <a:noFill/>
          <a:ln w="9525">
            <a:noFill/>
            <a:miter lim="800000"/>
            <a:headEnd/>
            <a:tailEnd/>
          </a:ln>
        </p:spPr>
        <p:txBody>
          <a:bodyPr wrap="none">
            <a:spAutoFit/>
          </a:bodyPr>
          <a:lstStyle/>
          <a:p>
            <a:r>
              <a:rPr lang="es-CO" sz="900" dirty="0"/>
              <a:t>Módem</a:t>
            </a:r>
            <a:endParaRPr lang="en-US" sz="900" dirty="0"/>
          </a:p>
        </p:txBody>
      </p:sp>
      <p:sp>
        <p:nvSpPr>
          <p:cNvPr id="31" name="Text Box 33"/>
          <p:cNvSpPr txBox="1">
            <a:spLocks noChangeArrowheads="1"/>
          </p:cNvSpPr>
          <p:nvPr/>
        </p:nvSpPr>
        <p:spPr bwMode="auto">
          <a:xfrm rot="2070598">
            <a:off x="5557838" y="3528115"/>
            <a:ext cx="1165225" cy="244475"/>
          </a:xfrm>
          <a:prstGeom prst="rect">
            <a:avLst/>
          </a:prstGeom>
          <a:noFill/>
          <a:ln w="9525">
            <a:noFill/>
            <a:miter lim="800000"/>
            <a:headEnd/>
            <a:tailEnd/>
          </a:ln>
        </p:spPr>
        <p:txBody>
          <a:bodyPr wrap="none">
            <a:spAutoFit/>
          </a:bodyPr>
          <a:lstStyle/>
          <a:p>
            <a:r>
              <a:rPr lang="es-CO" sz="1000" b="1" dirty="0">
                <a:solidFill>
                  <a:srgbClr val="E20000"/>
                </a:solidFill>
              </a:rPr>
              <a:t>192.168.1.25:3061</a:t>
            </a:r>
            <a:endParaRPr lang="en-US" sz="1000" b="1" dirty="0">
              <a:solidFill>
                <a:srgbClr val="E20000"/>
              </a:solidFill>
            </a:endParaRPr>
          </a:p>
        </p:txBody>
      </p:sp>
      <p:sp>
        <p:nvSpPr>
          <p:cNvPr id="32" name="Text Box 34"/>
          <p:cNvSpPr txBox="1">
            <a:spLocks noChangeArrowheads="1"/>
          </p:cNvSpPr>
          <p:nvPr/>
        </p:nvSpPr>
        <p:spPr bwMode="auto">
          <a:xfrm rot="2070598">
            <a:off x="5211037" y="3344744"/>
            <a:ext cx="938077" cy="200055"/>
          </a:xfrm>
          <a:prstGeom prst="rect">
            <a:avLst/>
          </a:prstGeom>
          <a:noFill/>
          <a:ln w="9525">
            <a:noFill/>
            <a:miter lim="800000"/>
            <a:headEnd/>
            <a:tailEnd/>
          </a:ln>
        </p:spPr>
        <p:txBody>
          <a:bodyPr wrap="none">
            <a:spAutoFit/>
          </a:bodyPr>
          <a:lstStyle/>
          <a:p>
            <a:r>
              <a:rPr lang="es-CO" sz="700" b="1" dirty="0" smtClean="0">
                <a:solidFill>
                  <a:srgbClr val="E20000"/>
                </a:solidFill>
              </a:rPr>
              <a:t>192.168.1.26:3461</a:t>
            </a:r>
            <a:endParaRPr lang="en-US" sz="700" b="1" dirty="0">
              <a:solidFill>
                <a:srgbClr val="E20000"/>
              </a:solidFill>
            </a:endParaRPr>
          </a:p>
        </p:txBody>
      </p:sp>
      <p:sp>
        <p:nvSpPr>
          <p:cNvPr id="33" name="Text Box 35"/>
          <p:cNvSpPr txBox="1">
            <a:spLocks noChangeArrowheads="1"/>
          </p:cNvSpPr>
          <p:nvPr/>
        </p:nvSpPr>
        <p:spPr bwMode="auto">
          <a:xfrm rot="2115242">
            <a:off x="5084906" y="3597092"/>
            <a:ext cx="1250663" cy="246221"/>
          </a:xfrm>
          <a:prstGeom prst="rect">
            <a:avLst/>
          </a:prstGeom>
          <a:noFill/>
          <a:ln w="9525">
            <a:noFill/>
            <a:miter lim="800000"/>
            <a:headEnd/>
            <a:tailEnd/>
          </a:ln>
        </p:spPr>
        <p:txBody>
          <a:bodyPr wrap="none">
            <a:spAutoFit/>
          </a:bodyPr>
          <a:lstStyle/>
          <a:p>
            <a:r>
              <a:rPr lang="es-CO" sz="1000" b="1" dirty="0" smtClean="0">
                <a:solidFill>
                  <a:srgbClr val="E20000"/>
                </a:solidFill>
              </a:rPr>
              <a:t>192.168.1.27:5061</a:t>
            </a:r>
            <a:endParaRPr lang="en-US" sz="1000" b="1" dirty="0">
              <a:solidFill>
                <a:srgbClr val="E20000"/>
              </a:solidFill>
            </a:endParaRPr>
          </a:p>
        </p:txBody>
      </p:sp>
      <p:sp>
        <p:nvSpPr>
          <p:cNvPr id="34" name="Text Box 36"/>
          <p:cNvSpPr txBox="1">
            <a:spLocks noChangeArrowheads="1"/>
          </p:cNvSpPr>
          <p:nvPr/>
        </p:nvSpPr>
        <p:spPr bwMode="auto">
          <a:xfrm rot="556166">
            <a:off x="3805238" y="3656702"/>
            <a:ext cx="869950" cy="244475"/>
          </a:xfrm>
          <a:prstGeom prst="rect">
            <a:avLst/>
          </a:prstGeom>
          <a:noFill/>
          <a:ln w="9525">
            <a:noFill/>
            <a:miter lim="800000"/>
            <a:headEnd/>
            <a:tailEnd/>
          </a:ln>
        </p:spPr>
        <p:txBody>
          <a:bodyPr wrap="none">
            <a:spAutoFit/>
          </a:bodyPr>
          <a:lstStyle/>
          <a:p>
            <a:r>
              <a:rPr lang="es-CO" sz="1000" b="1" dirty="0">
                <a:solidFill>
                  <a:srgbClr val="E20000"/>
                </a:solidFill>
              </a:rPr>
              <a:t>192.168.1.20</a:t>
            </a:r>
            <a:endParaRPr lang="en-US" sz="1000" b="1" dirty="0">
              <a:solidFill>
                <a:srgbClr val="E20000"/>
              </a:solidFill>
            </a:endParaRPr>
          </a:p>
        </p:txBody>
      </p:sp>
      <p:sp>
        <p:nvSpPr>
          <p:cNvPr id="35" name="Text Box 37"/>
          <p:cNvSpPr txBox="1">
            <a:spLocks noChangeArrowheads="1"/>
          </p:cNvSpPr>
          <p:nvPr/>
        </p:nvSpPr>
        <p:spPr bwMode="auto">
          <a:xfrm>
            <a:off x="5788025" y="2547040"/>
            <a:ext cx="869950" cy="244475"/>
          </a:xfrm>
          <a:prstGeom prst="rect">
            <a:avLst/>
          </a:prstGeom>
          <a:noFill/>
          <a:ln w="9525">
            <a:noFill/>
            <a:miter lim="800000"/>
            <a:headEnd/>
            <a:tailEnd/>
          </a:ln>
        </p:spPr>
        <p:txBody>
          <a:bodyPr wrap="none">
            <a:spAutoFit/>
          </a:bodyPr>
          <a:lstStyle/>
          <a:p>
            <a:r>
              <a:rPr lang="es-CO" sz="1000" b="1" dirty="0">
                <a:solidFill>
                  <a:srgbClr val="E20000"/>
                </a:solidFill>
              </a:rPr>
              <a:t>192.168.1.20</a:t>
            </a:r>
            <a:endParaRPr lang="en-US" sz="1000" b="1" dirty="0">
              <a:solidFill>
                <a:srgbClr val="E20000"/>
              </a:solidFill>
            </a:endParaRPr>
          </a:p>
        </p:txBody>
      </p:sp>
      <p:sp>
        <p:nvSpPr>
          <p:cNvPr id="36" name="Text Box 38"/>
          <p:cNvSpPr txBox="1">
            <a:spLocks noChangeArrowheads="1"/>
          </p:cNvSpPr>
          <p:nvPr/>
        </p:nvSpPr>
        <p:spPr bwMode="auto">
          <a:xfrm>
            <a:off x="7159625" y="2547040"/>
            <a:ext cx="869950" cy="244475"/>
          </a:xfrm>
          <a:prstGeom prst="rect">
            <a:avLst/>
          </a:prstGeom>
          <a:noFill/>
          <a:ln w="9525">
            <a:noFill/>
            <a:miter lim="800000"/>
            <a:headEnd/>
            <a:tailEnd/>
          </a:ln>
        </p:spPr>
        <p:txBody>
          <a:bodyPr wrap="none">
            <a:spAutoFit/>
          </a:bodyPr>
          <a:lstStyle/>
          <a:p>
            <a:r>
              <a:rPr lang="es-CO" sz="1000" b="1" dirty="0">
                <a:solidFill>
                  <a:srgbClr val="E20000"/>
                </a:solidFill>
              </a:rPr>
              <a:t>200.45.53.44</a:t>
            </a:r>
            <a:endParaRPr lang="en-US" sz="1000" b="1" dirty="0">
              <a:solidFill>
                <a:srgbClr val="E20000"/>
              </a:solidFill>
            </a:endParaRPr>
          </a:p>
        </p:txBody>
      </p:sp>
      <p:sp>
        <p:nvSpPr>
          <p:cNvPr id="37" name="Text Box 39"/>
          <p:cNvSpPr txBox="1">
            <a:spLocks noChangeArrowheads="1"/>
          </p:cNvSpPr>
          <p:nvPr/>
        </p:nvSpPr>
        <p:spPr bwMode="auto">
          <a:xfrm>
            <a:off x="5903913" y="5823640"/>
            <a:ext cx="625475" cy="244475"/>
          </a:xfrm>
          <a:prstGeom prst="rect">
            <a:avLst/>
          </a:prstGeom>
          <a:noFill/>
          <a:ln w="9525">
            <a:noFill/>
            <a:miter lim="800000"/>
            <a:headEnd/>
            <a:tailEnd/>
          </a:ln>
        </p:spPr>
        <p:txBody>
          <a:bodyPr wrap="none">
            <a:spAutoFit/>
          </a:bodyPr>
          <a:lstStyle/>
          <a:p>
            <a:r>
              <a:rPr lang="es-CO" sz="1000" b="1" dirty="0">
                <a:solidFill>
                  <a:srgbClr val="E20000"/>
                </a:solidFill>
              </a:rPr>
              <a:t>Servidor</a:t>
            </a:r>
            <a:endParaRPr lang="en-US" sz="1000" b="1" dirty="0">
              <a:solidFill>
                <a:srgbClr val="E20000"/>
              </a:solidFill>
            </a:endParaRPr>
          </a:p>
        </p:txBody>
      </p:sp>
      <p:sp>
        <p:nvSpPr>
          <p:cNvPr id="38" name="Line 40"/>
          <p:cNvSpPr>
            <a:spLocks noChangeShapeType="1"/>
          </p:cNvSpPr>
          <p:nvPr/>
        </p:nvSpPr>
        <p:spPr bwMode="auto">
          <a:xfrm>
            <a:off x="2476500" y="3701152"/>
            <a:ext cx="0" cy="1285875"/>
          </a:xfrm>
          <a:prstGeom prst="line">
            <a:avLst/>
          </a:prstGeom>
          <a:noFill/>
          <a:ln w="9525">
            <a:solidFill>
              <a:schemeClr val="tx1"/>
            </a:solidFill>
            <a:round/>
            <a:headEnd/>
            <a:tailEnd type="triangle" w="med" len="med"/>
          </a:ln>
        </p:spPr>
        <p:txBody>
          <a:bodyPr/>
          <a:lstStyle/>
          <a:p>
            <a:endParaRPr lang="en-US" dirty="0"/>
          </a:p>
        </p:txBody>
      </p:sp>
      <p:sp>
        <p:nvSpPr>
          <p:cNvPr id="39" name="Text Box 41"/>
          <p:cNvSpPr txBox="1">
            <a:spLocks noChangeArrowheads="1"/>
          </p:cNvSpPr>
          <p:nvPr/>
        </p:nvSpPr>
        <p:spPr bwMode="auto">
          <a:xfrm>
            <a:off x="2435225" y="4463152"/>
            <a:ext cx="1603375" cy="396875"/>
          </a:xfrm>
          <a:prstGeom prst="rect">
            <a:avLst/>
          </a:prstGeom>
          <a:noFill/>
          <a:ln w="9525">
            <a:noFill/>
            <a:miter lim="800000"/>
            <a:headEnd/>
            <a:tailEnd/>
          </a:ln>
        </p:spPr>
        <p:txBody>
          <a:bodyPr>
            <a:spAutoFit/>
          </a:bodyPr>
          <a:lstStyle/>
          <a:p>
            <a:r>
              <a:rPr lang="es-CO" sz="1000" b="1" dirty="0">
                <a:solidFill>
                  <a:schemeClr val="accent6">
                    <a:lumMod val="60000"/>
                    <a:lumOff val="40000"/>
                  </a:schemeClr>
                </a:solidFill>
              </a:rPr>
              <a:t>A corriente regulada y conectada a UPS</a:t>
            </a:r>
            <a:endParaRPr lang="en-US" sz="1000" b="1" dirty="0">
              <a:solidFill>
                <a:schemeClr val="accent6">
                  <a:lumMod val="60000"/>
                  <a:lumOff val="40000"/>
                </a:schemeClr>
              </a:solidFill>
            </a:endParaRPr>
          </a:p>
        </p:txBody>
      </p:sp>
      <p:sp>
        <p:nvSpPr>
          <p:cNvPr id="40" name="Rectangle 42"/>
          <p:cNvSpPr>
            <a:spLocks noChangeArrowheads="1"/>
          </p:cNvSpPr>
          <p:nvPr/>
        </p:nvSpPr>
        <p:spPr bwMode="auto">
          <a:xfrm>
            <a:off x="2286000" y="4987027"/>
            <a:ext cx="381000" cy="685800"/>
          </a:xfrm>
          <a:prstGeom prst="rect">
            <a:avLst/>
          </a:prstGeom>
          <a:solidFill>
            <a:srgbClr val="FF6600"/>
          </a:solidFill>
          <a:ln w="9525">
            <a:solidFill>
              <a:schemeClr val="tx1"/>
            </a:solidFill>
            <a:miter lim="800000"/>
            <a:headEnd/>
            <a:tailEnd/>
          </a:ln>
        </p:spPr>
        <p:txBody>
          <a:bodyPr wrap="none" anchor="ctr"/>
          <a:lstStyle/>
          <a:p>
            <a:endParaRPr lang="es-CO" dirty="0"/>
          </a:p>
        </p:txBody>
      </p:sp>
      <p:sp>
        <p:nvSpPr>
          <p:cNvPr id="41" name="Text Box 43"/>
          <p:cNvSpPr txBox="1">
            <a:spLocks noChangeArrowheads="1"/>
          </p:cNvSpPr>
          <p:nvPr/>
        </p:nvSpPr>
        <p:spPr bwMode="auto">
          <a:xfrm>
            <a:off x="2638425" y="5229915"/>
            <a:ext cx="1625766" cy="400110"/>
          </a:xfrm>
          <a:prstGeom prst="rect">
            <a:avLst/>
          </a:prstGeom>
          <a:noFill/>
          <a:ln w="9525">
            <a:noFill/>
            <a:miter lim="800000"/>
            <a:headEnd/>
            <a:tailEnd/>
          </a:ln>
        </p:spPr>
        <p:txBody>
          <a:bodyPr wrap="none">
            <a:spAutoFit/>
          </a:bodyPr>
          <a:lstStyle/>
          <a:p>
            <a:r>
              <a:rPr lang="es-CO" sz="1000" b="1" dirty="0">
                <a:solidFill>
                  <a:schemeClr val="accent6">
                    <a:lumMod val="60000"/>
                    <a:lumOff val="40000"/>
                  </a:schemeClr>
                </a:solidFill>
              </a:rPr>
              <a:t>UPS listada UL</a:t>
            </a:r>
          </a:p>
          <a:p>
            <a:r>
              <a:rPr lang="es-CO" sz="1000" b="1" dirty="0">
                <a:solidFill>
                  <a:schemeClr val="accent6">
                    <a:lumMod val="60000"/>
                    <a:lumOff val="40000"/>
                  </a:schemeClr>
                </a:solidFill>
              </a:rPr>
              <a:t>Conectada a Generador</a:t>
            </a:r>
            <a:endParaRPr lang="en-US" sz="1000" b="1" dirty="0">
              <a:solidFill>
                <a:schemeClr val="accent6">
                  <a:lumMod val="60000"/>
                  <a:lumOff val="40000"/>
                </a:schemeClr>
              </a:solidFill>
            </a:endParaRPr>
          </a:p>
        </p:txBody>
      </p:sp>
      <p:pic>
        <p:nvPicPr>
          <p:cNvPr id="42" name="Picture 45"/>
          <p:cNvPicPr>
            <a:picLocks noChangeAspect="1" noChangeArrowheads="1"/>
          </p:cNvPicPr>
          <p:nvPr/>
        </p:nvPicPr>
        <p:blipFill>
          <a:blip r:embed="rId4" cstate="print"/>
          <a:srcRect/>
          <a:stretch>
            <a:fillRect/>
          </a:stretch>
        </p:blipFill>
        <p:spPr bwMode="auto">
          <a:xfrm>
            <a:off x="5184775" y="1713602"/>
            <a:ext cx="3044825" cy="311150"/>
          </a:xfrm>
          <a:prstGeom prst="rect">
            <a:avLst/>
          </a:prstGeom>
          <a:noFill/>
          <a:ln w="9525">
            <a:noFill/>
            <a:miter lim="800000"/>
            <a:headEnd/>
            <a:tailEnd/>
          </a:ln>
        </p:spPr>
      </p:pic>
      <p:pic>
        <p:nvPicPr>
          <p:cNvPr id="43" name="Picture 46"/>
          <p:cNvPicPr>
            <a:picLocks noChangeAspect="1" noChangeArrowheads="1"/>
          </p:cNvPicPr>
          <p:nvPr/>
        </p:nvPicPr>
        <p:blipFill>
          <a:blip r:embed="rId5" cstate="print"/>
          <a:srcRect/>
          <a:stretch>
            <a:fillRect/>
          </a:stretch>
        </p:blipFill>
        <p:spPr bwMode="auto">
          <a:xfrm>
            <a:off x="2108200" y="1727890"/>
            <a:ext cx="3076575" cy="290512"/>
          </a:xfrm>
          <a:prstGeom prst="rect">
            <a:avLst/>
          </a:prstGeom>
          <a:noFill/>
          <a:ln w="9525">
            <a:noFill/>
            <a:miter lim="800000"/>
            <a:headEnd/>
            <a:tailEnd/>
          </a:ln>
        </p:spPr>
      </p:pic>
      <p:sp>
        <p:nvSpPr>
          <p:cNvPr id="44" name="Line 47"/>
          <p:cNvSpPr>
            <a:spLocks noChangeShapeType="1"/>
          </p:cNvSpPr>
          <p:nvPr/>
        </p:nvSpPr>
        <p:spPr bwMode="auto">
          <a:xfrm flipH="1">
            <a:off x="3505200" y="1872352"/>
            <a:ext cx="152400" cy="1528763"/>
          </a:xfrm>
          <a:prstGeom prst="line">
            <a:avLst/>
          </a:prstGeom>
          <a:noFill/>
          <a:ln w="9525">
            <a:solidFill>
              <a:schemeClr val="hlink"/>
            </a:solidFill>
            <a:round/>
            <a:headEnd/>
            <a:tailEnd type="triangle" w="med" len="med"/>
          </a:ln>
        </p:spPr>
        <p:txBody>
          <a:bodyPr/>
          <a:lstStyle/>
          <a:p>
            <a:endParaRPr lang="en-US" dirty="0"/>
          </a:p>
        </p:txBody>
      </p:sp>
      <p:sp>
        <p:nvSpPr>
          <p:cNvPr id="45" name="Line 48"/>
          <p:cNvSpPr>
            <a:spLocks noChangeShapeType="1"/>
          </p:cNvSpPr>
          <p:nvPr/>
        </p:nvSpPr>
        <p:spPr bwMode="auto">
          <a:xfrm flipV="1">
            <a:off x="7588250" y="1567552"/>
            <a:ext cx="0" cy="304800"/>
          </a:xfrm>
          <a:prstGeom prst="line">
            <a:avLst/>
          </a:prstGeom>
          <a:noFill/>
          <a:ln w="9525">
            <a:solidFill>
              <a:schemeClr val="tx1"/>
            </a:solidFill>
            <a:round/>
            <a:headEnd/>
            <a:tailEnd/>
          </a:ln>
        </p:spPr>
        <p:txBody>
          <a:bodyPr/>
          <a:lstStyle/>
          <a:p>
            <a:endParaRPr lang="en-US" dirty="0"/>
          </a:p>
        </p:txBody>
      </p:sp>
      <p:sp>
        <p:nvSpPr>
          <p:cNvPr id="46" name="Line 49"/>
          <p:cNvSpPr>
            <a:spLocks noChangeShapeType="1"/>
          </p:cNvSpPr>
          <p:nvPr/>
        </p:nvSpPr>
        <p:spPr bwMode="auto">
          <a:xfrm flipV="1">
            <a:off x="7489825" y="1491352"/>
            <a:ext cx="0" cy="304800"/>
          </a:xfrm>
          <a:prstGeom prst="line">
            <a:avLst/>
          </a:prstGeom>
          <a:noFill/>
          <a:ln w="9525">
            <a:solidFill>
              <a:schemeClr val="tx1"/>
            </a:solidFill>
            <a:round/>
            <a:headEnd/>
            <a:tailEnd/>
          </a:ln>
        </p:spPr>
        <p:txBody>
          <a:bodyPr/>
          <a:lstStyle/>
          <a:p>
            <a:endParaRPr lang="en-US" dirty="0"/>
          </a:p>
        </p:txBody>
      </p:sp>
      <p:sp>
        <p:nvSpPr>
          <p:cNvPr id="47" name="Line 50"/>
          <p:cNvSpPr>
            <a:spLocks noChangeShapeType="1"/>
          </p:cNvSpPr>
          <p:nvPr/>
        </p:nvSpPr>
        <p:spPr bwMode="auto">
          <a:xfrm>
            <a:off x="7489825" y="1491352"/>
            <a:ext cx="977900" cy="0"/>
          </a:xfrm>
          <a:prstGeom prst="line">
            <a:avLst/>
          </a:prstGeom>
          <a:noFill/>
          <a:ln w="9525">
            <a:solidFill>
              <a:schemeClr val="tx1"/>
            </a:solidFill>
            <a:round/>
            <a:headEnd/>
            <a:tailEnd/>
          </a:ln>
        </p:spPr>
        <p:txBody>
          <a:bodyPr/>
          <a:lstStyle/>
          <a:p>
            <a:endParaRPr lang="en-US" dirty="0"/>
          </a:p>
        </p:txBody>
      </p:sp>
      <p:sp>
        <p:nvSpPr>
          <p:cNvPr id="48" name="Line 51"/>
          <p:cNvSpPr>
            <a:spLocks noChangeShapeType="1"/>
          </p:cNvSpPr>
          <p:nvPr/>
        </p:nvSpPr>
        <p:spPr bwMode="auto">
          <a:xfrm>
            <a:off x="7588250" y="1567552"/>
            <a:ext cx="879475" cy="0"/>
          </a:xfrm>
          <a:prstGeom prst="line">
            <a:avLst/>
          </a:prstGeom>
          <a:noFill/>
          <a:ln w="9525">
            <a:solidFill>
              <a:schemeClr val="tx1"/>
            </a:solidFill>
            <a:round/>
            <a:headEnd/>
            <a:tailEnd/>
          </a:ln>
        </p:spPr>
        <p:txBody>
          <a:bodyPr/>
          <a:lstStyle/>
          <a:p>
            <a:endParaRPr lang="en-US" dirty="0"/>
          </a:p>
        </p:txBody>
      </p:sp>
      <p:sp>
        <p:nvSpPr>
          <p:cNvPr id="49" name="Text Box 52"/>
          <p:cNvSpPr txBox="1">
            <a:spLocks noChangeArrowheads="1"/>
          </p:cNvSpPr>
          <p:nvPr/>
        </p:nvSpPr>
        <p:spPr bwMode="auto">
          <a:xfrm>
            <a:off x="8462963" y="1338952"/>
            <a:ext cx="449262" cy="398463"/>
          </a:xfrm>
          <a:prstGeom prst="rect">
            <a:avLst/>
          </a:prstGeom>
          <a:noFill/>
          <a:ln w="9525">
            <a:noFill/>
            <a:miter lim="800000"/>
            <a:headEnd/>
            <a:tailEnd/>
          </a:ln>
        </p:spPr>
        <p:txBody>
          <a:bodyPr>
            <a:spAutoFit/>
          </a:bodyPr>
          <a:lstStyle/>
          <a:p>
            <a:pPr defTabSz="914400">
              <a:spcBef>
                <a:spcPct val="50000"/>
              </a:spcBef>
            </a:pPr>
            <a:r>
              <a:rPr lang="es-CO" sz="800" dirty="0"/>
              <a:t>L1</a:t>
            </a:r>
          </a:p>
          <a:p>
            <a:pPr defTabSz="914400">
              <a:spcBef>
                <a:spcPct val="50000"/>
              </a:spcBef>
            </a:pPr>
            <a:r>
              <a:rPr lang="es-CO" sz="800" dirty="0"/>
              <a:t>L2</a:t>
            </a:r>
            <a:endParaRPr lang="en-US" sz="800" dirty="0"/>
          </a:p>
        </p:txBody>
      </p:sp>
      <p:sp>
        <p:nvSpPr>
          <p:cNvPr id="50" name="Rectangle 53"/>
          <p:cNvSpPr>
            <a:spLocks noChangeArrowheads="1"/>
          </p:cNvSpPr>
          <p:nvPr/>
        </p:nvSpPr>
        <p:spPr bwMode="auto">
          <a:xfrm>
            <a:off x="257175" y="4506015"/>
            <a:ext cx="2178050" cy="1785104"/>
          </a:xfrm>
          <a:prstGeom prst="rect">
            <a:avLst/>
          </a:prstGeom>
          <a:noFill/>
          <a:ln w="9525">
            <a:noFill/>
            <a:miter lim="800000"/>
            <a:headEnd/>
            <a:tailEnd/>
          </a:ln>
        </p:spPr>
        <p:txBody>
          <a:bodyPr>
            <a:spAutoFit/>
          </a:bodyPr>
          <a:lstStyle/>
          <a:p>
            <a:pPr defTabSz="914400"/>
            <a:r>
              <a:rPr lang="es-CO" sz="1400" dirty="0">
                <a:solidFill>
                  <a:schemeClr val="accent6">
                    <a:lumMod val="60000"/>
                    <a:lumOff val="40000"/>
                  </a:schemeClr>
                </a:solidFill>
              </a:rPr>
              <a:t>Conecte solo estas impresoras al puerto paralelo configurada a 80 columnas </a:t>
            </a:r>
            <a:r>
              <a:rPr lang="es-CO" sz="1400" b="1" i="1" u="sng" dirty="0">
                <a:solidFill>
                  <a:schemeClr val="accent6">
                    <a:lumMod val="60000"/>
                    <a:lumOff val="40000"/>
                  </a:schemeClr>
                </a:solidFill>
              </a:rPr>
              <a:t>únicamente</a:t>
            </a:r>
            <a:endParaRPr lang="en-US" sz="900" b="1" i="1" u="sng" dirty="0">
              <a:solidFill>
                <a:schemeClr val="accent6">
                  <a:lumMod val="60000"/>
                  <a:lumOff val="40000"/>
                </a:schemeClr>
              </a:solidFill>
            </a:endParaRPr>
          </a:p>
          <a:p>
            <a:pPr defTabSz="914400">
              <a:buFontTx/>
              <a:buChar char="-"/>
            </a:pPr>
            <a:r>
              <a:rPr lang="en-US" sz="1000" dirty="0">
                <a:solidFill>
                  <a:schemeClr val="accent6">
                    <a:lumMod val="60000"/>
                    <a:lumOff val="40000"/>
                  </a:schemeClr>
                </a:solidFill>
              </a:rPr>
              <a:t> SG CPU-1150 </a:t>
            </a:r>
          </a:p>
          <a:p>
            <a:pPr defTabSz="914400">
              <a:buFontTx/>
              <a:buChar char="-"/>
            </a:pPr>
            <a:r>
              <a:rPr lang="en-US" sz="1000" dirty="0">
                <a:solidFill>
                  <a:schemeClr val="accent6">
                    <a:lumMod val="60000"/>
                    <a:lumOff val="40000"/>
                  </a:schemeClr>
                </a:solidFill>
              </a:rPr>
              <a:t> DMP SCS-PTR</a:t>
            </a:r>
          </a:p>
          <a:p>
            <a:pPr defTabSz="914400">
              <a:buFontTx/>
              <a:buChar char="-"/>
            </a:pPr>
            <a:r>
              <a:rPr lang="en-US" sz="1000" dirty="0">
                <a:solidFill>
                  <a:schemeClr val="accent6">
                    <a:lumMod val="60000"/>
                    <a:lumOff val="40000"/>
                  </a:schemeClr>
                </a:solidFill>
              </a:rPr>
              <a:t> SG CPU DMP-206</a:t>
            </a:r>
          </a:p>
          <a:p>
            <a:pPr defTabSz="914400">
              <a:buFontTx/>
              <a:buChar char="-"/>
            </a:pPr>
            <a:r>
              <a:rPr lang="en-US" sz="1000" dirty="0">
                <a:solidFill>
                  <a:schemeClr val="accent6">
                    <a:lumMod val="60000"/>
                    <a:lumOff val="40000"/>
                  </a:schemeClr>
                </a:solidFill>
              </a:rPr>
              <a:t> Seiko DPU-414</a:t>
            </a:r>
          </a:p>
        </p:txBody>
      </p:sp>
      <p:sp>
        <p:nvSpPr>
          <p:cNvPr id="51" name="Line 54"/>
          <p:cNvSpPr>
            <a:spLocks noChangeShapeType="1"/>
          </p:cNvSpPr>
          <p:nvPr/>
        </p:nvSpPr>
        <p:spPr bwMode="auto">
          <a:xfrm flipH="1">
            <a:off x="1066800" y="2934390"/>
            <a:ext cx="914400" cy="1579562"/>
          </a:xfrm>
          <a:prstGeom prst="line">
            <a:avLst/>
          </a:prstGeom>
          <a:noFill/>
          <a:ln w="9525">
            <a:solidFill>
              <a:schemeClr val="hlink"/>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255588" y="553673"/>
            <a:ext cx="8242300" cy="554037"/>
          </a:xfrm>
          <a:prstGeom prst="rect">
            <a:avLst/>
          </a:prstGeom>
          <a:noFill/>
          <a:ln w="9525">
            <a:noFill/>
            <a:miter lim="800000"/>
            <a:headEnd/>
            <a:tailEnd/>
          </a:ln>
        </p:spPr>
        <p:txBody>
          <a:bodyPr/>
          <a:lstStyle/>
          <a:p>
            <a:r>
              <a:rPr lang="es-ES" sz="3200" b="1" dirty="0" smtClean="0">
                <a:solidFill>
                  <a:srgbClr val="0070C0"/>
                </a:solidFill>
              </a:rPr>
              <a:t>Operación con Programación de Fabrica</a:t>
            </a:r>
            <a:endParaRPr lang="es-ES" sz="3200" b="1" dirty="0">
              <a:solidFill>
                <a:srgbClr val="0070C0"/>
              </a:solidFill>
            </a:endParaRPr>
          </a:p>
        </p:txBody>
      </p:sp>
      <p:sp>
        <p:nvSpPr>
          <p:cNvPr id="9" name="TextBox 8"/>
          <p:cNvSpPr txBox="1"/>
          <p:nvPr/>
        </p:nvSpPr>
        <p:spPr>
          <a:xfrm>
            <a:off x="585788" y="1144223"/>
            <a:ext cx="7643812" cy="5355312"/>
          </a:xfrm>
          <a:prstGeom prst="rect">
            <a:avLst/>
          </a:prstGeom>
          <a:noFill/>
        </p:spPr>
        <p:txBody>
          <a:bodyPr>
            <a:spAutoFit/>
          </a:bodyPr>
          <a:lstStyle/>
          <a:p>
            <a:pPr algn="just">
              <a:buFontTx/>
              <a:buChar char="-"/>
              <a:defRPr/>
            </a:pPr>
            <a:r>
              <a:rPr lang="es-ES" dirty="0" smtClean="0"/>
              <a:t> Contesta </a:t>
            </a:r>
            <a:r>
              <a:rPr lang="es-ES" dirty="0" smtClean="0"/>
              <a:t>llamadas en el primer tono de línea.(AHS – No Habilitado.)</a:t>
            </a:r>
          </a:p>
          <a:p>
            <a:pPr algn="just">
              <a:defRPr/>
            </a:pPr>
            <a:endParaRPr lang="es-ES" dirty="0" smtClean="0"/>
          </a:p>
          <a:p>
            <a:pPr algn="just">
              <a:buFontTx/>
              <a:buChar char="-"/>
              <a:defRPr/>
            </a:pPr>
            <a:r>
              <a:rPr lang="es-ES" dirty="0" smtClean="0"/>
              <a:t> Envía </a:t>
            </a:r>
            <a:r>
              <a:rPr lang="es-ES" dirty="0" smtClean="0"/>
              <a:t>los tonos de handshake en el siguiente orden:</a:t>
            </a:r>
          </a:p>
          <a:p>
            <a:pPr marL="800100" lvl="1" indent="-342900" algn="just">
              <a:buFont typeface="+mj-lt"/>
              <a:buAutoNum type="arabicPeriod"/>
              <a:defRPr/>
            </a:pPr>
            <a:r>
              <a:rPr lang="es-ES" dirty="0" smtClean="0"/>
              <a:t>2300hz</a:t>
            </a:r>
          </a:p>
          <a:p>
            <a:pPr marL="800100" lvl="1" indent="-342900" algn="just">
              <a:buFont typeface="+mj-lt"/>
              <a:buAutoNum type="arabicPeriod"/>
              <a:defRPr/>
            </a:pPr>
            <a:r>
              <a:rPr lang="es-ES" dirty="0" smtClean="0"/>
              <a:t>1400hz</a:t>
            </a:r>
          </a:p>
          <a:p>
            <a:pPr marL="800100" lvl="1" indent="-342900" algn="just">
              <a:buFont typeface="+mj-lt"/>
              <a:buAutoNum type="arabicPeriod"/>
              <a:defRPr/>
            </a:pPr>
            <a:r>
              <a:rPr lang="es-ES" dirty="0" smtClean="0"/>
              <a:t>Dual </a:t>
            </a:r>
            <a:r>
              <a:rPr lang="es-ES" dirty="0" err="1" smtClean="0"/>
              <a:t>tone</a:t>
            </a:r>
            <a:r>
              <a:rPr lang="es-ES" dirty="0" smtClean="0"/>
              <a:t> (Standard </a:t>
            </a:r>
            <a:r>
              <a:rPr lang="es-ES" dirty="0" err="1" smtClean="0"/>
              <a:t>Contact</a:t>
            </a:r>
            <a:r>
              <a:rPr lang="es-ES" dirty="0" smtClean="0"/>
              <a:t> ID)</a:t>
            </a:r>
          </a:p>
          <a:p>
            <a:pPr marL="800100" lvl="1" indent="-342900" algn="just">
              <a:buFont typeface="+mj-lt"/>
              <a:buAutoNum type="arabicPeriod"/>
              <a:defRPr/>
            </a:pPr>
            <a:r>
              <a:rPr lang="es-ES" dirty="0" smtClean="0"/>
              <a:t>SIA FSK </a:t>
            </a:r>
          </a:p>
          <a:p>
            <a:pPr marL="800100" lvl="1" indent="-342900" algn="just">
              <a:buFont typeface="+mj-lt"/>
              <a:buAutoNum type="arabicPeriod"/>
              <a:defRPr/>
            </a:pPr>
            <a:r>
              <a:rPr lang="es-ES" dirty="0" smtClean="0"/>
              <a:t>ITI Modem IIE/IIIa2</a:t>
            </a:r>
          </a:p>
          <a:p>
            <a:pPr marL="800100" lvl="1" indent="-342900" algn="just">
              <a:buFont typeface="+mj-lt"/>
              <a:buAutoNum type="arabicPeriod"/>
              <a:defRPr/>
            </a:pPr>
            <a:r>
              <a:rPr lang="es-ES" dirty="0" smtClean="0"/>
              <a:t>Modem II</a:t>
            </a:r>
          </a:p>
          <a:p>
            <a:pPr lvl="1" algn="just">
              <a:defRPr/>
            </a:pPr>
            <a:endParaRPr lang="es-ES" dirty="0" smtClean="0"/>
          </a:p>
          <a:p>
            <a:pPr marL="4763" lvl="1" algn="just">
              <a:defRPr/>
            </a:pPr>
            <a:r>
              <a:rPr lang="es-ES" dirty="0" smtClean="0"/>
              <a:t>- Recibe </a:t>
            </a:r>
            <a:r>
              <a:rPr lang="es-ES" dirty="0" smtClean="0"/>
              <a:t>la </a:t>
            </a:r>
            <a:r>
              <a:rPr lang="es-ES" dirty="0" smtClean="0"/>
              <a:t>mayoría </a:t>
            </a:r>
            <a:r>
              <a:rPr lang="es-ES" dirty="0" smtClean="0"/>
              <a:t>de formatos con la </a:t>
            </a:r>
            <a:r>
              <a:rPr lang="es-ES" dirty="0" smtClean="0"/>
              <a:t>excepción </a:t>
            </a:r>
            <a:r>
              <a:rPr lang="es-ES" dirty="0" smtClean="0"/>
              <a:t>de 3/2, 3/1 </a:t>
            </a:r>
            <a:r>
              <a:rPr lang="es-ES" dirty="0" err="1" smtClean="0"/>
              <a:t>checksum</a:t>
            </a:r>
            <a:r>
              <a:rPr lang="es-ES" dirty="0" smtClean="0"/>
              <a:t>, SKFSK, 4/2 Extended, and 4/2 </a:t>
            </a:r>
            <a:r>
              <a:rPr lang="es-ES" dirty="0" err="1" smtClean="0"/>
              <a:t>checksum</a:t>
            </a:r>
            <a:r>
              <a:rPr lang="es-ES" dirty="0" smtClean="0"/>
              <a:t> </a:t>
            </a:r>
            <a:r>
              <a:rPr lang="es-ES" dirty="0" smtClean="0"/>
              <a:t>(Opción </a:t>
            </a:r>
            <a:r>
              <a:rPr lang="es-ES" dirty="0" smtClean="0"/>
              <a:t>95)</a:t>
            </a:r>
          </a:p>
          <a:p>
            <a:pPr marL="4763" lvl="1" algn="just">
              <a:defRPr/>
            </a:pPr>
            <a:endParaRPr lang="es-ES" dirty="0" smtClean="0"/>
          </a:p>
          <a:p>
            <a:pPr marL="4763" lvl="1" algn="just">
              <a:defRPr/>
            </a:pPr>
            <a:r>
              <a:rPr lang="es-ES" dirty="0" smtClean="0"/>
              <a:t>- Eventos </a:t>
            </a:r>
            <a:r>
              <a:rPr lang="es-ES" dirty="0" smtClean="0"/>
              <a:t>de Alarma son enviados a impresora y software de monitoreo a través del puerto serial COM1 o puerto TCP/IP(10/100Base T)</a:t>
            </a:r>
          </a:p>
          <a:p>
            <a:pPr marL="4763" lvl="1" algn="just">
              <a:defRPr/>
            </a:pPr>
            <a:endParaRPr lang="es-ES" dirty="0" smtClean="0"/>
          </a:p>
          <a:p>
            <a:pPr marL="4763" lvl="1" algn="just">
              <a:defRPr/>
            </a:pPr>
            <a:r>
              <a:rPr lang="es-ES" dirty="0" smtClean="0"/>
              <a:t>- Sin </a:t>
            </a:r>
            <a:r>
              <a:rPr lang="es-ES" dirty="0" smtClean="0"/>
              <a:t>software de monitoreo, se necesita darle conocimiento a los eventos presionando la tecla [ACK].  Esto silenciara el receptor.</a:t>
            </a:r>
          </a:p>
          <a:p>
            <a:pPr lvl="1" algn="just">
              <a:defRPr/>
            </a:pPr>
            <a:endParaRPr lang="es-E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8"/>
          <p:cNvGraphicFramePr>
            <a:graphicFrameLocks noChangeAspect="1"/>
          </p:cNvGraphicFramePr>
          <p:nvPr/>
        </p:nvGraphicFramePr>
        <p:xfrm>
          <a:off x="2805113" y="4618863"/>
          <a:ext cx="3589337" cy="1698625"/>
        </p:xfrm>
        <a:graphic>
          <a:graphicData uri="http://schemas.openxmlformats.org/presentationml/2006/ole">
            <p:oleObj spid="_x0000_s128002" name="Photo Editor Photo" r:id="rId3" imgW="11428571" imgH="5409524" progId="">
              <p:embed/>
            </p:oleObj>
          </a:graphicData>
        </a:graphic>
      </p:graphicFrame>
      <p:sp>
        <p:nvSpPr>
          <p:cNvPr id="1027" name="TextBox 1"/>
          <p:cNvSpPr txBox="1">
            <a:spLocks noChangeArrowheads="1"/>
          </p:cNvSpPr>
          <p:nvPr/>
        </p:nvSpPr>
        <p:spPr bwMode="auto">
          <a:xfrm>
            <a:off x="1979613" y="650875"/>
            <a:ext cx="5326062" cy="646113"/>
          </a:xfrm>
          <a:prstGeom prst="rect">
            <a:avLst/>
          </a:prstGeom>
          <a:noFill/>
          <a:ln w="9525">
            <a:noFill/>
            <a:miter lim="800000"/>
            <a:headEnd/>
            <a:tailEnd/>
          </a:ln>
        </p:spPr>
        <p:txBody>
          <a:bodyPr>
            <a:spAutoFit/>
          </a:bodyPr>
          <a:lstStyle/>
          <a:p>
            <a:pPr algn="ctr"/>
            <a:r>
              <a:rPr lang="es-ES" sz="3600" b="1" smtClean="0">
                <a:solidFill>
                  <a:srgbClr val="0070C0"/>
                </a:solidFill>
              </a:rPr>
              <a:t>Introducción</a:t>
            </a:r>
            <a:endParaRPr lang="es-ES" sz="3600" b="1">
              <a:solidFill>
                <a:srgbClr val="0070C0"/>
              </a:solidFill>
            </a:endParaRPr>
          </a:p>
        </p:txBody>
      </p:sp>
      <p:sp>
        <p:nvSpPr>
          <p:cNvPr id="1028" name="TextBox 3"/>
          <p:cNvSpPr txBox="1">
            <a:spLocks noChangeArrowheads="1"/>
          </p:cNvSpPr>
          <p:nvPr/>
        </p:nvSpPr>
        <p:spPr bwMode="auto">
          <a:xfrm>
            <a:off x="847725" y="1338263"/>
            <a:ext cx="7475538" cy="3816429"/>
          </a:xfrm>
          <a:prstGeom prst="rect">
            <a:avLst/>
          </a:prstGeom>
          <a:noFill/>
          <a:ln w="9525">
            <a:noFill/>
            <a:miter lim="800000"/>
            <a:headEnd/>
            <a:tailEnd/>
          </a:ln>
        </p:spPr>
        <p:txBody>
          <a:bodyPr>
            <a:spAutoFit/>
          </a:bodyPr>
          <a:lstStyle/>
          <a:p>
            <a:pPr algn="just"/>
            <a:r>
              <a:rPr lang="es-ES" sz="1600" dirty="0" smtClean="0"/>
              <a:t>El receptor System III de Sur-Gard es un sistema digital con </a:t>
            </a:r>
            <a:r>
              <a:rPr lang="es-ES" sz="1600" dirty="0" smtClean="0"/>
              <a:t>múltiple </a:t>
            </a:r>
            <a:r>
              <a:rPr lang="es-ES" sz="1600" dirty="0" smtClean="0"/>
              <a:t>plataformas de sistema telefónico para el monitoreo remoto de sistemas de Fuego y Alarmas  comerciales y residenciales.</a:t>
            </a:r>
          </a:p>
          <a:p>
            <a:pPr algn="just">
              <a:buFont typeface="Wingdings" pitchFamily="2" charset="2"/>
              <a:buChar char="ü"/>
            </a:pPr>
            <a:r>
              <a:rPr lang="es-ES" sz="1600" dirty="0" smtClean="0"/>
              <a:t> Puede tener hasta un máximo de 24 tarjetas. (Telefónicas e IP)</a:t>
            </a:r>
          </a:p>
          <a:p>
            <a:pPr algn="just">
              <a:buFont typeface="Wingdings" pitchFamily="2" charset="2"/>
              <a:buChar char="ü"/>
            </a:pPr>
            <a:r>
              <a:rPr lang="es-ES" sz="1600" dirty="0" smtClean="0"/>
              <a:t> Procesamiento de alarmas hasta 64 diferentes y pre-configurados (perfiles) por tarjeta de línea telefónica.</a:t>
            </a:r>
          </a:p>
          <a:p>
            <a:pPr algn="just">
              <a:buFont typeface="Wingdings" pitchFamily="2" charset="2"/>
              <a:buChar char="ü"/>
            </a:pPr>
            <a:r>
              <a:rPr lang="es-ES" sz="1600" dirty="0" smtClean="0"/>
              <a:t> Información (Data) recibida puede ser transmitida al software de monitoreo vía TCP/IP o Serial RS-232.</a:t>
            </a:r>
          </a:p>
          <a:p>
            <a:pPr algn="just">
              <a:buFont typeface="Wingdings" pitchFamily="2" charset="2"/>
              <a:buChar char="ü"/>
            </a:pPr>
            <a:r>
              <a:rPr lang="es-ES" sz="1600" dirty="0" smtClean="0"/>
              <a:t> Información (Data) recibida puede ser enviada a un impresor paralelo o serial a través de los puertos DB-25 y DB-9 respectivamente.</a:t>
            </a:r>
          </a:p>
          <a:p>
            <a:pPr algn="just">
              <a:buFont typeface="Wingdings" pitchFamily="2" charset="2"/>
              <a:buChar char="ü"/>
            </a:pPr>
            <a:r>
              <a:rPr lang="es-ES" sz="1600" dirty="0" smtClean="0"/>
              <a:t> Información (Data) recibida puede ser monitoreada en pantalla LCD del receptor. (En caso de falla de comunicación de soft. De monitoreo.)</a:t>
            </a:r>
          </a:p>
          <a:p>
            <a:pPr algn="just">
              <a:buFont typeface="Wingdings" pitchFamily="2" charset="2"/>
              <a:buChar char="ü"/>
            </a:pPr>
            <a:r>
              <a:rPr lang="es-ES" sz="1600" dirty="0" smtClean="0"/>
              <a:t> Configuración del sistema puede llevarse acabo vía PC utilizando la consola del System III ó utilizando la pantalla LCD.</a:t>
            </a:r>
          </a:p>
          <a:p>
            <a:pPr>
              <a:buFontTx/>
              <a:buChar char="-"/>
            </a:pPr>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p:cNvSpPr>
            <a:spLocks noChangeArrowheads="1"/>
          </p:cNvSpPr>
          <p:nvPr/>
        </p:nvSpPr>
        <p:spPr bwMode="auto">
          <a:xfrm>
            <a:off x="268288" y="785813"/>
            <a:ext cx="8242300" cy="555625"/>
          </a:xfrm>
          <a:prstGeom prst="rect">
            <a:avLst/>
          </a:prstGeom>
          <a:noFill/>
          <a:ln w="9525">
            <a:noFill/>
            <a:miter lim="800000"/>
            <a:headEnd/>
            <a:tailEnd/>
          </a:ln>
        </p:spPr>
        <p:txBody>
          <a:bodyPr/>
          <a:lstStyle/>
          <a:p>
            <a:pPr algn="ctr"/>
            <a:r>
              <a:rPr lang="es-ES" sz="3600" b="1" smtClean="0">
                <a:solidFill>
                  <a:srgbClr val="0070C0"/>
                </a:solidFill>
              </a:rPr>
              <a:t>Conexion Virtual</a:t>
            </a:r>
            <a:endParaRPr lang="es-ES" sz="3600" b="1">
              <a:solidFill>
                <a:srgbClr val="0070C0"/>
              </a:solidFill>
            </a:endParaRPr>
          </a:p>
        </p:txBody>
      </p:sp>
      <p:sp>
        <p:nvSpPr>
          <p:cNvPr id="23555" name="TextBox 2"/>
          <p:cNvSpPr txBox="1">
            <a:spLocks noChangeArrowheads="1"/>
          </p:cNvSpPr>
          <p:nvPr/>
        </p:nvSpPr>
        <p:spPr bwMode="auto">
          <a:xfrm>
            <a:off x="465364" y="1647598"/>
            <a:ext cx="8167688" cy="3831818"/>
          </a:xfrm>
          <a:prstGeom prst="rect">
            <a:avLst/>
          </a:prstGeom>
          <a:noFill/>
          <a:ln w="9525">
            <a:noFill/>
            <a:miter lim="800000"/>
            <a:headEnd/>
            <a:tailEnd/>
          </a:ln>
        </p:spPr>
        <p:txBody>
          <a:bodyPr>
            <a:spAutoFit/>
          </a:bodyPr>
          <a:lstStyle/>
          <a:p>
            <a:pPr algn="just">
              <a:lnSpc>
                <a:spcPct val="150000"/>
              </a:lnSpc>
              <a:buFont typeface="Wingdings" pitchFamily="2" charset="2"/>
              <a:buChar char="§"/>
            </a:pPr>
            <a:r>
              <a:rPr lang="es-ES" dirty="0" smtClean="0"/>
              <a:t> Una </a:t>
            </a:r>
            <a:r>
              <a:rPr lang="es-ES" dirty="0" smtClean="0"/>
              <a:t>dirección IP por receptor con respectivos puertos asociados.</a:t>
            </a:r>
          </a:p>
          <a:p>
            <a:pPr algn="just">
              <a:lnSpc>
                <a:spcPct val="150000"/>
              </a:lnSpc>
              <a:buFont typeface="Wingdings" pitchFamily="2" charset="2"/>
              <a:buChar char="§"/>
            </a:pPr>
            <a:r>
              <a:rPr lang="es-ES" dirty="0" smtClean="0"/>
              <a:t> Cada </a:t>
            </a:r>
            <a:r>
              <a:rPr lang="es-ES" dirty="0" smtClean="0"/>
              <a:t>puerto tiene un uso especifico.</a:t>
            </a:r>
          </a:p>
          <a:p>
            <a:pPr algn="just">
              <a:lnSpc>
                <a:spcPct val="150000"/>
              </a:lnSpc>
              <a:buFont typeface="Wingdings" pitchFamily="2" charset="2"/>
              <a:buChar char="§"/>
            </a:pPr>
            <a:r>
              <a:rPr lang="es-ES" dirty="0" smtClean="0"/>
              <a:t> Administración </a:t>
            </a:r>
            <a:r>
              <a:rPr lang="es-ES" dirty="0" smtClean="0"/>
              <a:t>de Configuración, se lleva acabo desde la consola del System III el cual utiliza el puerto 1024.</a:t>
            </a:r>
          </a:p>
          <a:p>
            <a:pPr algn="just">
              <a:lnSpc>
                <a:spcPct val="150000"/>
              </a:lnSpc>
              <a:buFont typeface="Wingdings" pitchFamily="2" charset="2"/>
              <a:buChar char="§"/>
            </a:pPr>
            <a:r>
              <a:rPr lang="es-ES" dirty="0" smtClean="0"/>
              <a:t> El </a:t>
            </a:r>
            <a:r>
              <a:rPr lang="es-ES" dirty="0" smtClean="0"/>
              <a:t>Software de consola SG – System III es basado en sistema operativo de Microsoft.</a:t>
            </a:r>
          </a:p>
          <a:p>
            <a:pPr algn="just">
              <a:lnSpc>
                <a:spcPct val="150000"/>
              </a:lnSpc>
              <a:buFont typeface="Wingdings" pitchFamily="2" charset="2"/>
              <a:buChar char="§"/>
            </a:pPr>
            <a:r>
              <a:rPr lang="es-ES" dirty="0" smtClean="0"/>
              <a:t> Menú </a:t>
            </a:r>
            <a:r>
              <a:rPr lang="es-ES" dirty="0" smtClean="0"/>
              <a:t>grafico (GUI) para la Administración de configuración.</a:t>
            </a:r>
          </a:p>
          <a:p>
            <a:pPr algn="just">
              <a:lnSpc>
                <a:spcPct val="150000"/>
              </a:lnSpc>
              <a:buFont typeface="Wingdings" pitchFamily="2" charset="2"/>
              <a:buChar char="§"/>
            </a:pPr>
            <a:r>
              <a:rPr lang="es-ES" dirty="0" smtClean="0"/>
              <a:t> Usos </a:t>
            </a:r>
            <a:r>
              <a:rPr lang="es-ES" dirty="0" smtClean="0"/>
              <a:t>adicionales disponibles a través de la consola(configuración Virtual de receptores, creación de archivos de programación)</a:t>
            </a:r>
            <a:endParaRPr lang="es-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9"/>
          <p:cNvSpPr>
            <a:spLocks noChangeArrowheads="1"/>
          </p:cNvSpPr>
          <p:nvPr/>
        </p:nvSpPr>
        <p:spPr bwMode="auto">
          <a:xfrm>
            <a:off x="828675" y="530225"/>
            <a:ext cx="6888163" cy="555625"/>
          </a:xfrm>
          <a:prstGeom prst="rect">
            <a:avLst/>
          </a:prstGeom>
          <a:noFill/>
          <a:ln w="9525">
            <a:noFill/>
            <a:miter lim="800000"/>
            <a:headEnd/>
            <a:tailEnd/>
          </a:ln>
        </p:spPr>
        <p:txBody>
          <a:bodyPr/>
          <a:lstStyle/>
          <a:p>
            <a:pPr algn="ctr"/>
            <a:r>
              <a:rPr lang="es-ES" sz="3200" b="1" dirty="0" smtClean="0">
                <a:solidFill>
                  <a:srgbClr val="0070C0"/>
                </a:solidFill>
              </a:rPr>
              <a:t>Soft. Monitoreo Entrada / Salida (puerto 1025)</a:t>
            </a:r>
            <a:endParaRPr lang="es-ES" sz="3200" b="1" dirty="0">
              <a:solidFill>
                <a:srgbClr val="0070C0"/>
              </a:solidFill>
            </a:endParaRPr>
          </a:p>
        </p:txBody>
      </p:sp>
      <p:sp>
        <p:nvSpPr>
          <p:cNvPr id="24579" name="TextBox 2"/>
          <p:cNvSpPr txBox="1">
            <a:spLocks noChangeArrowheads="1"/>
          </p:cNvSpPr>
          <p:nvPr/>
        </p:nvSpPr>
        <p:spPr bwMode="auto">
          <a:xfrm>
            <a:off x="974725" y="2266950"/>
            <a:ext cx="7377113" cy="646331"/>
          </a:xfrm>
          <a:prstGeom prst="rect">
            <a:avLst/>
          </a:prstGeom>
          <a:noFill/>
          <a:ln w="9525">
            <a:noFill/>
            <a:miter lim="800000"/>
            <a:headEnd/>
            <a:tailEnd/>
          </a:ln>
        </p:spPr>
        <p:txBody>
          <a:bodyPr>
            <a:spAutoFit/>
          </a:bodyPr>
          <a:lstStyle/>
          <a:p>
            <a:r>
              <a:rPr lang="es-ES" dirty="0" smtClean="0"/>
              <a:t>- Comunicación </a:t>
            </a:r>
            <a:r>
              <a:rPr lang="es-ES" dirty="0" smtClean="0"/>
              <a:t>con software de monitoreo es realizado vía el puerto TCP 1025 en la conexión de red local.</a:t>
            </a:r>
            <a:endParaRPr lang="es-E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
          <p:cNvSpPr>
            <a:spLocks noChangeArrowheads="1"/>
          </p:cNvSpPr>
          <p:nvPr/>
        </p:nvSpPr>
        <p:spPr bwMode="auto">
          <a:xfrm>
            <a:off x="255588" y="493713"/>
            <a:ext cx="8242300" cy="554037"/>
          </a:xfrm>
          <a:prstGeom prst="rect">
            <a:avLst/>
          </a:prstGeom>
          <a:noFill/>
          <a:ln w="9525">
            <a:noFill/>
            <a:miter lim="800000"/>
            <a:headEnd/>
            <a:tailEnd/>
          </a:ln>
        </p:spPr>
        <p:txBody>
          <a:bodyPr/>
          <a:lstStyle/>
          <a:p>
            <a:pPr algn="ctr"/>
            <a:r>
              <a:rPr lang="es-ES" sz="3600" b="1" dirty="0" smtClean="0">
                <a:solidFill>
                  <a:srgbClr val="0070C0"/>
                </a:solidFill>
              </a:rPr>
              <a:t>Compatibilidad</a:t>
            </a:r>
            <a:endParaRPr lang="es-ES" sz="3600" b="1" dirty="0">
              <a:solidFill>
                <a:srgbClr val="0070C0"/>
              </a:solidFill>
            </a:endParaRPr>
          </a:p>
        </p:txBody>
      </p:sp>
      <p:sp>
        <p:nvSpPr>
          <p:cNvPr id="25603" name="TextBox 2"/>
          <p:cNvSpPr txBox="1">
            <a:spLocks noChangeArrowheads="1"/>
          </p:cNvSpPr>
          <p:nvPr/>
        </p:nvSpPr>
        <p:spPr bwMode="auto">
          <a:xfrm>
            <a:off x="1073150" y="1657350"/>
            <a:ext cx="6546850" cy="3970318"/>
          </a:xfrm>
          <a:prstGeom prst="rect">
            <a:avLst/>
          </a:prstGeom>
          <a:noFill/>
          <a:ln w="9525">
            <a:noFill/>
            <a:miter lim="800000"/>
            <a:headEnd/>
            <a:tailEnd/>
          </a:ln>
        </p:spPr>
        <p:txBody>
          <a:bodyPr>
            <a:spAutoFit/>
          </a:bodyPr>
          <a:lstStyle/>
          <a:p>
            <a:r>
              <a:rPr lang="es-ES" u="sng" dirty="0" smtClean="0"/>
              <a:t>Software de Monitoreo:</a:t>
            </a:r>
          </a:p>
          <a:p>
            <a:endParaRPr lang="es-ES" dirty="0" smtClean="0"/>
          </a:p>
          <a:p>
            <a:pPr>
              <a:buFontTx/>
              <a:buChar char="-"/>
            </a:pPr>
            <a:r>
              <a:rPr lang="es-ES" dirty="0" smtClean="0"/>
              <a:t> Centurión</a:t>
            </a:r>
          </a:p>
          <a:p>
            <a:pPr>
              <a:buFontTx/>
              <a:buChar char="-"/>
            </a:pPr>
            <a:r>
              <a:rPr lang="es-ES" dirty="0" smtClean="0"/>
              <a:t> </a:t>
            </a:r>
            <a:r>
              <a:rPr lang="es-ES" dirty="0" err="1" smtClean="0"/>
              <a:t>Moniplus</a:t>
            </a:r>
            <a:endParaRPr lang="es-ES" dirty="0" smtClean="0"/>
          </a:p>
          <a:p>
            <a:pPr>
              <a:buFontTx/>
              <a:buChar char="-"/>
            </a:pPr>
            <a:r>
              <a:rPr lang="es-ES" dirty="0" smtClean="0"/>
              <a:t> MAS</a:t>
            </a:r>
            <a:endParaRPr lang="es-ES" dirty="0" smtClean="0"/>
          </a:p>
          <a:p>
            <a:pPr>
              <a:buFontTx/>
              <a:buChar char="-"/>
            </a:pPr>
            <a:r>
              <a:rPr lang="es-ES" dirty="0" smtClean="0"/>
              <a:t> DICE</a:t>
            </a:r>
            <a:endParaRPr lang="es-ES" dirty="0" smtClean="0"/>
          </a:p>
          <a:p>
            <a:pPr>
              <a:buFontTx/>
              <a:buChar char="-"/>
            </a:pPr>
            <a:r>
              <a:rPr lang="es-ES" dirty="0" smtClean="0"/>
              <a:t> SIMS </a:t>
            </a:r>
            <a:r>
              <a:rPr lang="es-ES" dirty="0" smtClean="0"/>
              <a:t>II</a:t>
            </a:r>
          </a:p>
          <a:p>
            <a:pPr>
              <a:buFontTx/>
              <a:buChar char="-"/>
            </a:pPr>
            <a:r>
              <a:rPr lang="es-ES" dirty="0" smtClean="0"/>
              <a:t> GENESYS</a:t>
            </a:r>
            <a:endParaRPr lang="es-ES" dirty="0" smtClean="0"/>
          </a:p>
          <a:p>
            <a:pPr>
              <a:buFontTx/>
              <a:buChar char="-"/>
            </a:pPr>
            <a:r>
              <a:rPr lang="es-ES" dirty="0" smtClean="0"/>
              <a:t> S.I.S</a:t>
            </a:r>
            <a:endParaRPr lang="es-ES" dirty="0" smtClean="0"/>
          </a:p>
          <a:p>
            <a:pPr>
              <a:buFontTx/>
              <a:buChar char="-"/>
            </a:pPr>
            <a:r>
              <a:rPr lang="es-ES" dirty="0" smtClean="0"/>
              <a:t> IBS</a:t>
            </a:r>
            <a:endParaRPr lang="es-ES" dirty="0" smtClean="0"/>
          </a:p>
          <a:p>
            <a:pPr>
              <a:buFontTx/>
              <a:buChar char="-"/>
            </a:pPr>
            <a:r>
              <a:rPr lang="es-ES" dirty="0" smtClean="0"/>
              <a:t> </a:t>
            </a:r>
            <a:r>
              <a:rPr lang="es-ES" dirty="0" err="1" smtClean="0"/>
              <a:t>MicroKey</a:t>
            </a:r>
            <a:endParaRPr lang="es-ES" dirty="0" smtClean="0"/>
          </a:p>
          <a:p>
            <a:pPr>
              <a:buFontTx/>
              <a:buChar char="-"/>
            </a:pPr>
            <a:endParaRPr lang="es-ES" dirty="0" smtClean="0"/>
          </a:p>
          <a:p>
            <a:r>
              <a:rPr lang="es-ES" dirty="0" smtClean="0"/>
              <a:t>* Entre muchos Software de Monitoreo de Alarmas en la Industria de Seguridad.</a:t>
            </a:r>
            <a:endParaRPr lang="es-E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219075" y="993775"/>
            <a:ext cx="8242300" cy="554038"/>
          </a:xfrm>
          <a:prstGeom prst="rect">
            <a:avLst/>
          </a:prstGeom>
          <a:noFill/>
          <a:ln w="9525">
            <a:noFill/>
            <a:miter lim="800000"/>
            <a:headEnd/>
            <a:tailEnd/>
          </a:ln>
        </p:spPr>
        <p:txBody>
          <a:bodyPr/>
          <a:lstStyle/>
          <a:p>
            <a:pPr algn="ctr"/>
            <a:r>
              <a:rPr lang="es-ES" sz="3600" b="1" dirty="0" smtClean="0">
                <a:solidFill>
                  <a:srgbClr val="0070C0"/>
                </a:solidFill>
              </a:rPr>
              <a:t>Protocolos de comunicación de software de monitoreo.</a:t>
            </a:r>
            <a:endParaRPr lang="es-ES" sz="3600" b="1" dirty="0">
              <a:solidFill>
                <a:srgbClr val="0070C0"/>
              </a:solidFill>
            </a:endParaRPr>
          </a:p>
        </p:txBody>
      </p:sp>
      <p:sp>
        <p:nvSpPr>
          <p:cNvPr id="26627" name="TextBox 2"/>
          <p:cNvSpPr txBox="1">
            <a:spLocks noChangeArrowheads="1"/>
          </p:cNvSpPr>
          <p:nvPr/>
        </p:nvSpPr>
        <p:spPr bwMode="auto">
          <a:xfrm flipH="1">
            <a:off x="987425" y="2701486"/>
            <a:ext cx="7156450" cy="2031325"/>
          </a:xfrm>
          <a:prstGeom prst="rect">
            <a:avLst/>
          </a:prstGeom>
          <a:noFill/>
          <a:ln w="9525">
            <a:noFill/>
            <a:miter lim="800000"/>
            <a:headEnd/>
            <a:tailEnd/>
          </a:ln>
        </p:spPr>
        <p:txBody>
          <a:bodyPr>
            <a:spAutoFit/>
          </a:bodyPr>
          <a:lstStyle/>
          <a:p>
            <a:pPr algn="just"/>
            <a:r>
              <a:rPr lang="es-ES" dirty="0" smtClean="0"/>
              <a:t>El System III comunica una variedad de protocolos para decodificar y reportar Eventos de Alarma a los operadores de una Central de Monitoreo utilizando software de monitoreo vía TCP/IP y/o puerto serial RS-232.</a:t>
            </a:r>
          </a:p>
          <a:p>
            <a:pPr algn="just"/>
            <a:endParaRPr lang="es-ES" dirty="0" smtClean="0"/>
          </a:p>
          <a:p>
            <a:pPr algn="just"/>
            <a:r>
              <a:rPr lang="es-ES" dirty="0" smtClean="0"/>
              <a:t>*</a:t>
            </a:r>
            <a:r>
              <a:rPr lang="es-ES" b="1" dirty="0" smtClean="0"/>
              <a:t>Nota</a:t>
            </a:r>
            <a:r>
              <a:rPr lang="es-ES" dirty="0" smtClean="0"/>
              <a:t>: Una lista de protocolos de software de monitoreo puede ser provista a través de peticiones. (Desarrollo de </a:t>
            </a:r>
            <a:r>
              <a:rPr lang="es-ES" dirty="0" err="1" smtClean="0"/>
              <a:t>Soft</a:t>
            </a:r>
            <a:r>
              <a:rPr lang="es-ES" dirty="0" smtClean="0"/>
              <a:t>. de Monitoreo)</a:t>
            </a:r>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ChangeArrowheads="1"/>
          </p:cNvSpPr>
          <p:nvPr/>
        </p:nvSpPr>
        <p:spPr bwMode="auto">
          <a:xfrm>
            <a:off x="268288" y="822325"/>
            <a:ext cx="8242300" cy="555625"/>
          </a:xfrm>
          <a:prstGeom prst="rect">
            <a:avLst/>
          </a:prstGeom>
          <a:noFill/>
          <a:ln w="9525">
            <a:noFill/>
            <a:miter lim="800000"/>
            <a:headEnd/>
            <a:tailEnd/>
          </a:ln>
        </p:spPr>
        <p:txBody>
          <a:bodyPr/>
          <a:lstStyle/>
          <a:p>
            <a:pPr algn="ctr"/>
            <a:r>
              <a:rPr lang="es-ES" sz="3600" b="1" dirty="0" smtClean="0">
                <a:solidFill>
                  <a:srgbClr val="0070C0"/>
                </a:solidFill>
              </a:rPr>
              <a:t>Protocolo Data Byte</a:t>
            </a:r>
            <a:endParaRPr lang="es-ES" sz="3600" b="1" dirty="0">
              <a:solidFill>
                <a:srgbClr val="0070C0"/>
              </a:solidFill>
            </a:endParaRPr>
          </a:p>
        </p:txBody>
      </p:sp>
      <p:sp>
        <p:nvSpPr>
          <p:cNvPr id="27651" name="TextBox 2"/>
          <p:cNvSpPr txBox="1">
            <a:spLocks noChangeArrowheads="1"/>
          </p:cNvSpPr>
          <p:nvPr/>
        </p:nvSpPr>
        <p:spPr bwMode="auto">
          <a:xfrm>
            <a:off x="865188" y="2060575"/>
            <a:ext cx="7510462" cy="2031325"/>
          </a:xfrm>
          <a:prstGeom prst="rect">
            <a:avLst/>
          </a:prstGeom>
          <a:noFill/>
          <a:ln w="9525">
            <a:noFill/>
            <a:miter lim="800000"/>
            <a:headEnd/>
            <a:tailEnd/>
          </a:ln>
        </p:spPr>
        <p:txBody>
          <a:bodyPr>
            <a:spAutoFit/>
          </a:bodyPr>
          <a:lstStyle/>
          <a:p>
            <a:r>
              <a:rPr lang="es-ES" dirty="0" smtClean="0"/>
              <a:t>SG System III utiliza:  (configuración de fabrica)</a:t>
            </a:r>
          </a:p>
          <a:p>
            <a:r>
              <a:rPr lang="es-ES" dirty="0" smtClean="0"/>
              <a:t>- 9600 Baud Rate</a:t>
            </a:r>
          </a:p>
          <a:p>
            <a:r>
              <a:rPr lang="es-ES" dirty="0" smtClean="0"/>
              <a:t>- 1-start bit</a:t>
            </a:r>
          </a:p>
          <a:p>
            <a:r>
              <a:rPr lang="es-ES" dirty="0" smtClean="0"/>
              <a:t>- 8-data bits</a:t>
            </a:r>
          </a:p>
          <a:p>
            <a:pPr>
              <a:buFontTx/>
              <a:buChar char="-"/>
            </a:pPr>
            <a:r>
              <a:rPr lang="es-ES" dirty="0" smtClean="0"/>
              <a:t> 0-parity</a:t>
            </a:r>
          </a:p>
          <a:p>
            <a:pPr>
              <a:buFontTx/>
              <a:buChar char="-"/>
            </a:pPr>
            <a:r>
              <a:rPr lang="es-ES" dirty="0" smtClean="0"/>
              <a:t> 2 stop bit structure</a:t>
            </a:r>
          </a:p>
          <a:p>
            <a:r>
              <a:rPr lang="es-ES" dirty="0" smtClean="0"/>
              <a:t>Para transmitir y recibir señales en el puerto RS-232.</a:t>
            </a:r>
            <a:endParaRPr lang="es-E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ChangeArrowheads="1"/>
          </p:cNvSpPr>
          <p:nvPr/>
        </p:nvSpPr>
        <p:spPr bwMode="auto">
          <a:xfrm>
            <a:off x="255588" y="493713"/>
            <a:ext cx="8242300" cy="554037"/>
          </a:xfrm>
          <a:prstGeom prst="rect">
            <a:avLst/>
          </a:prstGeom>
          <a:noFill/>
          <a:ln w="9525">
            <a:noFill/>
            <a:miter lim="800000"/>
            <a:headEnd/>
            <a:tailEnd/>
          </a:ln>
        </p:spPr>
        <p:txBody>
          <a:bodyPr/>
          <a:lstStyle/>
          <a:p>
            <a:pPr algn="ctr"/>
            <a:r>
              <a:rPr lang="es-ES" sz="3200" b="1" dirty="0" smtClean="0">
                <a:solidFill>
                  <a:srgbClr val="0070C0"/>
                </a:solidFill>
              </a:rPr>
              <a:t>Conocimiento de Eventos de Alarma</a:t>
            </a:r>
            <a:r>
              <a:rPr lang="es-ES" sz="3600" b="1" dirty="0" smtClean="0">
                <a:solidFill>
                  <a:srgbClr val="0070C0"/>
                </a:solidFill>
              </a:rPr>
              <a:t>.</a:t>
            </a:r>
            <a:endParaRPr lang="es-ES" sz="3600" b="1" dirty="0">
              <a:solidFill>
                <a:srgbClr val="0070C0"/>
              </a:solidFill>
            </a:endParaRPr>
          </a:p>
        </p:txBody>
      </p:sp>
      <p:sp>
        <p:nvSpPr>
          <p:cNvPr id="28675" name="TextBox 2"/>
          <p:cNvSpPr txBox="1">
            <a:spLocks noChangeArrowheads="1"/>
          </p:cNvSpPr>
          <p:nvPr/>
        </p:nvSpPr>
        <p:spPr bwMode="auto">
          <a:xfrm>
            <a:off x="633413" y="1205139"/>
            <a:ext cx="7718425" cy="4801314"/>
          </a:xfrm>
          <a:prstGeom prst="rect">
            <a:avLst/>
          </a:prstGeom>
          <a:noFill/>
          <a:ln w="9525">
            <a:noFill/>
            <a:miter lim="800000"/>
            <a:headEnd/>
            <a:tailEnd/>
          </a:ln>
        </p:spPr>
        <p:txBody>
          <a:bodyPr>
            <a:spAutoFit/>
          </a:bodyPr>
          <a:lstStyle/>
          <a:p>
            <a:pPr algn="just">
              <a:buFont typeface="Wingdings" pitchFamily="2" charset="2"/>
              <a:buChar char="§"/>
            </a:pPr>
            <a:r>
              <a:rPr lang="es-ES" dirty="0" smtClean="0"/>
              <a:t> </a:t>
            </a:r>
            <a:r>
              <a:rPr lang="es-ES" sz="1600" dirty="0" smtClean="0"/>
              <a:t>El System III requiere una señal de conocimiento </a:t>
            </a:r>
            <a:r>
              <a:rPr lang="es-ES" sz="1600" b="1" dirty="0" smtClean="0"/>
              <a:t>[ACK] </a:t>
            </a:r>
            <a:r>
              <a:rPr lang="es-ES" sz="1600" dirty="0" smtClean="0"/>
              <a:t>(Hex 06) del software de monitoreo dentro de una ventana de  4s. Por cada evento de alarma transmitido.</a:t>
            </a:r>
          </a:p>
          <a:p>
            <a:pPr algn="just">
              <a:buFont typeface="Wingdings" pitchFamily="2" charset="2"/>
              <a:buChar char="§"/>
            </a:pPr>
            <a:endParaRPr lang="es-ES" sz="1600" dirty="0" smtClean="0"/>
          </a:p>
          <a:p>
            <a:pPr algn="just">
              <a:buFont typeface="Wingdings" pitchFamily="2" charset="2"/>
              <a:buChar char="§"/>
            </a:pPr>
            <a:r>
              <a:rPr lang="es-ES" sz="1600" dirty="0" smtClean="0"/>
              <a:t> Al no recibirse la señal de conocimiento [ACK] ocasionara el re-envió del mismo evento hasta un máximo de </a:t>
            </a:r>
            <a:r>
              <a:rPr lang="es-ES" sz="1600" b="1" dirty="0" smtClean="0"/>
              <a:t>3 re-transmisiones </a:t>
            </a:r>
            <a:r>
              <a:rPr lang="es-ES" sz="1600" dirty="0" smtClean="0"/>
              <a:t>antes de indicar un fallo de comunicación.</a:t>
            </a:r>
          </a:p>
          <a:p>
            <a:pPr algn="just">
              <a:buFont typeface="Wingdings" pitchFamily="2" charset="2"/>
              <a:buChar char="§"/>
            </a:pPr>
            <a:endParaRPr lang="es-ES" sz="1600" dirty="0" smtClean="0"/>
          </a:p>
          <a:p>
            <a:pPr algn="just">
              <a:buFont typeface="Wingdings" pitchFamily="2" charset="2"/>
              <a:buChar char="§"/>
            </a:pPr>
            <a:r>
              <a:rPr lang="es-ES" sz="1600" dirty="0" smtClean="0"/>
              <a:t> Durante una falla de comunicación el receptor cesara la transmisión de eventos de alarma y continuara el envió único de señales heartbeat.</a:t>
            </a:r>
          </a:p>
          <a:p>
            <a:pPr algn="just">
              <a:buFont typeface="Wingdings" pitchFamily="2" charset="2"/>
              <a:buChar char="§"/>
            </a:pPr>
            <a:endParaRPr lang="es-ES" sz="1600" dirty="0" smtClean="0"/>
          </a:p>
          <a:p>
            <a:pPr algn="just">
              <a:buFont typeface="Wingdings" pitchFamily="2" charset="2"/>
              <a:buChar char="§"/>
            </a:pPr>
            <a:r>
              <a:rPr lang="es-ES" sz="1600" dirty="0" smtClean="0"/>
              <a:t> Lo mismo ocurre cuando el receptor obtiene una señal </a:t>
            </a:r>
            <a:r>
              <a:rPr lang="es-ES" sz="1600" b="1" dirty="0" smtClean="0"/>
              <a:t>[NAK] </a:t>
            </a:r>
            <a:r>
              <a:rPr lang="es-ES" sz="1600" dirty="0" smtClean="0"/>
              <a:t>(Hex 15)</a:t>
            </a:r>
          </a:p>
          <a:p>
            <a:pPr algn="just">
              <a:buFont typeface="Wingdings" pitchFamily="2" charset="2"/>
              <a:buChar char="§"/>
            </a:pPr>
            <a:endParaRPr lang="es-ES" sz="1600" dirty="0" smtClean="0"/>
          </a:p>
          <a:p>
            <a:pPr algn="just">
              <a:buFont typeface="Wingdings" pitchFamily="2" charset="2"/>
              <a:buChar char="§"/>
            </a:pPr>
            <a:r>
              <a:rPr lang="es-ES" sz="1600" dirty="0" smtClean="0"/>
              <a:t> En caso de fallo de comunicación con software de monitoreo, el System III puede almacenar hasta un máximo de </a:t>
            </a:r>
            <a:r>
              <a:rPr lang="es-ES" sz="1600" b="1" dirty="0" smtClean="0"/>
              <a:t>256 eventos por tarjeta de línea </a:t>
            </a:r>
            <a:r>
              <a:rPr lang="es-ES" sz="1600" dirty="0" smtClean="0"/>
              <a:t>(memoria interna de la tarjeta)</a:t>
            </a:r>
          </a:p>
          <a:p>
            <a:pPr algn="just">
              <a:buFont typeface="Wingdings" pitchFamily="2" charset="2"/>
              <a:buChar char="§"/>
            </a:pPr>
            <a:endParaRPr lang="es-ES" sz="1600" dirty="0" smtClean="0"/>
          </a:p>
          <a:p>
            <a:pPr algn="just">
              <a:buFont typeface="Wingdings" pitchFamily="2" charset="2"/>
              <a:buChar char="§"/>
            </a:pPr>
            <a:r>
              <a:rPr lang="es-ES" sz="1600" dirty="0" smtClean="0"/>
              <a:t> </a:t>
            </a:r>
            <a:r>
              <a:rPr lang="es-ES" sz="1600" dirty="0" smtClean="0"/>
              <a:t>La Comunicación es re-establecida cuando la </a:t>
            </a:r>
            <a:r>
              <a:rPr lang="es-ES" sz="1600" b="1" dirty="0" smtClean="0"/>
              <a:t>Primera señal de conocimiento </a:t>
            </a:r>
            <a:r>
              <a:rPr lang="es-ES" sz="1600" dirty="0" smtClean="0"/>
              <a:t> es recibida; toda la información en memoria de eventos es descargado en el software de monitoreo.</a:t>
            </a:r>
            <a:endParaRPr lang="es-E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255588" y="493713"/>
            <a:ext cx="8242300" cy="554037"/>
          </a:xfrm>
          <a:prstGeom prst="rect">
            <a:avLst/>
          </a:prstGeom>
          <a:noFill/>
          <a:ln w="9525">
            <a:noFill/>
            <a:miter lim="800000"/>
            <a:headEnd/>
            <a:tailEnd/>
          </a:ln>
        </p:spPr>
        <p:txBody>
          <a:bodyPr/>
          <a:lstStyle/>
          <a:p>
            <a:pPr algn="ctr"/>
            <a:r>
              <a:rPr lang="es-ES" sz="3600" b="1" dirty="0" smtClean="0">
                <a:solidFill>
                  <a:srgbClr val="0070C0"/>
                </a:solidFill>
              </a:rPr>
              <a:t>Respuestas de puerto COM1</a:t>
            </a:r>
            <a:endParaRPr lang="es-ES" sz="3600" b="1" dirty="0">
              <a:solidFill>
                <a:srgbClr val="0070C0"/>
              </a:solidFill>
            </a:endParaRPr>
          </a:p>
        </p:txBody>
      </p:sp>
      <p:sp>
        <p:nvSpPr>
          <p:cNvPr id="29699" name="TextBox 2"/>
          <p:cNvSpPr txBox="1">
            <a:spLocks noChangeArrowheads="1"/>
          </p:cNvSpPr>
          <p:nvPr/>
        </p:nvSpPr>
        <p:spPr bwMode="auto">
          <a:xfrm>
            <a:off x="658813" y="1341438"/>
            <a:ext cx="7985125" cy="5016758"/>
          </a:xfrm>
          <a:prstGeom prst="rect">
            <a:avLst/>
          </a:prstGeom>
          <a:noFill/>
          <a:ln w="9525">
            <a:noFill/>
            <a:miter lim="800000"/>
            <a:headEnd/>
            <a:tailEnd/>
          </a:ln>
        </p:spPr>
        <p:txBody>
          <a:bodyPr>
            <a:spAutoFit/>
          </a:bodyPr>
          <a:lstStyle/>
          <a:p>
            <a:pPr algn="just">
              <a:buFont typeface="Wingdings" pitchFamily="2" charset="2"/>
              <a:buChar char="§"/>
            </a:pPr>
            <a:r>
              <a:rPr lang="es-ES" sz="1600" dirty="0" smtClean="0"/>
              <a:t> Cuando </a:t>
            </a:r>
            <a:r>
              <a:rPr lang="es-ES" sz="1600" dirty="0" smtClean="0"/>
              <a:t>el CPM3 envía un evento a la PC, este monitorea </a:t>
            </a:r>
            <a:r>
              <a:rPr lang="es-ES" sz="1600" u="sng" dirty="0" smtClean="0"/>
              <a:t>3 posibles respuestas</a:t>
            </a:r>
            <a:r>
              <a:rPr lang="es-ES" sz="1600" dirty="0" smtClean="0"/>
              <a:t>:  </a:t>
            </a:r>
            <a:r>
              <a:rPr lang="es-ES" sz="1600" b="1" dirty="0" smtClean="0"/>
              <a:t>ACK</a:t>
            </a:r>
            <a:r>
              <a:rPr lang="es-ES" sz="1600" dirty="0" smtClean="0"/>
              <a:t>, </a:t>
            </a:r>
            <a:r>
              <a:rPr lang="es-ES" sz="1600" b="1" dirty="0" smtClean="0"/>
              <a:t>NAK</a:t>
            </a:r>
            <a:r>
              <a:rPr lang="es-ES" sz="1600" dirty="0" smtClean="0"/>
              <a:t>, o </a:t>
            </a:r>
            <a:r>
              <a:rPr lang="es-ES" sz="1600" b="1" dirty="0" smtClean="0"/>
              <a:t>Unknown/No Response</a:t>
            </a:r>
          </a:p>
          <a:p>
            <a:pPr algn="just">
              <a:buFont typeface="Wingdings" pitchFamily="2" charset="2"/>
              <a:buChar char="§"/>
            </a:pPr>
            <a:endParaRPr lang="es-ES" sz="1600" dirty="0" smtClean="0"/>
          </a:p>
          <a:p>
            <a:pPr algn="just">
              <a:buFont typeface="Wingdings" pitchFamily="2" charset="2"/>
              <a:buChar char="§"/>
            </a:pPr>
            <a:r>
              <a:rPr lang="es-ES" sz="1600" dirty="0" smtClean="0"/>
              <a:t> </a:t>
            </a:r>
            <a:r>
              <a:rPr lang="es-ES" sz="1600" dirty="0" smtClean="0"/>
              <a:t> ACK</a:t>
            </a:r>
            <a:r>
              <a:rPr lang="es-ES" sz="1600" dirty="0" smtClean="0"/>
              <a:t>: significa que el soft. De monitoreo recibió todos los eventos satisfactoriamente.</a:t>
            </a:r>
          </a:p>
          <a:p>
            <a:pPr algn="just">
              <a:buFont typeface="Wingdings" pitchFamily="2" charset="2"/>
              <a:buChar char="§"/>
            </a:pPr>
            <a:endParaRPr lang="es-ES" sz="1600" dirty="0" smtClean="0"/>
          </a:p>
          <a:p>
            <a:pPr algn="just">
              <a:buFont typeface="Wingdings" pitchFamily="2" charset="2"/>
              <a:buChar char="§"/>
            </a:pPr>
            <a:r>
              <a:rPr lang="es-ES" sz="1600" dirty="0" smtClean="0"/>
              <a:t> NAK: Significa que el soft. De monitoreo recibió los eventos pero no pudo interpretarlos. El evento será retransmitido hasta un max. de </a:t>
            </a:r>
            <a:r>
              <a:rPr lang="es-ES" sz="1600" b="1" dirty="0" smtClean="0"/>
              <a:t>25 veces.</a:t>
            </a:r>
            <a:r>
              <a:rPr lang="es-ES" sz="1600" dirty="0" smtClean="0"/>
              <a:t>  Al alcanzar el numero máximo la SG-DLR3-STD generara un error de comunicación interno. Al llegar a la retransmisión </a:t>
            </a:r>
            <a:r>
              <a:rPr lang="es-ES" sz="1600" b="1" dirty="0" smtClean="0"/>
              <a:t>20</a:t>
            </a:r>
            <a:r>
              <a:rPr lang="es-ES" sz="1600" dirty="0" smtClean="0"/>
              <a:t> </a:t>
            </a:r>
            <a:r>
              <a:rPr lang="es-ES" sz="1600" b="1" dirty="0" smtClean="0"/>
              <a:t>NAK</a:t>
            </a:r>
            <a:r>
              <a:rPr lang="es-ES" sz="1600" dirty="0" smtClean="0"/>
              <a:t>, el CPM3 enviara un error de comunicación interno al impresor(virtual y físico.)</a:t>
            </a:r>
          </a:p>
          <a:p>
            <a:pPr algn="just">
              <a:buFont typeface="Wingdings" pitchFamily="2" charset="2"/>
              <a:buChar char="§"/>
            </a:pPr>
            <a:endParaRPr lang="es-ES" sz="1600" dirty="0" smtClean="0"/>
          </a:p>
          <a:p>
            <a:pPr algn="just">
              <a:buFont typeface="Wingdings" pitchFamily="2" charset="2"/>
              <a:buChar char="§"/>
            </a:pPr>
            <a:r>
              <a:rPr lang="es-ES" sz="1600" dirty="0" smtClean="0"/>
              <a:t> Cualquier </a:t>
            </a:r>
            <a:r>
              <a:rPr lang="es-ES" sz="1600" dirty="0" smtClean="0"/>
              <a:t>otra respuesta del soft. De monitoreo, incluyendo NO respuesta ocasionara que el CPM3 envíe los eventos nuevamente hasta un máximo de</a:t>
            </a:r>
            <a:r>
              <a:rPr lang="es-ES" sz="1600" b="1" dirty="0" smtClean="0"/>
              <a:t> 4 retransmisiones.</a:t>
            </a:r>
            <a:endParaRPr lang="es-ES" sz="1600" dirty="0" smtClean="0"/>
          </a:p>
          <a:p>
            <a:pPr algn="just">
              <a:buFont typeface="Wingdings" pitchFamily="2" charset="2"/>
              <a:buChar char="§"/>
            </a:pPr>
            <a:endParaRPr lang="es-ES" sz="1600" dirty="0" smtClean="0"/>
          </a:p>
          <a:p>
            <a:pPr algn="just">
              <a:buFont typeface="Wingdings" pitchFamily="2" charset="2"/>
              <a:buChar char="§"/>
            </a:pPr>
            <a:r>
              <a:rPr lang="es-ES" sz="1600" dirty="0" smtClean="0"/>
              <a:t> </a:t>
            </a:r>
            <a:r>
              <a:rPr lang="es-ES" sz="1600" dirty="0" smtClean="0"/>
              <a:t>Después que el CPM3 a hecho varios intentos de comunicación pero no obtiene respuestas, este asumirá que nada esta conectado al receptor, generara un evento/alarma de comunicación y cambiara a otro puerto de comunicación o se ira a modo Manual.</a:t>
            </a:r>
            <a:endParaRPr lang="es-E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255588" y="493713"/>
            <a:ext cx="8242300" cy="554037"/>
          </a:xfrm>
          <a:prstGeom prst="rect">
            <a:avLst/>
          </a:prstGeom>
          <a:noFill/>
          <a:ln w="9525">
            <a:noFill/>
            <a:miter lim="800000"/>
            <a:headEnd/>
            <a:tailEnd/>
          </a:ln>
        </p:spPr>
        <p:txBody>
          <a:bodyPr/>
          <a:lstStyle/>
          <a:p>
            <a:pPr algn="ctr"/>
            <a:r>
              <a:rPr lang="es-ES" sz="3600" b="1" dirty="0" smtClean="0">
                <a:solidFill>
                  <a:srgbClr val="0070C0"/>
                </a:solidFill>
              </a:rPr>
              <a:t>Ausencia de Soft de Monitoreo.</a:t>
            </a:r>
            <a:endParaRPr lang="es-ES" sz="3600" b="1" dirty="0">
              <a:solidFill>
                <a:srgbClr val="0070C0"/>
              </a:solidFill>
            </a:endParaRPr>
          </a:p>
        </p:txBody>
      </p:sp>
      <p:sp>
        <p:nvSpPr>
          <p:cNvPr id="30723" name="TextBox 3"/>
          <p:cNvSpPr txBox="1">
            <a:spLocks noChangeArrowheads="1"/>
          </p:cNvSpPr>
          <p:nvPr/>
        </p:nvSpPr>
        <p:spPr bwMode="auto">
          <a:xfrm>
            <a:off x="573088" y="1852613"/>
            <a:ext cx="8362950" cy="3416320"/>
          </a:xfrm>
          <a:prstGeom prst="rect">
            <a:avLst/>
          </a:prstGeom>
          <a:noFill/>
          <a:ln w="9525">
            <a:noFill/>
            <a:miter lim="800000"/>
            <a:headEnd/>
            <a:tailEnd/>
          </a:ln>
        </p:spPr>
        <p:txBody>
          <a:bodyPr>
            <a:spAutoFit/>
          </a:bodyPr>
          <a:lstStyle/>
          <a:p>
            <a:pPr>
              <a:buFont typeface="Wingdings" pitchFamily="2" charset="2"/>
              <a:buChar char="§"/>
            </a:pPr>
            <a:r>
              <a:rPr lang="es-ES" dirty="0" smtClean="0"/>
              <a:t>-Si no hay ningún PC conectado, el CPM3 generara un mensaje de fallo       ‘</a:t>
            </a:r>
            <a:r>
              <a:rPr lang="es-ES" b="1" dirty="0" smtClean="0"/>
              <a:t>SG-Serial fail</a:t>
            </a:r>
            <a:r>
              <a:rPr lang="es-ES" dirty="0" smtClean="0"/>
              <a:t>’ o ‘</a:t>
            </a:r>
            <a:r>
              <a:rPr lang="es-ES" b="1" dirty="0" smtClean="0"/>
              <a:t>SG-TCP/IPx Fail</a:t>
            </a:r>
            <a:r>
              <a:rPr lang="es-ES" dirty="0" smtClean="0"/>
              <a:t>’ </a:t>
            </a:r>
          </a:p>
          <a:p>
            <a:pPr>
              <a:buFont typeface="Wingdings" pitchFamily="2" charset="2"/>
              <a:buChar char="§"/>
            </a:pPr>
            <a:endParaRPr lang="es-ES" dirty="0" smtClean="0"/>
          </a:p>
          <a:p>
            <a:pPr>
              <a:buFont typeface="Wingdings" pitchFamily="2" charset="2"/>
              <a:buChar char="§"/>
            </a:pPr>
            <a:r>
              <a:rPr lang="es-ES" dirty="0" smtClean="0"/>
              <a:t>En casos de falla de comunicación, el CPM3 continuara el envió de señales heartbeat a la PC hasta que esta responda.</a:t>
            </a:r>
          </a:p>
          <a:p>
            <a:pPr>
              <a:buFont typeface="Wingdings" pitchFamily="2" charset="2"/>
              <a:buChar char="§"/>
            </a:pPr>
            <a:endParaRPr lang="es-ES" dirty="0" smtClean="0"/>
          </a:p>
          <a:p>
            <a:pPr>
              <a:buFont typeface="Wingdings" pitchFamily="2" charset="2"/>
              <a:buChar char="§"/>
            </a:pPr>
            <a:r>
              <a:rPr lang="es-ES" dirty="0" smtClean="0"/>
              <a:t>El receptor tratara 4 envíos, luego hará una pausa y esperara por el siguiente ciclo antes de continuar.  </a:t>
            </a:r>
          </a:p>
          <a:p>
            <a:endParaRPr lang="es-ES" i="1" dirty="0" smtClean="0"/>
          </a:p>
          <a:p>
            <a:r>
              <a:rPr lang="es-ES" i="1" dirty="0" smtClean="0"/>
              <a:t>*</a:t>
            </a:r>
            <a:r>
              <a:rPr lang="es-ES" b="1" i="1" dirty="0" smtClean="0"/>
              <a:t>Nota</a:t>
            </a:r>
            <a:r>
              <a:rPr lang="es-ES" i="1" dirty="0" smtClean="0"/>
              <a:t>: El intervalo típico de heartbeat es de 30 segundos.</a:t>
            </a:r>
          </a:p>
          <a:p>
            <a:pPr>
              <a:buFontTx/>
              <a:buChar char="-"/>
            </a:pPr>
            <a:endParaRPr lang="es-ES" dirty="0" smtClean="0"/>
          </a:p>
          <a:p>
            <a:pPr>
              <a:buFontTx/>
              <a:buChar char="-"/>
            </a:pPr>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255588" y="493713"/>
            <a:ext cx="8242300" cy="554037"/>
          </a:xfrm>
          <a:prstGeom prst="rect">
            <a:avLst/>
          </a:prstGeom>
          <a:noFill/>
          <a:ln w="9525">
            <a:noFill/>
            <a:miter lim="800000"/>
            <a:headEnd/>
            <a:tailEnd/>
          </a:ln>
        </p:spPr>
        <p:txBody>
          <a:bodyPr/>
          <a:lstStyle/>
          <a:p>
            <a:pPr algn="ctr"/>
            <a:r>
              <a:rPr lang="es-ES" sz="3600" b="1" dirty="0" smtClean="0">
                <a:solidFill>
                  <a:srgbClr val="0070C0"/>
                </a:solidFill>
              </a:rPr>
              <a:t>Ausencia de Soft de Monitoreo.</a:t>
            </a:r>
            <a:endParaRPr lang="es-ES" sz="3600" b="1" dirty="0">
              <a:solidFill>
                <a:srgbClr val="0070C0"/>
              </a:solidFill>
            </a:endParaRPr>
          </a:p>
        </p:txBody>
      </p:sp>
      <p:pic>
        <p:nvPicPr>
          <p:cNvPr id="31747" name="Picture 3"/>
          <p:cNvPicPr>
            <a:picLocks noChangeAspect="1" noChangeArrowheads="1"/>
          </p:cNvPicPr>
          <p:nvPr/>
        </p:nvPicPr>
        <p:blipFill>
          <a:blip r:embed="rId2" cstate="print"/>
          <a:srcRect/>
          <a:stretch>
            <a:fillRect/>
          </a:stretch>
        </p:blipFill>
        <p:spPr bwMode="auto">
          <a:xfrm>
            <a:off x="1276350" y="1249363"/>
            <a:ext cx="6311900" cy="1974850"/>
          </a:xfrm>
          <a:prstGeom prst="rect">
            <a:avLst/>
          </a:prstGeom>
          <a:noFill/>
          <a:ln w="9525">
            <a:noFill/>
            <a:miter lim="800000"/>
            <a:headEnd/>
            <a:tailEnd/>
          </a:ln>
        </p:spPr>
      </p:pic>
      <p:sp>
        <p:nvSpPr>
          <p:cNvPr id="31748" name="TextBox 4"/>
          <p:cNvSpPr txBox="1">
            <a:spLocks noChangeArrowheads="1"/>
          </p:cNvSpPr>
          <p:nvPr/>
        </p:nvSpPr>
        <p:spPr bwMode="auto">
          <a:xfrm>
            <a:off x="563563" y="3292475"/>
            <a:ext cx="8367712" cy="3108543"/>
          </a:xfrm>
          <a:prstGeom prst="rect">
            <a:avLst/>
          </a:prstGeom>
          <a:noFill/>
          <a:ln w="9525">
            <a:noFill/>
            <a:miter lim="800000"/>
            <a:headEnd/>
            <a:tailEnd/>
          </a:ln>
        </p:spPr>
        <p:txBody>
          <a:bodyPr>
            <a:spAutoFit/>
          </a:bodyPr>
          <a:lstStyle/>
          <a:p>
            <a:pPr algn="just">
              <a:buFont typeface="Wingdings" pitchFamily="2" charset="2"/>
              <a:buChar char="§"/>
            </a:pPr>
            <a:r>
              <a:rPr lang="es-ES" dirty="0" smtClean="0"/>
              <a:t>- </a:t>
            </a:r>
            <a:r>
              <a:rPr lang="es-ES" sz="1600" dirty="0" smtClean="0"/>
              <a:t>Esta señal es utilizada para supervisar la comunicación entre el receptor y el software de monitoreo. </a:t>
            </a:r>
          </a:p>
          <a:p>
            <a:pPr algn="just">
              <a:buFont typeface="Wingdings" pitchFamily="2" charset="2"/>
              <a:buChar char="§"/>
            </a:pPr>
            <a:r>
              <a:rPr lang="es-ES" sz="1600" dirty="0" smtClean="0"/>
              <a:t> Esta señal es enviada cada 30 segundos; pero se puede modificar su ciclo de envió. El software de monitoreo debe responder a esta señal con una señal de conocimiento [ACK].</a:t>
            </a:r>
          </a:p>
          <a:p>
            <a:pPr algn="just">
              <a:buFont typeface="Wingdings" pitchFamily="2" charset="2"/>
              <a:buChar char="§"/>
            </a:pPr>
            <a:r>
              <a:rPr lang="es-ES" sz="1600" dirty="0" smtClean="0"/>
              <a:t> Al no obtener una respuesta del soft. de monitoreo, el CPM re-transmitirá la señal de heartbeat hasta un máximo de 4 envíos.</a:t>
            </a:r>
          </a:p>
          <a:p>
            <a:pPr algn="just">
              <a:buFont typeface="Wingdings" pitchFamily="2" charset="2"/>
              <a:buChar char="§"/>
            </a:pPr>
            <a:r>
              <a:rPr lang="es-ES" sz="1600" dirty="0" smtClean="0"/>
              <a:t> El método Principal de comunicación con el software de monitoreo es a través de puerto TCP/IP. Al fallar este método cambiara a puerto serial COM1.</a:t>
            </a:r>
          </a:p>
          <a:p>
            <a:pPr algn="just">
              <a:buFont typeface="Wingdings" pitchFamily="2" charset="2"/>
              <a:buChar char="§"/>
            </a:pPr>
            <a:r>
              <a:rPr lang="es-ES" sz="1600" dirty="0" smtClean="0"/>
              <a:t> Si el puerto serial COM1 también falla a responder el CPM3 se irá a modo Manual, y todas los eventos de Alarma serán mostrados en pantalla y tendrán que ser manualmente aceptados [ACK.]</a:t>
            </a:r>
          </a:p>
          <a:p>
            <a:pPr algn="just">
              <a:buFontTx/>
              <a:buChar char="-"/>
            </a:pPr>
            <a:endParaRPr lang="es-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ChangeArrowheads="1"/>
          </p:cNvSpPr>
          <p:nvPr/>
        </p:nvSpPr>
        <p:spPr bwMode="auto">
          <a:xfrm>
            <a:off x="255588" y="768350"/>
            <a:ext cx="8242300" cy="554038"/>
          </a:xfrm>
          <a:prstGeom prst="rect">
            <a:avLst/>
          </a:prstGeom>
          <a:noFill/>
          <a:ln w="9525">
            <a:noFill/>
            <a:miter lim="800000"/>
            <a:headEnd/>
            <a:tailEnd/>
          </a:ln>
        </p:spPr>
        <p:txBody>
          <a:bodyPr/>
          <a:lstStyle/>
          <a:p>
            <a:pPr algn="ctr"/>
            <a:r>
              <a:rPr lang="es-ES" sz="3600" b="1" dirty="0" smtClean="0">
                <a:solidFill>
                  <a:srgbClr val="0070C0"/>
                </a:solidFill>
              </a:rPr>
              <a:t>Errores de estado Interno en formato SIA</a:t>
            </a:r>
            <a:endParaRPr lang="es-ES" sz="3600" b="1" dirty="0">
              <a:solidFill>
                <a:srgbClr val="0070C0"/>
              </a:solidFill>
            </a:endParaRPr>
          </a:p>
        </p:txBody>
      </p:sp>
      <p:pic>
        <p:nvPicPr>
          <p:cNvPr id="32771" name="Picture 2"/>
          <p:cNvPicPr>
            <a:picLocks noChangeAspect="1" noChangeArrowheads="1"/>
          </p:cNvPicPr>
          <p:nvPr/>
        </p:nvPicPr>
        <p:blipFill>
          <a:blip r:embed="rId2" cstate="print"/>
          <a:srcRect/>
          <a:stretch>
            <a:fillRect/>
          </a:stretch>
        </p:blipFill>
        <p:spPr bwMode="auto">
          <a:xfrm>
            <a:off x="1616075" y="2386013"/>
            <a:ext cx="6003925" cy="213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979613" y="650875"/>
            <a:ext cx="5326062" cy="646331"/>
          </a:xfrm>
          <a:prstGeom prst="rect">
            <a:avLst/>
          </a:prstGeom>
          <a:noFill/>
          <a:ln w="9525">
            <a:noFill/>
            <a:miter lim="800000"/>
            <a:headEnd/>
            <a:tailEnd/>
          </a:ln>
        </p:spPr>
        <p:txBody>
          <a:bodyPr>
            <a:spAutoFit/>
          </a:bodyPr>
          <a:lstStyle/>
          <a:p>
            <a:pPr algn="ctr"/>
            <a:r>
              <a:rPr lang="es-ES" sz="3600" b="1" dirty="0" smtClean="0">
                <a:solidFill>
                  <a:srgbClr val="0070C0"/>
                </a:solidFill>
              </a:rPr>
              <a:t>Características</a:t>
            </a:r>
            <a:endParaRPr lang="es-ES" sz="3600" b="1" dirty="0">
              <a:solidFill>
                <a:srgbClr val="0070C0"/>
              </a:solidFill>
            </a:endParaRPr>
          </a:p>
        </p:txBody>
      </p:sp>
      <p:sp>
        <p:nvSpPr>
          <p:cNvPr id="18435" name="TextBox 4"/>
          <p:cNvSpPr txBox="1">
            <a:spLocks noChangeArrowheads="1"/>
          </p:cNvSpPr>
          <p:nvPr/>
        </p:nvSpPr>
        <p:spPr bwMode="auto">
          <a:xfrm>
            <a:off x="404813" y="1254125"/>
            <a:ext cx="8569325" cy="5262979"/>
          </a:xfrm>
          <a:prstGeom prst="rect">
            <a:avLst/>
          </a:prstGeom>
          <a:noFill/>
          <a:ln w="9525">
            <a:noFill/>
            <a:miter lim="800000"/>
            <a:headEnd/>
            <a:tailEnd/>
          </a:ln>
        </p:spPr>
        <p:txBody>
          <a:bodyPr>
            <a:spAutoFit/>
          </a:bodyPr>
          <a:lstStyle/>
          <a:p>
            <a:pPr lvl="1" algn="just">
              <a:buFont typeface="Wingdings" pitchFamily="2" charset="2"/>
              <a:buChar char="ü"/>
            </a:pPr>
            <a:r>
              <a:rPr lang="es-ES" sz="1400" dirty="0" smtClean="0"/>
              <a:t> Patente de Identificador de Llamada. (call display)</a:t>
            </a:r>
          </a:p>
          <a:p>
            <a:pPr lvl="1" algn="just">
              <a:buFont typeface="Wingdings" pitchFamily="2" charset="2"/>
              <a:buChar char="ü"/>
            </a:pPr>
            <a:r>
              <a:rPr lang="es-ES" sz="1400" dirty="0" smtClean="0"/>
              <a:t> Por ser Patentado AHS (Selección Automática de Handshake.)</a:t>
            </a:r>
          </a:p>
          <a:p>
            <a:pPr lvl="1" algn="just">
              <a:buFont typeface="Wingdings" pitchFamily="2" charset="2"/>
              <a:buChar char="ü"/>
            </a:pPr>
            <a:r>
              <a:rPr lang="es-ES" sz="1400" dirty="0" smtClean="0"/>
              <a:t> Patente de Configuración virtual.</a:t>
            </a:r>
          </a:p>
          <a:p>
            <a:pPr lvl="1" algn="just">
              <a:buFont typeface="Wingdings" pitchFamily="2" charset="2"/>
              <a:buChar char="ü"/>
            </a:pPr>
            <a:r>
              <a:rPr lang="es-ES" sz="1400" dirty="0" smtClean="0"/>
              <a:t> Memoria No –volátil RAM por tarjeta DRL3-STD para la programación y memoria de eventos.</a:t>
            </a:r>
          </a:p>
          <a:p>
            <a:pPr lvl="1" algn="just">
              <a:buFont typeface="Wingdings" pitchFamily="2" charset="2"/>
              <a:buChar char="ü"/>
            </a:pPr>
            <a:r>
              <a:rPr lang="es-ES" sz="1400" dirty="0" smtClean="0"/>
              <a:t> Actualización Flash de Firmware (Tarjetas DRL3 + CPM3)</a:t>
            </a:r>
          </a:p>
          <a:p>
            <a:pPr lvl="1" algn="just">
              <a:buFont typeface="Wingdings" pitchFamily="2" charset="2"/>
              <a:buChar char="ü"/>
            </a:pPr>
            <a:r>
              <a:rPr lang="es-ES" sz="1400" dirty="0" smtClean="0"/>
              <a:t> DSP tecnología.</a:t>
            </a:r>
          </a:p>
          <a:p>
            <a:pPr lvl="1" algn="just">
              <a:buFont typeface="Wingdings" pitchFamily="2" charset="2"/>
              <a:buChar char="ü"/>
            </a:pPr>
            <a:r>
              <a:rPr lang="es-ES" sz="1400" dirty="0" smtClean="0"/>
              <a:t> Hasta 64 diferentes perfiles de programación (Por Línea DRL3-STD)</a:t>
            </a:r>
          </a:p>
          <a:p>
            <a:pPr lvl="1" algn="just">
              <a:buFont typeface="Wingdings" pitchFamily="2" charset="2"/>
              <a:buChar char="ü"/>
            </a:pPr>
            <a:r>
              <a:rPr lang="es-ES" sz="1400" dirty="0" smtClean="0"/>
              <a:t> Hasta 8 diferentes handshakes por perfil.</a:t>
            </a:r>
          </a:p>
          <a:p>
            <a:pPr lvl="1" algn="just">
              <a:buFont typeface="Wingdings" pitchFamily="2" charset="2"/>
              <a:buChar char="ü"/>
            </a:pPr>
            <a:r>
              <a:rPr lang="es-ES" sz="1400" dirty="0" smtClean="0"/>
              <a:t> Pantalla grande LCD.</a:t>
            </a:r>
          </a:p>
          <a:p>
            <a:pPr lvl="1" algn="just">
              <a:buFont typeface="Wingdings" pitchFamily="2" charset="2"/>
              <a:buChar char="ü"/>
            </a:pPr>
            <a:r>
              <a:rPr lang="es-ES" sz="1400" dirty="0" smtClean="0"/>
              <a:t> Funcionamiento Individual de componentes internos. </a:t>
            </a:r>
          </a:p>
          <a:p>
            <a:pPr lvl="1" algn="just">
              <a:buFont typeface="Wingdings" pitchFamily="2" charset="2"/>
              <a:buChar char="ü"/>
            </a:pPr>
            <a:r>
              <a:rPr lang="es-ES" sz="1400" dirty="0" smtClean="0"/>
              <a:t> Todas las tarjetas telefónicas e IP pueden ser intercambiadas. (Hot Swappable)</a:t>
            </a:r>
          </a:p>
          <a:p>
            <a:pPr lvl="1" algn="just">
              <a:buFont typeface="Wingdings" pitchFamily="2" charset="2"/>
              <a:buChar char="ü"/>
            </a:pPr>
            <a:r>
              <a:rPr lang="es-ES" sz="1400" dirty="0" smtClean="0"/>
              <a:t> Hasta un máximo de 24 Tarjetas por sistema Redundante.</a:t>
            </a:r>
          </a:p>
          <a:p>
            <a:pPr lvl="1" algn="just">
              <a:buFont typeface="Wingdings" pitchFamily="2" charset="2"/>
              <a:buChar char="ü"/>
            </a:pPr>
            <a:r>
              <a:rPr lang="es-ES" sz="1400" dirty="0" smtClean="0"/>
              <a:t> Memoria respaldada de eventos de 512 eventos por tarjeta telefónica.(256 + 256) </a:t>
            </a:r>
          </a:p>
          <a:p>
            <a:pPr lvl="1" algn="just">
              <a:buFont typeface="Wingdings" pitchFamily="2" charset="2"/>
              <a:buChar char="ü"/>
            </a:pPr>
            <a:r>
              <a:rPr lang="es-ES" sz="1400" dirty="0" smtClean="0"/>
              <a:t> Señales son estampadas con la hora Real que fueron procesadas.</a:t>
            </a:r>
          </a:p>
          <a:p>
            <a:pPr lvl="1" algn="just">
              <a:buFont typeface="Wingdings" pitchFamily="2" charset="2"/>
              <a:buChar char="ü"/>
            </a:pPr>
            <a:r>
              <a:rPr lang="es-ES" sz="1400" dirty="0" smtClean="0"/>
              <a:t> Puerto paralelo de impresor, dos puertos seriales RS-232 y un puerto 10/100Base T por Rack     	para conexión a red.</a:t>
            </a:r>
          </a:p>
          <a:p>
            <a:pPr lvl="1" algn="just">
              <a:buFont typeface="Wingdings" pitchFamily="2" charset="2"/>
              <a:buChar char="ü"/>
            </a:pPr>
            <a:r>
              <a:rPr lang="es-ES" sz="1400" dirty="0" smtClean="0"/>
              <a:t> Botón de Conocimiento de Alarmas.</a:t>
            </a:r>
          </a:p>
          <a:p>
            <a:pPr lvl="1" algn="just">
              <a:buFont typeface="Wingdings" pitchFamily="2" charset="2"/>
              <a:buChar char="ü"/>
            </a:pPr>
            <a:r>
              <a:rPr lang="es-ES" sz="1400" dirty="0" smtClean="0"/>
              <a:t> Configuración de puertos seriales. (software de monitoreo e impresora serial.)</a:t>
            </a:r>
          </a:p>
          <a:p>
            <a:pPr lvl="1" algn="just">
              <a:buFont typeface="Wingdings" pitchFamily="2" charset="2"/>
              <a:buChar char="ü"/>
            </a:pPr>
            <a:r>
              <a:rPr lang="es-ES" sz="1400" dirty="0" smtClean="0"/>
              <a:t> Verificación Supervisada de conexión entre PC – receptor a través de heartbeats continuo.</a:t>
            </a:r>
          </a:p>
          <a:p>
            <a:pPr lvl="1" algn="just">
              <a:buFont typeface="Wingdings" pitchFamily="2" charset="2"/>
              <a:buChar char="ü"/>
            </a:pPr>
            <a:r>
              <a:rPr lang="es-ES" sz="1400" dirty="0" smtClean="0"/>
              <a:t> Transmisión Rápida de señales múltiples al software de monitoreo como impresora para una 	respuesta pronta de los operadores.</a:t>
            </a:r>
          </a:p>
          <a:p>
            <a:pPr lvl="1" algn="just">
              <a:buFont typeface="Wingdings" pitchFamily="2" charset="2"/>
              <a:buChar char="ü"/>
            </a:pPr>
            <a:r>
              <a:rPr lang="es-ES" sz="1400" dirty="0" smtClean="0"/>
              <a:t> Supervisión continua de línea telefónica. (Mínimo 12Vdc)</a:t>
            </a:r>
          </a:p>
          <a:p>
            <a:pPr lvl="1" algn="just">
              <a:buFont typeface="Wingdings" pitchFamily="2" charset="2"/>
              <a:buChar char="ü"/>
            </a:pPr>
            <a:r>
              <a:rPr lang="es-ES" sz="1400" dirty="0" smtClean="0"/>
              <a:t> receptor puede ser montado en un Rack de 19 pulgadas.</a:t>
            </a:r>
          </a:p>
          <a:p>
            <a:endParaRPr lang="es-E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Modos de Operación del CPM3.</a:t>
            </a:r>
            <a:endParaRPr lang="es-ES" sz="3600" b="1" dirty="0">
              <a:solidFill>
                <a:srgbClr val="0070C0"/>
              </a:solidFill>
            </a:endParaRPr>
          </a:p>
        </p:txBody>
      </p:sp>
      <p:pic>
        <p:nvPicPr>
          <p:cNvPr id="33795" name="Picture 2"/>
          <p:cNvPicPr>
            <a:picLocks noChangeAspect="1" noChangeArrowheads="1"/>
          </p:cNvPicPr>
          <p:nvPr/>
        </p:nvPicPr>
        <p:blipFill>
          <a:blip r:embed="rId2" cstate="print"/>
          <a:srcRect/>
          <a:stretch>
            <a:fillRect/>
          </a:stretch>
        </p:blipFill>
        <p:spPr bwMode="auto">
          <a:xfrm>
            <a:off x="765175" y="1341438"/>
            <a:ext cx="3154363" cy="2336800"/>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4843463" y="1287463"/>
            <a:ext cx="3213100" cy="2413000"/>
          </a:xfrm>
          <a:prstGeom prst="rect">
            <a:avLst/>
          </a:prstGeom>
          <a:noFill/>
          <a:ln w="9525">
            <a:noFill/>
            <a:miter lim="800000"/>
            <a:headEnd/>
            <a:tailEnd/>
          </a:ln>
        </p:spPr>
      </p:pic>
      <p:sp>
        <p:nvSpPr>
          <p:cNvPr id="33797" name="TextBox 5"/>
          <p:cNvSpPr txBox="1">
            <a:spLocks noChangeArrowheads="1"/>
          </p:cNvSpPr>
          <p:nvPr/>
        </p:nvSpPr>
        <p:spPr bwMode="auto">
          <a:xfrm>
            <a:off x="827088" y="4295775"/>
            <a:ext cx="2917825" cy="1200329"/>
          </a:xfrm>
          <a:prstGeom prst="rect">
            <a:avLst/>
          </a:prstGeom>
          <a:noFill/>
          <a:ln w="9525">
            <a:noFill/>
            <a:miter lim="800000"/>
            <a:headEnd/>
            <a:tailEnd/>
          </a:ln>
        </p:spPr>
        <p:txBody>
          <a:bodyPr>
            <a:spAutoFit/>
          </a:bodyPr>
          <a:lstStyle/>
          <a:p>
            <a:r>
              <a:rPr lang="es-ES" b="1" dirty="0" smtClean="0"/>
              <a:t>Modo Activo: </a:t>
            </a:r>
            <a:r>
              <a:rPr lang="es-ES" dirty="0" smtClean="0"/>
              <a:t>El CPM3 se comunica perfectamente con el software de monitoreo.</a:t>
            </a:r>
            <a:endParaRPr lang="es-ES" dirty="0"/>
          </a:p>
        </p:txBody>
      </p:sp>
      <p:sp>
        <p:nvSpPr>
          <p:cNvPr id="33798" name="TextBox 6"/>
          <p:cNvSpPr txBox="1">
            <a:spLocks noChangeArrowheads="1"/>
          </p:cNvSpPr>
          <p:nvPr/>
        </p:nvSpPr>
        <p:spPr bwMode="auto">
          <a:xfrm>
            <a:off x="4970463" y="4289425"/>
            <a:ext cx="2917825" cy="923330"/>
          </a:xfrm>
          <a:prstGeom prst="rect">
            <a:avLst/>
          </a:prstGeom>
          <a:noFill/>
          <a:ln w="9525">
            <a:noFill/>
            <a:miter lim="800000"/>
            <a:headEnd/>
            <a:tailEnd/>
          </a:ln>
        </p:spPr>
        <p:txBody>
          <a:bodyPr>
            <a:spAutoFit/>
          </a:bodyPr>
          <a:lstStyle/>
          <a:p>
            <a:r>
              <a:rPr lang="es-ES" b="1" dirty="0" smtClean="0"/>
              <a:t>Modo Manual: </a:t>
            </a:r>
            <a:r>
              <a:rPr lang="es-ES" dirty="0" smtClean="0"/>
              <a:t>El CPM3 NO se comunica con el software de monitoreo.</a:t>
            </a:r>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925513" y="1403350"/>
            <a:ext cx="2859087" cy="2022475"/>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5089525" y="1277938"/>
            <a:ext cx="2868613" cy="2074862"/>
          </a:xfrm>
          <a:prstGeom prst="rect">
            <a:avLst/>
          </a:prstGeom>
          <a:noFill/>
          <a:ln w="9525">
            <a:noFill/>
            <a:miter lim="800000"/>
            <a:headEnd/>
            <a:tailEnd/>
          </a:ln>
        </p:spPr>
      </p:pic>
      <p:sp>
        <p:nvSpPr>
          <p:cNvPr id="34820"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Modos de Operación del CPM3.</a:t>
            </a:r>
            <a:endParaRPr lang="es-ES" sz="3600" b="1" dirty="0">
              <a:solidFill>
                <a:srgbClr val="0070C0"/>
              </a:solidFill>
            </a:endParaRPr>
          </a:p>
        </p:txBody>
      </p:sp>
      <p:sp>
        <p:nvSpPr>
          <p:cNvPr id="34821" name="TextBox 4"/>
          <p:cNvSpPr txBox="1">
            <a:spLocks noChangeArrowheads="1"/>
          </p:cNvSpPr>
          <p:nvPr/>
        </p:nvSpPr>
        <p:spPr bwMode="auto">
          <a:xfrm>
            <a:off x="5167313" y="3556000"/>
            <a:ext cx="3570287" cy="1200329"/>
          </a:xfrm>
          <a:prstGeom prst="rect">
            <a:avLst/>
          </a:prstGeom>
          <a:noFill/>
          <a:ln w="9525">
            <a:noFill/>
            <a:miter lim="800000"/>
            <a:headEnd/>
            <a:tailEnd/>
          </a:ln>
        </p:spPr>
        <p:txBody>
          <a:bodyPr>
            <a:spAutoFit/>
          </a:bodyPr>
          <a:lstStyle/>
          <a:p>
            <a:r>
              <a:rPr lang="es-ES" dirty="0" smtClean="0"/>
              <a:t>Si ambos CPM3 están presentes uno de ellos estará en modo Activo y el otro en modo  </a:t>
            </a:r>
            <a:r>
              <a:rPr lang="es-ES" b="1" dirty="0" smtClean="0"/>
              <a:t>Standby.</a:t>
            </a:r>
            <a:endParaRPr lang="es-ES" b="1" dirty="0"/>
          </a:p>
        </p:txBody>
      </p:sp>
      <p:sp>
        <p:nvSpPr>
          <p:cNvPr id="34822" name="TextBox 5"/>
          <p:cNvSpPr txBox="1">
            <a:spLocks noChangeArrowheads="1"/>
          </p:cNvSpPr>
          <p:nvPr/>
        </p:nvSpPr>
        <p:spPr bwMode="auto">
          <a:xfrm>
            <a:off x="900113" y="3629025"/>
            <a:ext cx="3846512" cy="2308324"/>
          </a:xfrm>
          <a:prstGeom prst="rect">
            <a:avLst/>
          </a:prstGeom>
          <a:noFill/>
          <a:ln w="9525">
            <a:noFill/>
            <a:miter lim="800000"/>
            <a:headEnd/>
            <a:tailEnd/>
          </a:ln>
        </p:spPr>
        <p:txBody>
          <a:bodyPr>
            <a:spAutoFit/>
          </a:bodyPr>
          <a:lstStyle/>
          <a:p>
            <a:r>
              <a:rPr lang="es-ES" dirty="0" smtClean="0"/>
              <a:t>Cuando existe un problema en el System III, en pantalla se vera el siguiente mensaje </a:t>
            </a:r>
            <a:r>
              <a:rPr lang="es-ES" b="1" dirty="0" smtClean="0"/>
              <a:t>’SYSTEM TROUBLE</a:t>
            </a:r>
            <a:r>
              <a:rPr lang="es-ES" dirty="0" smtClean="0"/>
              <a:t> ‘ dicho mensaje se vera en la parte de abajo de la pantalla. Para poder ver los problemas se debe presionar las 2 teclas (arriba y abajo) a la vez.</a:t>
            </a:r>
            <a:endParaRPr lang="es-E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2263775" y="1727200"/>
            <a:ext cx="4195763" cy="4289425"/>
          </a:xfrm>
          <a:prstGeom prst="rect">
            <a:avLst/>
          </a:prstGeom>
          <a:noFill/>
          <a:ln w="9525">
            <a:noFill/>
            <a:miter lim="800000"/>
            <a:headEnd/>
            <a:tailEnd/>
          </a:ln>
        </p:spPr>
      </p:pic>
      <p:sp>
        <p:nvSpPr>
          <p:cNvPr id="35843"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DRL3-STD.</a:t>
            </a:r>
            <a:endParaRPr lang="es-ES" sz="3200" b="1" dirty="0">
              <a:solidFill>
                <a:srgbClr val="0070C0"/>
              </a:solidFill>
            </a:endParaRPr>
          </a:p>
        </p:txBody>
      </p:sp>
      <p:sp>
        <p:nvSpPr>
          <p:cNvPr id="35844" name="TextBox 3"/>
          <p:cNvSpPr txBox="1">
            <a:spLocks noChangeArrowheads="1"/>
          </p:cNvSpPr>
          <p:nvPr/>
        </p:nvSpPr>
        <p:spPr bwMode="auto">
          <a:xfrm>
            <a:off x="2525713" y="1363663"/>
            <a:ext cx="3613150" cy="369887"/>
          </a:xfrm>
          <a:prstGeom prst="rect">
            <a:avLst/>
          </a:prstGeom>
          <a:noFill/>
          <a:ln w="9525">
            <a:noFill/>
            <a:miter lim="800000"/>
            <a:headEnd/>
            <a:tailEnd/>
          </a:ln>
        </p:spPr>
        <p:txBody>
          <a:bodyPr>
            <a:spAutoFit/>
          </a:bodyPr>
          <a:lstStyle/>
          <a:p>
            <a:pPr algn="ctr"/>
            <a:r>
              <a:rPr lang="es-ES" b="1" dirty="0" smtClean="0"/>
              <a:t>DRL3 Modo Standby</a:t>
            </a:r>
            <a:endParaRPr lang="es-E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DRL3-STD.</a:t>
            </a:r>
            <a:endParaRPr lang="es-ES" sz="3200" b="1" dirty="0">
              <a:solidFill>
                <a:srgbClr val="0070C0"/>
              </a:solidFill>
            </a:endParaRPr>
          </a:p>
        </p:txBody>
      </p:sp>
      <p:pic>
        <p:nvPicPr>
          <p:cNvPr id="37891" name="Picture 2"/>
          <p:cNvPicPr>
            <a:picLocks noChangeAspect="1" noChangeArrowheads="1"/>
          </p:cNvPicPr>
          <p:nvPr/>
        </p:nvPicPr>
        <p:blipFill>
          <a:blip r:embed="rId2" cstate="print"/>
          <a:srcRect/>
          <a:stretch>
            <a:fillRect/>
          </a:stretch>
        </p:blipFill>
        <p:spPr bwMode="auto">
          <a:xfrm>
            <a:off x="912813" y="1712913"/>
            <a:ext cx="6845300" cy="2947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DRL3-STD.</a:t>
            </a:r>
            <a:endParaRPr lang="es-ES" sz="3200" b="1" dirty="0">
              <a:solidFill>
                <a:srgbClr val="0070C0"/>
              </a:solidFill>
            </a:endParaRPr>
          </a:p>
        </p:txBody>
      </p:sp>
      <p:pic>
        <p:nvPicPr>
          <p:cNvPr id="38915" name="Picture 2"/>
          <p:cNvPicPr>
            <a:picLocks noChangeAspect="1" noChangeArrowheads="1"/>
          </p:cNvPicPr>
          <p:nvPr/>
        </p:nvPicPr>
        <p:blipFill>
          <a:blip r:embed="rId2" cstate="print"/>
          <a:srcRect/>
          <a:stretch>
            <a:fillRect/>
          </a:stretch>
        </p:blipFill>
        <p:spPr bwMode="auto">
          <a:xfrm>
            <a:off x="1104900" y="1863725"/>
            <a:ext cx="6151563"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DRL3-STD.</a:t>
            </a:r>
            <a:endParaRPr lang="es-ES" sz="3200" b="1" dirty="0">
              <a:solidFill>
                <a:srgbClr val="0070C0"/>
              </a:solidFill>
            </a:endParaRPr>
          </a:p>
        </p:txBody>
      </p:sp>
      <p:pic>
        <p:nvPicPr>
          <p:cNvPr id="39939" name="Picture 2"/>
          <p:cNvPicPr>
            <a:picLocks noChangeAspect="1" noChangeArrowheads="1"/>
          </p:cNvPicPr>
          <p:nvPr/>
        </p:nvPicPr>
        <p:blipFill>
          <a:blip r:embed="rId2" cstate="print"/>
          <a:srcRect/>
          <a:stretch>
            <a:fillRect/>
          </a:stretch>
        </p:blipFill>
        <p:spPr bwMode="auto">
          <a:xfrm>
            <a:off x="1389063" y="1720850"/>
            <a:ext cx="6118225" cy="31210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DRL3-STD.</a:t>
            </a:r>
            <a:endParaRPr lang="es-ES" sz="3200" b="1" dirty="0">
              <a:solidFill>
                <a:srgbClr val="0070C0"/>
              </a:solidFill>
            </a:endParaRPr>
          </a:p>
        </p:txBody>
      </p:sp>
      <p:pic>
        <p:nvPicPr>
          <p:cNvPr id="40963" name="Picture 2"/>
          <p:cNvPicPr>
            <a:picLocks noChangeAspect="1" noChangeArrowheads="1"/>
          </p:cNvPicPr>
          <p:nvPr/>
        </p:nvPicPr>
        <p:blipFill>
          <a:blip r:embed="rId2" cstate="print"/>
          <a:srcRect/>
          <a:stretch>
            <a:fillRect/>
          </a:stretch>
        </p:blipFill>
        <p:spPr bwMode="auto">
          <a:xfrm>
            <a:off x="1436688" y="1760538"/>
            <a:ext cx="6072187" cy="30988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DRL3-IP.</a:t>
            </a:r>
            <a:endParaRPr lang="es-ES" sz="3200" b="1" dirty="0">
              <a:solidFill>
                <a:srgbClr val="0070C0"/>
              </a:solidFill>
            </a:endParaRPr>
          </a:p>
        </p:txBody>
      </p:sp>
      <p:sp>
        <p:nvSpPr>
          <p:cNvPr id="41987" name="TextBox 2"/>
          <p:cNvSpPr txBox="1">
            <a:spLocks noChangeArrowheads="1"/>
          </p:cNvSpPr>
          <p:nvPr/>
        </p:nvSpPr>
        <p:spPr bwMode="auto">
          <a:xfrm>
            <a:off x="3143250" y="957263"/>
            <a:ext cx="2828925" cy="523220"/>
          </a:xfrm>
          <a:prstGeom prst="rect">
            <a:avLst/>
          </a:prstGeom>
          <a:noFill/>
          <a:ln w="9525">
            <a:noFill/>
            <a:miter lim="800000"/>
            <a:headEnd/>
            <a:tailEnd/>
          </a:ln>
        </p:spPr>
        <p:txBody>
          <a:bodyPr>
            <a:spAutoFit/>
          </a:bodyPr>
          <a:lstStyle/>
          <a:p>
            <a:pPr algn="ctr"/>
            <a:r>
              <a:rPr lang="es-ES" sz="2800" b="1" dirty="0" smtClean="0"/>
              <a:t>Modo Standby</a:t>
            </a:r>
            <a:endParaRPr lang="es-ES" sz="2800" b="1" dirty="0"/>
          </a:p>
        </p:txBody>
      </p:sp>
      <p:pic>
        <p:nvPicPr>
          <p:cNvPr id="41988" name="Picture 2"/>
          <p:cNvPicPr>
            <a:picLocks noChangeAspect="1" noChangeArrowheads="1"/>
          </p:cNvPicPr>
          <p:nvPr/>
        </p:nvPicPr>
        <p:blipFill>
          <a:blip r:embed="rId2" cstate="print"/>
          <a:srcRect/>
          <a:stretch>
            <a:fillRect/>
          </a:stretch>
        </p:blipFill>
        <p:spPr bwMode="auto">
          <a:xfrm>
            <a:off x="1962150" y="1627188"/>
            <a:ext cx="5018088" cy="4419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DRL3-IP.</a:t>
            </a:r>
            <a:endParaRPr lang="es-ES" sz="3200" b="1" dirty="0">
              <a:solidFill>
                <a:srgbClr val="0070C0"/>
              </a:solidFill>
            </a:endParaRPr>
          </a:p>
        </p:txBody>
      </p:sp>
      <p:pic>
        <p:nvPicPr>
          <p:cNvPr id="43011" name="Picture 2"/>
          <p:cNvPicPr>
            <a:picLocks noChangeAspect="1" noChangeArrowheads="1"/>
          </p:cNvPicPr>
          <p:nvPr/>
        </p:nvPicPr>
        <p:blipFill>
          <a:blip r:embed="rId2" cstate="print"/>
          <a:srcRect/>
          <a:stretch>
            <a:fillRect/>
          </a:stretch>
        </p:blipFill>
        <p:spPr bwMode="auto">
          <a:xfrm>
            <a:off x="973138" y="2163763"/>
            <a:ext cx="6967537" cy="2463800"/>
          </a:xfrm>
          <a:prstGeom prst="rect">
            <a:avLst/>
          </a:prstGeom>
          <a:noFill/>
          <a:ln w="9525">
            <a:noFill/>
            <a:miter lim="800000"/>
            <a:headEnd/>
            <a:tailEnd/>
          </a:ln>
        </p:spPr>
      </p:pic>
      <p:sp>
        <p:nvSpPr>
          <p:cNvPr id="43012" name="TextBox 4"/>
          <p:cNvSpPr txBox="1">
            <a:spLocks noChangeArrowheads="1"/>
          </p:cNvSpPr>
          <p:nvPr/>
        </p:nvSpPr>
        <p:spPr bwMode="auto">
          <a:xfrm>
            <a:off x="1800225" y="1143000"/>
            <a:ext cx="5357813" cy="523875"/>
          </a:xfrm>
          <a:prstGeom prst="rect">
            <a:avLst/>
          </a:prstGeom>
          <a:noFill/>
          <a:ln w="9525">
            <a:noFill/>
            <a:miter lim="800000"/>
            <a:headEnd/>
            <a:tailEnd/>
          </a:ln>
        </p:spPr>
        <p:txBody>
          <a:bodyPr>
            <a:spAutoFit/>
          </a:bodyPr>
          <a:lstStyle/>
          <a:p>
            <a:pPr algn="ctr"/>
            <a:r>
              <a:rPr lang="es-ES" sz="2800" b="1" dirty="0" smtClean="0"/>
              <a:t>Error de CPM3</a:t>
            </a:r>
            <a:endParaRPr lang="es-ES" sz="2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DRL3-IP.</a:t>
            </a:r>
            <a:endParaRPr lang="es-ES" sz="3200" b="1" dirty="0">
              <a:solidFill>
                <a:srgbClr val="0070C0"/>
              </a:solidFill>
            </a:endParaRPr>
          </a:p>
        </p:txBody>
      </p:sp>
      <p:sp>
        <p:nvSpPr>
          <p:cNvPr id="44035" name="TextBox 2"/>
          <p:cNvSpPr txBox="1">
            <a:spLocks noChangeArrowheads="1"/>
          </p:cNvSpPr>
          <p:nvPr/>
        </p:nvSpPr>
        <p:spPr bwMode="auto">
          <a:xfrm>
            <a:off x="2700338" y="1100138"/>
            <a:ext cx="3886200" cy="461665"/>
          </a:xfrm>
          <a:prstGeom prst="rect">
            <a:avLst/>
          </a:prstGeom>
          <a:noFill/>
          <a:ln w="9525">
            <a:noFill/>
            <a:miter lim="800000"/>
            <a:headEnd/>
            <a:tailEnd/>
          </a:ln>
        </p:spPr>
        <p:txBody>
          <a:bodyPr>
            <a:spAutoFit/>
          </a:bodyPr>
          <a:lstStyle/>
          <a:p>
            <a:pPr algn="ctr"/>
            <a:r>
              <a:rPr lang="es-ES" sz="2400" b="1" dirty="0" smtClean="0"/>
              <a:t>Mensaje de Fallo de Data</a:t>
            </a:r>
            <a:endParaRPr lang="es-ES" sz="2800" b="1" dirty="0"/>
          </a:p>
        </p:txBody>
      </p:sp>
      <p:pic>
        <p:nvPicPr>
          <p:cNvPr id="44036" name="Picture 2"/>
          <p:cNvPicPr>
            <a:picLocks noChangeAspect="1" noChangeArrowheads="1"/>
          </p:cNvPicPr>
          <p:nvPr/>
        </p:nvPicPr>
        <p:blipFill>
          <a:blip r:embed="rId2" cstate="print"/>
          <a:srcRect/>
          <a:stretch>
            <a:fillRect/>
          </a:stretch>
        </p:blipFill>
        <p:spPr bwMode="auto">
          <a:xfrm>
            <a:off x="1409700" y="1724025"/>
            <a:ext cx="6819900" cy="2835275"/>
          </a:xfrm>
          <a:prstGeom prst="rect">
            <a:avLst/>
          </a:prstGeom>
          <a:noFill/>
          <a:ln w="9525">
            <a:noFill/>
            <a:miter lim="800000"/>
            <a:headEnd/>
            <a:tailEnd/>
          </a:ln>
        </p:spPr>
      </p:pic>
      <p:pic>
        <p:nvPicPr>
          <p:cNvPr id="44037" name="Picture 3"/>
          <p:cNvPicPr>
            <a:picLocks noChangeAspect="1" noChangeArrowheads="1"/>
          </p:cNvPicPr>
          <p:nvPr/>
        </p:nvPicPr>
        <p:blipFill>
          <a:blip r:embed="rId3" cstate="print"/>
          <a:srcRect/>
          <a:stretch>
            <a:fillRect/>
          </a:stretch>
        </p:blipFill>
        <p:spPr bwMode="auto">
          <a:xfrm>
            <a:off x="1947863" y="4418013"/>
            <a:ext cx="5738812" cy="12509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8"/>
          <p:cNvGraphicFramePr>
            <a:graphicFrameLocks noChangeAspect="1"/>
          </p:cNvGraphicFramePr>
          <p:nvPr/>
        </p:nvGraphicFramePr>
        <p:xfrm>
          <a:off x="1665288" y="2514791"/>
          <a:ext cx="6096000" cy="2886075"/>
        </p:xfrm>
        <a:graphic>
          <a:graphicData uri="http://schemas.openxmlformats.org/presentationml/2006/ole">
            <p:oleObj spid="_x0000_s129026" name="Photo Editor Photo" r:id="rId3" imgW="11428571" imgH="5409524" progId="">
              <p:embed/>
            </p:oleObj>
          </a:graphicData>
        </a:graphic>
      </p:graphicFrame>
      <p:sp>
        <p:nvSpPr>
          <p:cNvPr id="2051" name="Rectangle 10"/>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2052" name="TextBox 3"/>
          <p:cNvSpPr txBox="1">
            <a:spLocks noChangeArrowheads="1"/>
          </p:cNvSpPr>
          <p:nvPr/>
        </p:nvSpPr>
        <p:spPr bwMode="auto">
          <a:xfrm>
            <a:off x="3506788" y="5184775"/>
            <a:ext cx="2073275" cy="400050"/>
          </a:xfrm>
          <a:prstGeom prst="rect">
            <a:avLst/>
          </a:prstGeom>
          <a:noFill/>
          <a:ln w="9525">
            <a:noFill/>
            <a:miter lim="800000"/>
            <a:headEnd/>
            <a:tailEnd/>
          </a:ln>
        </p:spPr>
        <p:txBody>
          <a:bodyPr>
            <a:spAutoFit/>
          </a:bodyPr>
          <a:lstStyle/>
          <a:p>
            <a:pPr algn="ctr"/>
            <a:r>
              <a:rPr lang="es-ES" sz="2000" b="1" dirty="0" smtClean="0"/>
              <a:t>(Frente)</a:t>
            </a:r>
            <a:endParaRPr lang="es-ES" sz="2000" b="1" dirty="0"/>
          </a:p>
        </p:txBody>
      </p:sp>
      <p:sp>
        <p:nvSpPr>
          <p:cNvPr id="2053" name="Text Box 49"/>
          <p:cNvSpPr txBox="1">
            <a:spLocks noChangeArrowheads="1"/>
          </p:cNvSpPr>
          <p:nvPr/>
        </p:nvSpPr>
        <p:spPr bwMode="auto">
          <a:xfrm>
            <a:off x="987425" y="1865313"/>
            <a:ext cx="6705600" cy="1015663"/>
          </a:xfrm>
          <a:prstGeom prst="rect">
            <a:avLst/>
          </a:prstGeom>
          <a:noFill/>
          <a:ln w="9525">
            <a:noFill/>
            <a:miter lim="800000"/>
            <a:headEnd/>
            <a:tailEnd/>
          </a:ln>
        </p:spPr>
        <p:txBody>
          <a:bodyPr>
            <a:spAutoFit/>
          </a:bodyPr>
          <a:lstStyle/>
          <a:p>
            <a:pPr algn="just"/>
            <a:r>
              <a:rPr lang="es-ES" sz="2000" b="1" dirty="0" smtClean="0"/>
              <a:t>SG-MLRF3</a:t>
            </a:r>
            <a:r>
              <a:rPr lang="es-ES" sz="2000" dirty="0" smtClean="0"/>
              <a:t> 	Rack Metálico el cual contiene y protege todos los componentes internos. Posee una Pantalla grande LCD y la tarjeta madre BP3.</a:t>
            </a:r>
            <a:endParaRPr lang="es-ES" sz="2000" dirty="0"/>
          </a:p>
        </p:txBody>
      </p:sp>
      <p:sp>
        <p:nvSpPr>
          <p:cNvPr id="2054" name="Text Box 48"/>
          <p:cNvSpPr txBox="1">
            <a:spLocks noChangeArrowheads="1"/>
          </p:cNvSpPr>
          <p:nvPr/>
        </p:nvSpPr>
        <p:spPr bwMode="auto">
          <a:xfrm>
            <a:off x="1049338" y="1320800"/>
            <a:ext cx="6078908" cy="400110"/>
          </a:xfrm>
          <a:prstGeom prst="rect">
            <a:avLst/>
          </a:prstGeom>
          <a:noFill/>
          <a:ln w="9525">
            <a:noFill/>
            <a:miter lim="800000"/>
            <a:headEnd/>
            <a:tailEnd/>
          </a:ln>
        </p:spPr>
        <p:txBody>
          <a:bodyPr wrap="none">
            <a:spAutoFit/>
          </a:bodyPr>
          <a:lstStyle/>
          <a:p>
            <a:r>
              <a:rPr lang="es-ES" sz="2000" dirty="0" smtClean="0"/>
              <a:t>El System III contiene varios componentes internos.</a:t>
            </a:r>
            <a:endParaRPr lang="es-E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Modos de Operación de una DRL3-IP.</a:t>
            </a:r>
            <a:endParaRPr lang="es-ES" sz="3200" b="1" dirty="0">
              <a:solidFill>
                <a:srgbClr val="0070C0"/>
              </a:solidFill>
            </a:endParaRPr>
          </a:p>
        </p:txBody>
      </p:sp>
      <p:pic>
        <p:nvPicPr>
          <p:cNvPr id="45059" name="Picture 2"/>
          <p:cNvPicPr>
            <a:picLocks noChangeAspect="1" noChangeArrowheads="1"/>
          </p:cNvPicPr>
          <p:nvPr/>
        </p:nvPicPr>
        <p:blipFill>
          <a:blip r:embed="rId2" cstate="print"/>
          <a:srcRect/>
          <a:stretch>
            <a:fillRect/>
          </a:stretch>
        </p:blipFill>
        <p:spPr bwMode="auto">
          <a:xfrm>
            <a:off x="990600" y="2105025"/>
            <a:ext cx="7296150" cy="2051050"/>
          </a:xfrm>
          <a:prstGeom prst="rect">
            <a:avLst/>
          </a:prstGeom>
          <a:noFill/>
          <a:ln w="9525">
            <a:noFill/>
            <a:miter lim="800000"/>
            <a:headEnd/>
            <a:tailEnd/>
          </a:ln>
        </p:spPr>
      </p:pic>
      <p:sp>
        <p:nvSpPr>
          <p:cNvPr id="45060" name="TextBox 3"/>
          <p:cNvSpPr txBox="1">
            <a:spLocks noChangeArrowheads="1"/>
          </p:cNvSpPr>
          <p:nvPr/>
        </p:nvSpPr>
        <p:spPr bwMode="auto">
          <a:xfrm>
            <a:off x="2743200" y="1271588"/>
            <a:ext cx="3843338" cy="523875"/>
          </a:xfrm>
          <a:prstGeom prst="rect">
            <a:avLst/>
          </a:prstGeom>
          <a:noFill/>
          <a:ln w="9525">
            <a:noFill/>
            <a:miter lim="800000"/>
            <a:headEnd/>
            <a:tailEnd/>
          </a:ln>
        </p:spPr>
        <p:txBody>
          <a:bodyPr>
            <a:spAutoFit/>
          </a:bodyPr>
          <a:lstStyle/>
          <a:p>
            <a:pPr algn="ctr"/>
            <a:r>
              <a:rPr lang="es-ES" sz="2800" b="1" dirty="0" smtClean="0"/>
              <a:t> Interfaz Ethernet</a:t>
            </a:r>
            <a:endParaRPr lang="es-ES" sz="28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11273"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11275"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11276"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11269"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11270"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200" b="1" dirty="0" smtClean="0">
                <a:solidFill>
                  <a:srgbClr val="0070C0"/>
                </a:solidFill>
              </a:rPr>
              <a:t>Programación de un System III.</a:t>
            </a:r>
            <a:endParaRPr lang="es-ES" sz="3200" b="1" dirty="0">
              <a:solidFill>
                <a:srgbClr val="0070C0"/>
              </a:solidFill>
            </a:endParaRPr>
          </a:p>
        </p:txBody>
      </p:sp>
      <p:sp>
        <p:nvSpPr>
          <p:cNvPr id="11271"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11272" name="Text Box 17"/>
          <p:cNvSpPr txBox="1">
            <a:spLocks noChangeArrowheads="1"/>
          </p:cNvSpPr>
          <p:nvPr/>
        </p:nvSpPr>
        <p:spPr bwMode="auto">
          <a:xfrm>
            <a:off x="1300163" y="1371600"/>
            <a:ext cx="6629400" cy="707886"/>
          </a:xfrm>
          <a:prstGeom prst="rect">
            <a:avLst/>
          </a:prstGeom>
          <a:noFill/>
          <a:ln w="9525">
            <a:noFill/>
            <a:miter lim="800000"/>
            <a:headEnd/>
            <a:tailEnd/>
          </a:ln>
        </p:spPr>
        <p:txBody>
          <a:bodyPr>
            <a:spAutoFit/>
          </a:bodyPr>
          <a:lstStyle/>
          <a:p>
            <a:pPr algn="just"/>
            <a:r>
              <a:rPr lang="es-ES" sz="2000" dirty="0" smtClean="0"/>
              <a:t>El SG-CPM3 se programa utilizando la pantalla LCD y haciendo usos de los 3 botones al frente de la unidad.</a:t>
            </a:r>
            <a:endParaRPr lang="es-ES" dirty="0"/>
          </a:p>
        </p:txBody>
      </p:sp>
      <p:graphicFrame>
        <p:nvGraphicFramePr>
          <p:cNvPr id="11266" name="Object 18"/>
          <p:cNvGraphicFramePr>
            <a:graphicFrameLocks noChangeAspect="1"/>
          </p:cNvGraphicFramePr>
          <p:nvPr/>
        </p:nvGraphicFramePr>
        <p:xfrm>
          <a:off x="1242331" y="2144486"/>
          <a:ext cx="6586037" cy="3118077"/>
        </p:xfrm>
        <a:graphic>
          <a:graphicData uri="http://schemas.openxmlformats.org/presentationml/2006/ole">
            <p:oleObj spid="_x0000_s138242" name="Photo Editor Photo" r:id="rId4" imgW="11428571" imgH="5409524" progId="">
              <p:embed/>
            </p:oleObj>
          </a:graphicData>
        </a:graphic>
      </p:graphicFrame>
    </p:spTree>
  </p:cSld>
  <p:clrMapOvr>
    <a:masterClrMapping/>
  </p:clrMapOvr>
  <p:transition advTm="7952"/>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228600" y="1192213"/>
            <a:ext cx="8686800" cy="4525962"/>
          </a:xfrm>
        </p:spPr>
        <p:txBody>
          <a:bodyPr/>
          <a:lstStyle/>
          <a:p>
            <a:pPr marL="609600" indent="-609600" eaLnBrk="1" hangingPunct="1">
              <a:buFontTx/>
              <a:buNone/>
            </a:pPr>
            <a:r>
              <a:rPr lang="es-ES" sz="1800" b="1" dirty="0" smtClean="0">
                <a:ea typeface="ＭＳ Ｐゴシック"/>
                <a:cs typeface="ＭＳ Ｐゴシック"/>
              </a:rPr>
              <a:t>Paso 1:</a:t>
            </a:r>
            <a:r>
              <a:rPr lang="es-ES" sz="1800" dirty="0" smtClean="0">
                <a:ea typeface="ＭＳ Ｐゴシック"/>
                <a:cs typeface="ＭＳ Ｐゴシック"/>
              </a:rPr>
              <a:t> Para entrar a programación presione la tecla </a:t>
            </a:r>
            <a:r>
              <a:rPr lang="es-ES" sz="1800" b="1" dirty="0" smtClean="0">
                <a:ea typeface="ＭＳ Ｐゴシック"/>
                <a:cs typeface="ＭＳ Ｐゴシック"/>
              </a:rPr>
              <a:t>ENTER</a:t>
            </a:r>
            <a:endParaRPr lang="es-ES" sz="1800" dirty="0" smtClean="0">
              <a:ea typeface="ＭＳ Ｐゴシック"/>
              <a:cs typeface="ＭＳ Ｐゴシック"/>
            </a:endParaRPr>
          </a:p>
          <a:p>
            <a:pPr marL="609600" indent="-609600" eaLnBrk="1" hangingPunct="1">
              <a:buFontTx/>
              <a:buNone/>
            </a:pPr>
            <a:r>
              <a:rPr lang="es-ES" sz="1800" b="1" dirty="0" smtClean="0">
                <a:ea typeface="ＭＳ Ｐゴシック"/>
                <a:cs typeface="ＭＳ Ｐゴシック"/>
              </a:rPr>
              <a:t>Paso 2:</a:t>
            </a:r>
            <a:r>
              <a:rPr lang="es-ES" sz="1800" dirty="0" smtClean="0">
                <a:ea typeface="ＭＳ Ｐゴシック"/>
                <a:cs typeface="ＭＳ Ｐゴシック"/>
              </a:rPr>
              <a:t> Presione ENTER nuevamente y elija usuario #0</a:t>
            </a:r>
          </a:p>
          <a:p>
            <a:pPr marL="1371600" lvl="2" indent="-457200" eaLnBrk="1" hangingPunct="1"/>
            <a:r>
              <a:rPr lang="es-ES" dirty="0" smtClean="0">
                <a:solidFill>
                  <a:srgbClr val="03295B"/>
                </a:solidFill>
                <a:ea typeface="ＭＳ Ｐゴシック"/>
              </a:rPr>
              <a:t>ENTER PASSWORD: USER: </a:t>
            </a:r>
            <a:r>
              <a:rPr lang="es-ES" b="1" dirty="0" smtClean="0">
                <a:solidFill>
                  <a:srgbClr val="03295B"/>
                </a:solidFill>
                <a:ea typeface="ＭＳ Ｐゴシック"/>
              </a:rPr>
              <a:t>0</a:t>
            </a:r>
            <a:r>
              <a:rPr lang="es-ES" dirty="0" smtClean="0">
                <a:solidFill>
                  <a:srgbClr val="03295B"/>
                </a:solidFill>
                <a:ea typeface="ＭＳ Ｐゴシック"/>
              </a:rPr>
              <a:t> PASS: XXXX</a:t>
            </a:r>
          </a:p>
          <a:p>
            <a:pPr marL="609600" indent="-609600" eaLnBrk="1" hangingPunct="1">
              <a:buFontTx/>
              <a:buNone/>
            </a:pPr>
            <a:r>
              <a:rPr lang="es-ES" sz="1800" b="1" dirty="0" smtClean="0">
                <a:ea typeface="ＭＳ Ｐゴシック"/>
                <a:cs typeface="ＭＳ Ｐゴシック"/>
              </a:rPr>
              <a:t>Paso 3:</a:t>
            </a:r>
            <a:r>
              <a:rPr lang="es-ES" sz="1800" dirty="0" smtClean="0">
                <a:ea typeface="ＭＳ Ｐゴシック"/>
                <a:cs typeface="ＭＳ Ｐゴシック"/>
              </a:rPr>
              <a:t> </a:t>
            </a:r>
            <a:r>
              <a:rPr lang="es-ES" sz="1800" b="1" dirty="0" smtClean="0">
                <a:ea typeface="ＭＳ Ｐゴシック"/>
                <a:cs typeface="ＭＳ Ｐゴシック"/>
              </a:rPr>
              <a:t>Tecla Arriba y</a:t>
            </a:r>
            <a:r>
              <a:rPr lang="es-ES" sz="1800" dirty="0" smtClean="0">
                <a:ea typeface="ＭＳ Ｐゴシック"/>
                <a:cs typeface="ＭＳ Ｐゴシック"/>
              </a:rPr>
              <a:t> </a:t>
            </a:r>
            <a:r>
              <a:rPr lang="es-ES" sz="1800" b="1" dirty="0" smtClean="0">
                <a:ea typeface="ＭＳ Ｐゴシック"/>
                <a:cs typeface="ＭＳ Ｐゴシック"/>
              </a:rPr>
              <a:t>Tecla Abajo </a:t>
            </a:r>
            <a:r>
              <a:rPr lang="es-ES" sz="1800" dirty="0" smtClean="0">
                <a:ea typeface="ＭＳ Ｐゴシック"/>
                <a:cs typeface="ＭＳ Ｐゴシック"/>
              </a:rPr>
              <a:t>para cambiar la contraseña y 		  presione la tecla ENTER para aceptar.  </a:t>
            </a:r>
          </a:p>
          <a:p>
            <a:pPr marL="609600" indent="-609600" eaLnBrk="1" hangingPunct="1">
              <a:buFontTx/>
              <a:buNone/>
            </a:pPr>
            <a:r>
              <a:rPr lang="es-ES" sz="1800" dirty="0" smtClean="0">
                <a:ea typeface="ＭＳ Ｐゴシック"/>
                <a:cs typeface="ＭＳ Ｐゴシック"/>
              </a:rPr>
              <a:t>			El </a:t>
            </a:r>
            <a:r>
              <a:rPr lang="es-ES" sz="1800" dirty="0" err="1" smtClean="0">
                <a:ea typeface="ＭＳ Ｐゴシック"/>
                <a:cs typeface="ＭＳ Ｐゴシック"/>
              </a:rPr>
              <a:t>contrasena</a:t>
            </a:r>
            <a:r>
              <a:rPr lang="es-ES" sz="1800" dirty="0" smtClean="0">
                <a:ea typeface="ＭＳ Ｐゴシック"/>
                <a:cs typeface="ＭＳ Ｐゴシック"/>
              </a:rPr>
              <a:t> de fábrica es CAFE</a:t>
            </a:r>
          </a:p>
          <a:p>
            <a:pPr marL="1371600" lvl="2" indent="-457200" eaLnBrk="1" hangingPunct="1"/>
            <a:r>
              <a:rPr lang="es-ES" dirty="0" smtClean="0">
                <a:solidFill>
                  <a:srgbClr val="03295B"/>
                </a:solidFill>
                <a:ea typeface="ＭＳ Ｐゴシック"/>
              </a:rPr>
              <a:t>ENTER PASSWORD: USER: 0 PASS: </a:t>
            </a:r>
            <a:r>
              <a:rPr lang="es-ES" b="1" dirty="0" smtClean="0">
                <a:solidFill>
                  <a:srgbClr val="03295B"/>
                </a:solidFill>
                <a:ea typeface="ＭＳ Ｐゴシック"/>
              </a:rPr>
              <a:t>CAFE</a:t>
            </a:r>
          </a:p>
          <a:p>
            <a:pPr marL="609600" indent="-609600" eaLnBrk="1" hangingPunct="1">
              <a:buFontTx/>
              <a:buNone/>
            </a:pPr>
            <a:r>
              <a:rPr lang="es-ES" sz="1800" dirty="0" smtClean="0">
                <a:ea typeface="ＭＳ Ｐゴシック"/>
                <a:cs typeface="ＭＳ Ｐゴシック"/>
              </a:rPr>
              <a:t>		Estos pasos permiten entrar al Menú Principal</a:t>
            </a:r>
          </a:p>
          <a:p>
            <a:pPr marL="609600" indent="-609600" eaLnBrk="1" hangingPunct="1">
              <a:buFontTx/>
              <a:buNone/>
            </a:pPr>
            <a:r>
              <a:rPr lang="es-ES" sz="1800" b="1" dirty="0" smtClean="0">
                <a:ea typeface="ＭＳ Ｐゴシック"/>
                <a:cs typeface="ＭＳ Ｐゴシック"/>
              </a:rPr>
              <a:t>Paso 4:</a:t>
            </a:r>
            <a:r>
              <a:rPr lang="es-ES" sz="1800" dirty="0" smtClean="0">
                <a:ea typeface="ＭＳ Ｐゴシック"/>
                <a:cs typeface="ＭＳ Ｐゴシック"/>
              </a:rPr>
              <a:t>	Navegar con las teclas </a:t>
            </a:r>
            <a:r>
              <a:rPr lang="es-ES" sz="1800" b="1" dirty="0" smtClean="0">
                <a:ea typeface="ＭＳ Ｐゴシック"/>
                <a:cs typeface="ＭＳ Ｐゴシック"/>
              </a:rPr>
              <a:t>Arriba </a:t>
            </a:r>
            <a:r>
              <a:rPr lang="es-ES" sz="1800" dirty="0" smtClean="0">
                <a:ea typeface="ＭＳ Ｐゴシック"/>
                <a:cs typeface="ＭＳ Ｐゴシック"/>
              </a:rPr>
              <a:t>y </a:t>
            </a:r>
            <a:r>
              <a:rPr lang="es-ES" sz="1800" b="1" dirty="0" smtClean="0">
                <a:ea typeface="ＭＳ Ｐゴシック"/>
                <a:cs typeface="ＭＳ Ｐゴシック"/>
              </a:rPr>
              <a:t>Abajo</a:t>
            </a:r>
            <a:r>
              <a:rPr lang="es-ES" sz="1800" dirty="0" smtClean="0">
                <a:ea typeface="ＭＳ Ｐゴシック"/>
                <a:cs typeface="ＭＳ Ｐゴシック"/>
              </a:rPr>
              <a:t> y hacer selecciones con la tecla </a:t>
            </a:r>
            <a:r>
              <a:rPr lang="es-ES" sz="1800" b="1" dirty="0" err="1" smtClean="0">
                <a:ea typeface="ＭＳ Ｐゴシック"/>
                <a:cs typeface="ＭＳ Ｐゴシック"/>
              </a:rPr>
              <a:t>Enter</a:t>
            </a:r>
            <a:r>
              <a:rPr lang="es-ES" sz="1800" b="1" dirty="0" smtClean="0">
                <a:ea typeface="ＭＳ Ｐゴシック"/>
                <a:cs typeface="ＭＳ Ｐゴシック"/>
              </a:rPr>
              <a:t>. </a:t>
            </a:r>
            <a:r>
              <a:rPr lang="es-ES" sz="1800" dirty="0" smtClean="0">
                <a:ea typeface="ＭＳ Ｐゴシック"/>
                <a:cs typeface="ＭＳ Ｐゴシック"/>
              </a:rPr>
              <a:t>Para regresar un menú o cancelar una operación presione las teclas </a:t>
            </a:r>
            <a:r>
              <a:rPr lang="es-ES" sz="1800" b="1" dirty="0" smtClean="0">
                <a:ea typeface="ＭＳ Ｐゴシック"/>
                <a:cs typeface="ＭＳ Ｐゴシック"/>
              </a:rPr>
              <a:t>Arriba </a:t>
            </a:r>
            <a:r>
              <a:rPr lang="es-ES" sz="1800" dirty="0" smtClean="0">
                <a:ea typeface="ＭＳ Ｐゴシック"/>
                <a:cs typeface="ＭＳ Ｐゴシック"/>
              </a:rPr>
              <a:t>y </a:t>
            </a:r>
            <a:r>
              <a:rPr lang="es-ES" sz="1800" b="1" dirty="0" smtClean="0">
                <a:ea typeface="ＭＳ Ｐゴシック"/>
                <a:cs typeface="ＭＳ Ｐゴシック"/>
              </a:rPr>
              <a:t>Abajo </a:t>
            </a:r>
            <a:r>
              <a:rPr lang="es-ES" sz="1800" i="1" dirty="0" smtClean="0">
                <a:ea typeface="ＭＳ Ｐゴシック"/>
                <a:cs typeface="ＭＳ Ｐゴシック"/>
              </a:rPr>
              <a:t>simultáneamente.</a:t>
            </a:r>
          </a:p>
          <a:p>
            <a:pPr marL="609600" indent="-609600" eaLnBrk="1" hangingPunct="1">
              <a:buFontTx/>
              <a:buNone/>
            </a:pPr>
            <a:endParaRPr lang="es-ES" sz="1800" b="1" dirty="0" smtClean="0">
              <a:ea typeface="ＭＳ Ｐゴシック"/>
              <a:cs typeface="ＭＳ Ｐゴシック"/>
            </a:endParaRPr>
          </a:p>
          <a:p>
            <a:pPr marL="990600" lvl="1" indent="-533400" eaLnBrk="1" hangingPunct="1">
              <a:buFont typeface="Times New Roman" pitchFamily="18" charset="0"/>
              <a:buAutoNum type="arabicPeriod"/>
            </a:pPr>
            <a:endParaRPr lang="es-ES" sz="1800" b="1" dirty="0" smtClean="0">
              <a:solidFill>
                <a:schemeClr val="hlink"/>
              </a:solidFill>
              <a:ea typeface="ＭＳ Ｐゴシック"/>
            </a:endParaRPr>
          </a:p>
          <a:p>
            <a:pPr marL="990600" lvl="1" indent="-533400" eaLnBrk="1" hangingPunct="1">
              <a:buFont typeface="Times New Roman" pitchFamily="18" charset="0"/>
              <a:buAutoNum type="arabicPeriod"/>
            </a:pPr>
            <a:endParaRPr lang="es-ES" sz="1800" dirty="0" smtClean="0">
              <a:ea typeface="ＭＳ Ｐゴシック"/>
            </a:endParaRPr>
          </a:p>
          <a:p>
            <a:pPr marL="609600" indent="-609600" eaLnBrk="1" hangingPunct="1"/>
            <a:endParaRPr lang="es-ES" sz="1800" dirty="0" smtClean="0">
              <a:ea typeface="ＭＳ Ｐゴシック"/>
              <a:cs typeface="ＭＳ Ｐゴシック"/>
            </a:endParaRPr>
          </a:p>
        </p:txBody>
      </p:sp>
      <p:sp>
        <p:nvSpPr>
          <p:cNvPr id="46083" name="Title 2"/>
          <p:cNvSpPr>
            <a:spLocks/>
          </p:cNvSpPr>
          <p:nvPr/>
        </p:nvSpPr>
        <p:spPr bwMode="auto">
          <a:xfrm>
            <a:off x="0" y="0"/>
            <a:ext cx="9144000" cy="1066800"/>
          </a:xfrm>
          <a:prstGeom prst="rect">
            <a:avLst/>
          </a:prstGeom>
          <a:noFill/>
          <a:ln w="9525">
            <a:noFill/>
            <a:miter lim="800000"/>
            <a:headEnd/>
            <a:tailEnd/>
          </a:ln>
        </p:spPr>
        <p:txBody>
          <a:bodyPr anchor="ctr"/>
          <a:lstStyle/>
          <a:p>
            <a:pPr algn="ctr"/>
            <a:r>
              <a:rPr lang="es-ES" sz="3200" b="1" dirty="0" smtClean="0">
                <a:solidFill>
                  <a:srgbClr val="0070C0"/>
                </a:solidFill>
              </a:rPr>
              <a:t>Programación</a:t>
            </a:r>
            <a:endParaRPr lang="es-ES" sz="3200" b="1" dirty="0">
              <a:solidFill>
                <a:srgbClr val="0070C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495300" y="1631950"/>
            <a:ext cx="8229600" cy="2609850"/>
          </a:xfrm>
        </p:spPr>
        <p:txBody>
          <a:bodyPr/>
          <a:lstStyle/>
          <a:p>
            <a:pPr marL="990600" lvl="1" indent="-533400" eaLnBrk="1" hangingPunct="1">
              <a:buFont typeface="Times New Roman" pitchFamily="18" charset="0"/>
              <a:buNone/>
            </a:pPr>
            <a:r>
              <a:rPr lang="es-ES" sz="1400" b="1" dirty="0" smtClean="0">
                <a:ea typeface="ＭＳ Ｐゴシック"/>
              </a:rPr>
              <a:t>1)	CPM </a:t>
            </a:r>
            <a:r>
              <a:rPr lang="es-ES" sz="1400" b="1" dirty="0" err="1" smtClean="0">
                <a:ea typeface="ＭＳ Ｐゴシック"/>
              </a:rPr>
              <a:t>Options</a:t>
            </a:r>
            <a:endParaRPr lang="es-ES" sz="1400" b="1" dirty="0" smtClean="0">
              <a:ea typeface="ＭＳ Ｐゴシック"/>
            </a:endParaRPr>
          </a:p>
          <a:p>
            <a:pPr marL="1371600" lvl="2" indent="-457200" eaLnBrk="1" hangingPunct="1">
              <a:buFontTx/>
              <a:buNone/>
            </a:pPr>
            <a:r>
              <a:rPr lang="es-ES" sz="1400" dirty="0" smtClean="0">
                <a:ea typeface="ＭＳ Ｐゴシック"/>
              </a:rPr>
              <a:t>	Cambiar las opciones del CPM</a:t>
            </a:r>
          </a:p>
          <a:p>
            <a:pPr marL="990600" lvl="1" indent="-533400" eaLnBrk="1" hangingPunct="1">
              <a:buFont typeface="Times New Roman" pitchFamily="18" charset="0"/>
              <a:buNone/>
            </a:pPr>
            <a:r>
              <a:rPr lang="es-ES" sz="1400" b="1" dirty="0" smtClean="0">
                <a:ea typeface="ＭＳ Ｐゴシック"/>
              </a:rPr>
              <a:t>2)	System </a:t>
            </a:r>
            <a:r>
              <a:rPr lang="es-ES" sz="1400" b="1" dirty="0" err="1" smtClean="0">
                <a:ea typeface="ＭＳ Ｐゴシック"/>
              </a:rPr>
              <a:t>Functions</a:t>
            </a:r>
            <a:endParaRPr lang="es-ES" sz="1400" b="1" dirty="0" smtClean="0">
              <a:ea typeface="ＭＳ Ｐゴシック"/>
            </a:endParaRPr>
          </a:p>
          <a:p>
            <a:pPr marL="1371600" lvl="2" indent="-457200" eaLnBrk="1" hangingPunct="1">
              <a:buFontTx/>
              <a:buNone/>
            </a:pPr>
            <a:r>
              <a:rPr lang="es-ES" sz="1400" dirty="0" smtClean="0">
                <a:ea typeface="ＭＳ Ｐゴシック"/>
              </a:rPr>
              <a:t>	Cambiar las funciones del sistema</a:t>
            </a:r>
          </a:p>
          <a:p>
            <a:pPr marL="990600" lvl="1" indent="-533400" eaLnBrk="1" hangingPunct="1">
              <a:buFont typeface="Times New Roman" pitchFamily="18" charset="0"/>
              <a:buNone/>
            </a:pPr>
            <a:r>
              <a:rPr lang="es-ES" sz="1400" b="1" dirty="0" smtClean="0">
                <a:ea typeface="ＭＳ Ｐゴシック"/>
              </a:rPr>
              <a:t>3)	Line Card Programming</a:t>
            </a:r>
          </a:p>
          <a:p>
            <a:pPr marL="1371600" lvl="2" indent="-457200" eaLnBrk="1" hangingPunct="1">
              <a:buFontTx/>
              <a:buNone/>
            </a:pPr>
            <a:r>
              <a:rPr lang="es-ES" sz="1400" dirty="0" smtClean="0">
                <a:ea typeface="ＭＳ Ｐゴシック"/>
              </a:rPr>
              <a:t>	Cambiar las opciones de programación de las tarjetas</a:t>
            </a:r>
            <a:endParaRPr lang="es-ES" sz="1200" b="1" dirty="0" smtClean="0">
              <a:ea typeface="ＭＳ Ｐゴシック"/>
            </a:endParaRPr>
          </a:p>
          <a:p>
            <a:pPr marL="990600" lvl="1" indent="-533400" eaLnBrk="1" hangingPunct="1">
              <a:buFontTx/>
              <a:buAutoNum type="arabicParenR" startAt="4"/>
            </a:pPr>
            <a:r>
              <a:rPr lang="es-ES" sz="1400" b="1" dirty="0" smtClean="0">
                <a:ea typeface="ＭＳ Ｐゴシック"/>
              </a:rPr>
              <a:t>Exit Programming </a:t>
            </a:r>
          </a:p>
          <a:p>
            <a:pPr marL="1390650" lvl="2" indent="-533400" eaLnBrk="1" hangingPunct="1">
              <a:buNone/>
            </a:pPr>
            <a:r>
              <a:rPr lang="es-ES" sz="1400" b="1" dirty="0" smtClean="0">
                <a:ea typeface="ＭＳ Ｐゴシック"/>
              </a:rPr>
              <a:t> 	</a:t>
            </a:r>
            <a:r>
              <a:rPr lang="es-ES" sz="1400" dirty="0" smtClean="0">
                <a:ea typeface="ＭＳ Ｐゴシック"/>
              </a:rPr>
              <a:t>Salir de programación</a:t>
            </a:r>
          </a:p>
          <a:p>
            <a:pPr marL="1371600" lvl="2" indent="-457200" eaLnBrk="1" hangingPunct="1">
              <a:buFont typeface="Times New Roman" pitchFamily="18" charset="0"/>
              <a:buNone/>
            </a:pPr>
            <a:r>
              <a:rPr lang="es-ES" sz="1200" b="1" dirty="0" smtClean="0">
                <a:ea typeface="ＭＳ Ｐゴシック"/>
              </a:rPr>
              <a:t>	</a:t>
            </a:r>
            <a:endParaRPr lang="es-ES" sz="1400" dirty="0" smtClean="0">
              <a:ea typeface="ＭＳ Ｐゴシック"/>
            </a:endParaRPr>
          </a:p>
          <a:p>
            <a:pPr marL="1371600" lvl="2" indent="-457200" eaLnBrk="1" hangingPunct="1">
              <a:buFontTx/>
              <a:buNone/>
            </a:pPr>
            <a:endParaRPr lang="es-ES" sz="1400" dirty="0" smtClean="0">
              <a:ea typeface="ＭＳ Ｐゴシック"/>
            </a:endParaRPr>
          </a:p>
        </p:txBody>
      </p:sp>
      <p:sp>
        <p:nvSpPr>
          <p:cNvPr id="47107" name="Title 2"/>
          <p:cNvSpPr>
            <a:spLocks/>
          </p:cNvSpPr>
          <p:nvPr/>
        </p:nvSpPr>
        <p:spPr bwMode="auto">
          <a:xfrm>
            <a:off x="0" y="292100"/>
            <a:ext cx="9144000" cy="1066800"/>
          </a:xfrm>
          <a:prstGeom prst="rect">
            <a:avLst/>
          </a:prstGeom>
          <a:noFill/>
          <a:ln w="9525">
            <a:noFill/>
            <a:miter lim="800000"/>
            <a:headEnd/>
            <a:tailEnd/>
          </a:ln>
        </p:spPr>
        <p:txBody>
          <a:bodyPr anchor="ctr"/>
          <a:lstStyle/>
          <a:p>
            <a:pPr algn="ctr"/>
            <a:r>
              <a:rPr lang="es-ES" sz="3200" b="1" dirty="0" smtClean="0">
                <a:solidFill>
                  <a:srgbClr val="0070C0"/>
                </a:solidFill>
              </a:rPr>
              <a:t>Menú de Opciones</a:t>
            </a:r>
            <a:endParaRPr lang="es-ES" sz="3200" b="1" dirty="0">
              <a:solidFill>
                <a:srgbClr val="0070C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p:cNvSpPr>
          <p:nvPr/>
        </p:nvSpPr>
        <p:spPr bwMode="auto">
          <a:xfrm>
            <a:off x="0" y="114300"/>
            <a:ext cx="9144000" cy="1066800"/>
          </a:xfrm>
          <a:prstGeom prst="rect">
            <a:avLst/>
          </a:prstGeom>
          <a:noFill/>
          <a:ln w="9525">
            <a:noFill/>
            <a:miter lim="800000"/>
            <a:headEnd/>
            <a:tailEnd/>
          </a:ln>
        </p:spPr>
        <p:txBody>
          <a:bodyPr anchor="ctr"/>
          <a:lstStyle/>
          <a:p>
            <a:pPr algn="ctr"/>
            <a:r>
              <a:rPr lang="es-ES" sz="3200" b="1" dirty="0" smtClean="0">
                <a:solidFill>
                  <a:srgbClr val="0070C0"/>
                </a:solidFill>
              </a:rPr>
              <a:t>Programación</a:t>
            </a:r>
            <a:endParaRPr lang="es-ES" sz="3200" b="1" dirty="0">
              <a:solidFill>
                <a:srgbClr val="0070C0"/>
              </a:solidFill>
            </a:endParaRPr>
          </a:p>
        </p:txBody>
      </p:sp>
      <p:sp>
        <p:nvSpPr>
          <p:cNvPr id="48131" name="TextBox 2"/>
          <p:cNvSpPr txBox="1">
            <a:spLocks noChangeArrowheads="1"/>
          </p:cNvSpPr>
          <p:nvPr/>
        </p:nvSpPr>
        <p:spPr bwMode="auto">
          <a:xfrm>
            <a:off x="2243138" y="1143000"/>
            <a:ext cx="4714875" cy="523875"/>
          </a:xfrm>
          <a:prstGeom prst="rect">
            <a:avLst/>
          </a:prstGeom>
          <a:noFill/>
          <a:ln w="9525">
            <a:noFill/>
            <a:miter lim="800000"/>
            <a:headEnd/>
            <a:tailEnd/>
          </a:ln>
        </p:spPr>
        <p:txBody>
          <a:bodyPr>
            <a:spAutoFit/>
          </a:bodyPr>
          <a:lstStyle/>
          <a:p>
            <a:pPr algn="ctr"/>
            <a:r>
              <a:rPr lang="es-ES" sz="2800" dirty="0" smtClean="0"/>
              <a:t>Opciones de CPM3</a:t>
            </a:r>
            <a:endParaRPr lang="es-ES" sz="2800" dirty="0"/>
          </a:p>
        </p:txBody>
      </p:sp>
      <p:sp>
        <p:nvSpPr>
          <p:cNvPr id="48132" name="TextBox 3"/>
          <p:cNvSpPr txBox="1">
            <a:spLocks noChangeArrowheads="1"/>
          </p:cNvSpPr>
          <p:nvPr/>
        </p:nvSpPr>
        <p:spPr bwMode="auto">
          <a:xfrm>
            <a:off x="1685925" y="1900238"/>
            <a:ext cx="6400800" cy="646331"/>
          </a:xfrm>
          <a:prstGeom prst="rect">
            <a:avLst/>
          </a:prstGeom>
          <a:noFill/>
          <a:ln w="9525">
            <a:noFill/>
            <a:miter lim="800000"/>
            <a:headEnd/>
            <a:tailEnd/>
          </a:ln>
        </p:spPr>
        <p:txBody>
          <a:bodyPr>
            <a:spAutoFit/>
          </a:bodyPr>
          <a:lstStyle/>
          <a:p>
            <a:pPr algn="ctr"/>
            <a:r>
              <a:rPr lang="es-ES" dirty="0" smtClean="0"/>
              <a:t>Por favor refiérase al manual de System III v2.0 página14  </a:t>
            </a:r>
          </a:p>
          <a:p>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449286" y="6618522"/>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49155" name="Group 3"/>
          <p:cNvGrpSpPr>
            <a:grpSpLocks/>
          </p:cNvGrpSpPr>
          <p:nvPr/>
        </p:nvGrpSpPr>
        <p:grpSpPr bwMode="auto">
          <a:xfrm>
            <a:off x="2180999" y="3287947"/>
            <a:ext cx="4803775" cy="869950"/>
            <a:chOff x="0" y="0"/>
            <a:chExt cx="3026" cy="548"/>
          </a:xfrm>
        </p:grpSpPr>
        <p:sp>
          <p:nvSpPr>
            <p:cNvPr id="49160"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49161" name="Group 5"/>
            <p:cNvGrpSpPr>
              <a:grpSpLocks/>
            </p:cNvGrpSpPr>
            <p:nvPr/>
          </p:nvGrpSpPr>
          <p:grpSpPr bwMode="auto">
            <a:xfrm>
              <a:off x="0" y="0"/>
              <a:ext cx="2970" cy="548"/>
              <a:chOff x="0" y="0"/>
              <a:chExt cx="2970" cy="548"/>
            </a:xfrm>
          </p:grpSpPr>
          <p:sp>
            <p:nvSpPr>
              <p:cNvPr id="49162"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49163"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49156" name="Text Box 8"/>
          <p:cNvSpPr txBox="1">
            <a:spLocks noChangeArrowheads="1"/>
          </p:cNvSpPr>
          <p:nvPr/>
        </p:nvSpPr>
        <p:spPr bwMode="auto">
          <a:xfrm>
            <a:off x="1915886" y="3875322"/>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49157" name="Rectangle 9"/>
          <p:cNvSpPr>
            <a:spLocks noChangeArrowheads="1"/>
          </p:cNvSpPr>
          <p:nvPr/>
        </p:nvSpPr>
        <p:spPr bwMode="auto">
          <a:xfrm>
            <a:off x="10886" y="751122"/>
            <a:ext cx="9144000" cy="609600"/>
          </a:xfrm>
          <a:prstGeom prst="rect">
            <a:avLst/>
          </a:prstGeom>
          <a:noFill/>
          <a:ln w="9525">
            <a:noFill/>
            <a:miter lim="800000"/>
            <a:headEnd/>
            <a:tailEnd/>
          </a:ln>
        </p:spPr>
        <p:txBody>
          <a:bodyPr/>
          <a:lstStyle/>
          <a:p>
            <a:pPr algn="ctr"/>
            <a:r>
              <a:rPr lang="es-ES" sz="3600" b="1" dirty="0" smtClean="0">
                <a:solidFill>
                  <a:srgbClr val="0070C0"/>
                </a:solidFill>
              </a:rPr>
              <a:t>Programación de las tarjetas de línea</a:t>
            </a:r>
            <a:endParaRPr lang="es-ES" sz="3600" b="1" dirty="0">
              <a:solidFill>
                <a:srgbClr val="0070C0"/>
              </a:solidFill>
            </a:endParaRPr>
          </a:p>
        </p:txBody>
      </p:sp>
      <p:sp>
        <p:nvSpPr>
          <p:cNvPr id="49158" name="Rectangle 10"/>
          <p:cNvSpPr>
            <a:spLocks noChangeArrowheads="1"/>
          </p:cNvSpPr>
          <p:nvPr/>
        </p:nvSpPr>
        <p:spPr bwMode="auto">
          <a:xfrm>
            <a:off x="10886" y="1360722"/>
            <a:ext cx="9144000" cy="533400"/>
          </a:xfrm>
          <a:prstGeom prst="rect">
            <a:avLst/>
          </a:prstGeom>
          <a:noFill/>
          <a:ln w="9525">
            <a:noFill/>
            <a:miter lim="800000"/>
            <a:headEnd/>
            <a:tailEnd/>
          </a:ln>
        </p:spPr>
        <p:txBody>
          <a:bodyPr/>
          <a:lstStyle/>
          <a:p>
            <a:pPr algn="ctr"/>
            <a:endParaRPr lang="es-ES" sz="2500" dirty="0"/>
          </a:p>
        </p:txBody>
      </p:sp>
      <p:sp>
        <p:nvSpPr>
          <p:cNvPr id="49159" name="Text Box 11"/>
          <p:cNvSpPr txBox="1">
            <a:spLocks noChangeArrowheads="1"/>
          </p:cNvSpPr>
          <p:nvPr/>
        </p:nvSpPr>
        <p:spPr bwMode="auto">
          <a:xfrm>
            <a:off x="1096057" y="1769617"/>
            <a:ext cx="6629400" cy="3170099"/>
          </a:xfrm>
          <a:prstGeom prst="rect">
            <a:avLst/>
          </a:prstGeom>
          <a:noFill/>
          <a:ln w="9525">
            <a:noFill/>
            <a:miter lim="800000"/>
            <a:headEnd/>
            <a:tailEnd/>
          </a:ln>
        </p:spPr>
        <p:txBody>
          <a:bodyPr>
            <a:spAutoFit/>
          </a:bodyPr>
          <a:lstStyle/>
          <a:p>
            <a:pPr>
              <a:buFontTx/>
              <a:buChar char="•"/>
            </a:pPr>
            <a:r>
              <a:rPr lang="es-ES" sz="2000" dirty="0" smtClean="0"/>
              <a:t> La SG-DRL3 y SG-DRL3IP pueden ser programadas utilizando la consola del System III en la red local.</a:t>
            </a:r>
          </a:p>
          <a:p>
            <a:r>
              <a:rPr lang="es-ES" sz="2000" dirty="0" smtClean="0"/>
              <a:t>  </a:t>
            </a:r>
          </a:p>
          <a:p>
            <a:pPr>
              <a:buFontTx/>
              <a:buChar char="•"/>
            </a:pPr>
            <a:r>
              <a:rPr lang="es-ES" sz="2000" dirty="0" smtClean="0"/>
              <a:t> La consola de SG System III se conecta a la dirección IP del SG-CPM3 y toda la programación es enviada al SG-DRL3 a través del </a:t>
            </a:r>
            <a:r>
              <a:rPr lang="es-ES" sz="2000" i="1" dirty="0" smtClean="0"/>
              <a:t>backplane</a:t>
            </a:r>
            <a:r>
              <a:rPr lang="es-ES" sz="2000" dirty="0" smtClean="0"/>
              <a:t>.  </a:t>
            </a:r>
          </a:p>
          <a:p>
            <a:endParaRPr lang="es-ES" sz="2000" dirty="0" smtClean="0"/>
          </a:p>
          <a:p>
            <a:pPr>
              <a:buFontTx/>
              <a:buChar char="•"/>
            </a:pPr>
            <a:r>
              <a:rPr lang="es-ES" sz="2000" dirty="0" smtClean="0"/>
              <a:t> La consola de SG System III se conecta directamente a la IP del SG-DRL3IP y toda la programación se hace a través de la red. </a:t>
            </a:r>
            <a:endParaRPr lang="es-ES" dirty="0"/>
          </a:p>
        </p:txBody>
      </p:sp>
    </p:spTree>
  </p:cSld>
  <p:clrMapOvr>
    <a:masterClrMapping/>
  </p:clrMapOvr>
  <p:transition advTm="795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9"/>
          <p:cNvSpPr>
            <a:spLocks noChangeArrowheads="1"/>
          </p:cNvSpPr>
          <p:nvPr/>
        </p:nvSpPr>
        <p:spPr bwMode="auto">
          <a:xfrm>
            <a:off x="0" y="461512"/>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las tarjetas de línea</a:t>
            </a:r>
          </a:p>
          <a:p>
            <a:pPr algn="ctr"/>
            <a:r>
              <a:rPr lang="es-ES" sz="3600" b="1" dirty="0" smtClean="0"/>
              <a:t>System III console</a:t>
            </a:r>
            <a:endParaRPr lang="es-ES" sz="3600" b="1" dirty="0"/>
          </a:p>
        </p:txBody>
      </p:sp>
      <p:pic>
        <p:nvPicPr>
          <p:cNvPr id="50179" name="Picture 2"/>
          <p:cNvPicPr>
            <a:picLocks noChangeAspect="1" noChangeArrowheads="1"/>
          </p:cNvPicPr>
          <p:nvPr/>
        </p:nvPicPr>
        <p:blipFill>
          <a:blip r:embed="rId2" cstate="print"/>
          <a:srcRect/>
          <a:stretch>
            <a:fillRect/>
          </a:stretch>
        </p:blipFill>
        <p:spPr bwMode="auto">
          <a:xfrm>
            <a:off x="1824038" y="1707699"/>
            <a:ext cx="5421312" cy="4567238"/>
          </a:xfrm>
          <a:prstGeom prst="rect">
            <a:avLst/>
          </a:prstGeom>
          <a:noFill/>
          <a:ln w="9525">
            <a:noFill/>
            <a:miter lim="800000"/>
            <a:headEnd/>
            <a:tailEnd/>
          </a:ln>
        </p:spPr>
      </p:pic>
      <p:cxnSp>
        <p:nvCxnSpPr>
          <p:cNvPr id="5" name="Straight Arrow Connector 4"/>
          <p:cNvCxnSpPr/>
          <p:nvPr/>
        </p:nvCxnSpPr>
        <p:spPr>
          <a:xfrm>
            <a:off x="1449388" y="2503037"/>
            <a:ext cx="1082675" cy="285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flipV="1">
            <a:off x="1519238" y="2501449"/>
            <a:ext cx="2501900" cy="12112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10800000">
            <a:off x="5426075" y="2541137"/>
            <a:ext cx="2325688" cy="9191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0183" name="TextBox 14"/>
          <p:cNvSpPr txBox="1">
            <a:spLocks noChangeArrowheads="1"/>
          </p:cNvSpPr>
          <p:nvPr/>
        </p:nvSpPr>
        <p:spPr bwMode="auto">
          <a:xfrm>
            <a:off x="196850" y="2291899"/>
            <a:ext cx="1533525" cy="523220"/>
          </a:xfrm>
          <a:prstGeom prst="rect">
            <a:avLst/>
          </a:prstGeom>
          <a:noFill/>
          <a:ln w="9525">
            <a:noFill/>
            <a:miter lim="800000"/>
            <a:headEnd/>
            <a:tailEnd/>
          </a:ln>
        </p:spPr>
        <p:txBody>
          <a:bodyPr>
            <a:spAutoFit/>
          </a:bodyPr>
          <a:lstStyle/>
          <a:p>
            <a:r>
              <a:rPr lang="es-ES" sz="1400" dirty="0" smtClean="0"/>
              <a:t>Información CPM3 primario</a:t>
            </a:r>
            <a:endParaRPr lang="es-ES" sz="1400" dirty="0"/>
          </a:p>
        </p:txBody>
      </p:sp>
      <p:sp>
        <p:nvSpPr>
          <p:cNvPr id="50184" name="TextBox 15"/>
          <p:cNvSpPr txBox="1">
            <a:spLocks noChangeArrowheads="1"/>
          </p:cNvSpPr>
          <p:nvPr/>
        </p:nvSpPr>
        <p:spPr bwMode="auto">
          <a:xfrm>
            <a:off x="207963" y="3401562"/>
            <a:ext cx="1533525" cy="738664"/>
          </a:xfrm>
          <a:prstGeom prst="rect">
            <a:avLst/>
          </a:prstGeom>
          <a:noFill/>
          <a:ln w="9525">
            <a:noFill/>
            <a:miter lim="800000"/>
            <a:headEnd/>
            <a:tailEnd/>
          </a:ln>
        </p:spPr>
        <p:txBody>
          <a:bodyPr>
            <a:spAutoFit/>
          </a:bodyPr>
          <a:lstStyle/>
          <a:p>
            <a:r>
              <a:rPr lang="es-ES" sz="1400" dirty="0" smtClean="0"/>
              <a:t>Información CPM3 de respaldo</a:t>
            </a:r>
            <a:endParaRPr lang="es-ES" sz="1400" dirty="0"/>
          </a:p>
        </p:txBody>
      </p:sp>
      <p:sp>
        <p:nvSpPr>
          <p:cNvPr id="50185" name="TextBox 16"/>
          <p:cNvSpPr txBox="1">
            <a:spLocks noChangeArrowheads="1"/>
          </p:cNvSpPr>
          <p:nvPr/>
        </p:nvSpPr>
        <p:spPr bwMode="auto">
          <a:xfrm>
            <a:off x="7354888" y="3485699"/>
            <a:ext cx="1533525" cy="523220"/>
          </a:xfrm>
          <a:prstGeom prst="rect">
            <a:avLst/>
          </a:prstGeom>
          <a:noFill/>
          <a:ln w="9525">
            <a:noFill/>
            <a:miter lim="800000"/>
            <a:headEnd/>
            <a:tailEnd/>
          </a:ln>
        </p:spPr>
        <p:txBody>
          <a:bodyPr>
            <a:spAutoFit/>
          </a:bodyPr>
          <a:lstStyle/>
          <a:p>
            <a:r>
              <a:rPr lang="es-ES" sz="1400" dirty="0" smtClean="0"/>
              <a:t>Información tarjetas de línea</a:t>
            </a:r>
            <a:endParaRPr lang="es-ES"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1871663" y="1904100"/>
            <a:ext cx="5246687" cy="4414838"/>
          </a:xfrm>
          <a:prstGeom prst="rect">
            <a:avLst/>
          </a:prstGeom>
          <a:noFill/>
          <a:ln w="9525">
            <a:noFill/>
            <a:miter lim="800000"/>
            <a:headEnd/>
            <a:tailEnd/>
          </a:ln>
        </p:spPr>
      </p:pic>
      <p:sp>
        <p:nvSpPr>
          <p:cNvPr id="51203" name="Rectangle 9"/>
          <p:cNvSpPr>
            <a:spLocks noChangeArrowheads="1"/>
          </p:cNvSpPr>
          <p:nvPr/>
        </p:nvSpPr>
        <p:spPr bwMode="auto">
          <a:xfrm>
            <a:off x="0" y="47239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cxnSp>
        <p:nvCxnSpPr>
          <p:cNvPr id="5" name="Straight Arrow Connector 4"/>
          <p:cNvCxnSpPr/>
          <p:nvPr/>
        </p:nvCxnSpPr>
        <p:spPr>
          <a:xfrm>
            <a:off x="1578429" y="2373086"/>
            <a:ext cx="840921" cy="4361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205" name="TextBox 7"/>
          <p:cNvSpPr txBox="1">
            <a:spLocks noChangeArrowheads="1"/>
          </p:cNvSpPr>
          <p:nvPr/>
        </p:nvSpPr>
        <p:spPr bwMode="auto">
          <a:xfrm>
            <a:off x="0" y="1633097"/>
            <a:ext cx="1898650" cy="1200329"/>
          </a:xfrm>
          <a:prstGeom prst="rect">
            <a:avLst/>
          </a:prstGeom>
          <a:noFill/>
          <a:ln w="9525">
            <a:noFill/>
            <a:miter lim="800000"/>
            <a:headEnd/>
            <a:tailEnd/>
          </a:ln>
        </p:spPr>
        <p:txBody>
          <a:bodyPr>
            <a:spAutoFit/>
          </a:bodyPr>
          <a:lstStyle/>
          <a:p>
            <a:r>
              <a:rPr lang="es-ES" dirty="0" smtClean="0"/>
              <a:t>Haga click en CPM3  luego escoja </a:t>
            </a:r>
            <a:r>
              <a:rPr lang="es-ES" i="1" dirty="0" smtClean="0"/>
              <a:t>Pool Options Editor</a:t>
            </a:r>
            <a:endParaRPr lang="es-ES"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ChangeArrowheads="1"/>
          </p:cNvSpPr>
          <p:nvPr/>
        </p:nvSpPr>
        <p:spPr bwMode="auto">
          <a:xfrm>
            <a:off x="0" y="36353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pic>
        <p:nvPicPr>
          <p:cNvPr id="52227" name="Picture 2"/>
          <p:cNvPicPr>
            <a:picLocks noChangeAspect="1" noChangeArrowheads="1"/>
          </p:cNvPicPr>
          <p:nvPr/>
        </p:nvPicPr>
        <p:blipFill>
          <a:blip r:embed="rId2" cstate="print"/>
          <a:srcRect/>
          <a:stretch>
            <a:fillRect/>
          </a:stretch>
        </p:blipFill>
        <p:spPr bwMode="auto">
          <a:xfrm>
            <a:off x="1768475" y="1687513"/>
            <a:ext cx="5494338" cy="4630737"/>
          </a:xfrm>
          <a:prstGeom prst="rect">
            <a:avLst/>
          </a:prstGeom>
          <a:noFill/>
          <a:ln w="9525">
            <a:noFill/>
            <a:miter lim="800000"/>
            <a:headEnd/>
            <a:tailEnd/>
          </a:ln>
        </p:spPr>
      </p:pic>
      <p:cxnSp>
        <p:nvCxnSpPr>
          <p:cNvPr id="5" name="Straight Arrow Connector 4"/>
          <p:cNvCxnSpPr>
            <a:stCxn id="52231" idx="1"/>
          </p:cNvCxnSpPr>
          <p:nvPr/>
        </p:nvCxnSpPr>
        <p:spPr>
          <a:xfrm rot="10800000" flipV="1">
            <a:off x="5430838" y="1969404"/>
            <a:ext cx="1968500" cy="4928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223963" y="3024188"/>
            <a:ext cx="1431925" cy="8699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1365250" y="2011363"/>
            <a:ext cx="2178050" cy="12223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2231" name="TextBox 12"/>
          <p:cNvSpPr txBox="1">
            <a:spLocks noChangeArrowheads="1"/>
          </p:cNvSpPr>
          <p:nvPr/>
        </p:nvSpPr>
        <p:spPr bwMode="auto">
          <a:xfrm>
            <a:off x="7399338" y="1646238"/>
            <a:ext cx="1744662" cy="646331"/>
          </a:xfrm>
          <a:prstGeom prst="rect">
            <a:avLst/>
          </a:prstGeom>
          <a:noFill/>
          <a:ln w="9525">
            <a:noFill/>
            <a:miter lim="800000"/>
            <a:headEnd/>
            <a:tailEnd/>
          </a:ln>
        </p:spPr>
        <p:txBody>
          <a:bodyPr>
            <a:spAutoFit/>
          </a:bodyPr>
          <a:lstStyle/>
          <a:p>
            <a:r>
              <a:rPr lang="es-ES" dirty="0" smtClean="0"/>
              <a:t>Selección de la tarjeta de línea</a:t>
            </a:r>
            <a:endParaRPr lang="es-ES" dirty="0"/>
          </a:p>
        </p:txBody>
      </p:sp>
      <p:sp>
        <p:nvSpPr>
          <p:cNvPr id="52232" name="TextBox 14"/>
          <p:cNvSpPr txBox="1">
            <a:spLocks noChangeArrowheads="1"/>
          </p:cNvSpPr>
          <p:nvPr/>
        </p:nvSpPr>
        <p:spPr bwMode="auto">
          <a:xfrm>
            <a:off x="0" y="1573213"/>
            <a:ext cx="1850571" cy="338554"/>
          </a:xfrm>
          <a:prstGeom prst="rect">
            <a:avLst/>
          </a:prstGeom>
          <a:noFill/>
          <a:ln w="9525">
            <a:noFill/>
            <a:miter lim="800000"/>
            <a:headEnd/>
            <a:tailEnd/>
          </a:ln>
        </p:spPr>
        <p:txBody>
          <a:bodyPr wrap="square">
            <a:spAutoFit/>
          </a:bodyPr>
          <a:lstStyle/>
          <a:p>
            <a:r>
              <a:rPr lang="es-ES" sz="1600" dirty="0" smtClean="0"/>
              <a:t>Número de perfil</a:t>
            </a:r>
            <a:endParaRPr lang="es-ES" sz="1600" dirty="0"/>
          </a:p>
        </p:txBody>
      </p:sp>
      <p:sp>
        <p:nvSpPr>
          <p:cNvPr id="52233" name="TextBox 15"/>
          <p:cNvSpPr txBox="1">
            <a:spLocks noChangeArrowheads="1"/>
          </p:cNvSpPr>
          <p:nvPr/>
        </p:nvSpPr>
        <p:spPr bwMode="auto">
          <a:xfrm>
            <a:off x="0" y="2459038"/>
            <a:ext cx="1744663" cy="646331"/>
          </a:xfrm>
          <a:prstGeom prst="rect">
            <a:avLst/>
          </a:prstGeom>
          <a:noFill/>
          <a:ln w="9525">
            <a:noFill/>
            <a:miter lim="800000"/>
            <a:headEnd/>
            <a:tailEnd/>
          </a:ln>
        </p:spPr>
        <p:txBody>
          <a:bodyPr>
            <a:spAutoFit/>
          </a:bodyPr>
          <a:lstStyle/>
          <a:p>
            <a:r>
              <a:rPr lang="es-ES" dirty="0" smtClean="0"/>
              <a:t>Número de opción</a:t>
            </a:r>
            <a:endParaRPr lang="es-E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9"/>
          <p:cNvSpPr>
            <a:spLocks noChangeArrowheads="1"/>
          </p:cNvSpPr>
          <p:nvPr/>
        </p:nvSpPr>
        <p:spPr bwMode="auto">
          <a:xfrm>
            <a:off x="0" y="36353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sp>
        <p:nvSpPr>
          <p:cNvPr id="4" name="TextBox 3"/>
          <p:cNvSpPr txBox="1"/>
          <p:nvPr/>
        </p:nvSpPr>
        <p:spPr>
          <a:xfrm>
            <a:off x="1426029" y="1839676"/>
            <a:ext cx="6640285" cy="3970318"/>
          </a:xfrm>
          <a:prstGeom prst="rect">
            <a:avLst/>
          </a:prstGeom>
          <a:noFill/>
        </p:spPr>
        <p:txBody>
          <a:bodyPr wrap="square" rtlCol="0">
            <a:spAutoFit/>
          </a:bodyPr>
          <a:lstStyle/>
          <a:p>
            <a:r>
              <a:rPr lang="es-ES" dirty="0" smtClean="0"/>
              <a:t>El 'receptor virtual' DRL3 cargará 'perfiles' únicos para lograr</a:t>
            </a:r>
          </a:p>
          <a:p>
            <a:r>
              <a:rPr lang="es-ES" dirty="0" smtClean="0"/>
              <a:t>una comunicación efectiva con los paneles de control.  Un perfil es un juego de opciones de tarjeta de línea programada con</a:t>
            </a:r>
          </a:p>
          <a:p>
            <a:r>
              <a:rPr lang="es-ES" dirty="0" smtClean="0"/>
              <a:t>antelación para un número </a:t>
            </a:r>
            <a:r>
              <a:rPr lang="es-ES" b="1" dirty="0" smtClean="0"/>
              <a:t>DNIS o </a:t>
            </a:r>
            <a:r>
              <a:rPr lang="es-ES" b="1" dirty="0" err="1" smtClean="0"/>
              <a:t>Caller</a:t>
            </a:r>
            <a:r>
              <a:rPr lang="es-ES" b="1" dirty="0" smtClean="0"/>
              <a:t> ID </a:t>
            </a:r>
            <a:r>
              <a:rPr lang="es-ES" dirty="0" smtClean="0"/>
              <a:t>en particular. </a:t>
            </a:r>
          </a:p>
          <a:p>
            <a:endParaRPr lang="es-ES" dirty="0" smtClean="0"/>
          </a:p>
          <a:p>
            <a:r>
              <a:rPr lang="es-ES" dirty="0" smtClean="0"/>
              <a:t>El 'DNIS’ apuntará a un perfil en particular, el será entonces cargado en la tarjeta de línea antes del envío del primer </a:t>
            </a:r>
            <a:r>
              <a:rPr lang="es-ES" i="1" dirty="0" smtClean="0"/>
              <a:t>Handshake</a:t>
            </a:r>
            <a:r>
              <a:rPr lang="es-ES" dirty="0" smtClean="0"/>
              <a:t>. Es esencial que se programe la opción correcta de un perfil para lograr una correcta comunicación con el panel de control.  Cada 'receptor virtual' puede tener un máximo de 64 perfiles.  Para cambiar las opciones de un perfil en particular, se usa el software consola del System III. Este software permitirá al usuario o al operador editar perfiles.</a:t>
            </a:r>
          </a:p>
          <a:p>
            <a:endParaRPr lang="es-E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4"/>
          <p:cNvGrpSpPr>
            <a:grpSpLocks/>
          </p:cNvGrpSpPr>
          <p:nvPr/>
        </p:nvGrpSpPr>
        <p:grpSpPr bwMode="auto">
          <a:xfrm>
            <a:off x="2170113" y="2994025"/>
            <a:ext cx="4803775" cy="869950"/>
            <a:chOff x="0" y="0"/>
            <a:chExt cx="3026" cy="548"/>
          </a:xfrm>
        </p:grpSpPr>
        <p:sp>
          <p:nvSpPr>
            <p:cNvPr id="3083" name="Rectangle 5"/>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6"/>
            <p:cNvGrpSpPr>
              <a:grpSpLocks/>
            </p:cNvGrpSpPr>
            <p:nvPr/>
          </p:nvGrpSpPr>
          <p:grpSpPr bwMode="auto">
            <a:xfrm>
              <a:off x="0" y="0"/>
              <a:ext cx="2970" cy="548"/>
              <a:chOff x="0" y="0"/>
              <a:chExt cx="2970" cy="548"/>
            </a:xfrm>
          </p:grpSpPr>
          <p:sp>
            <p:nvSpPr>
              <p:cNvPr id="3085" name="Rectangle 7"/>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3086" name="Rectangle 8"/>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3077" name="Text Box 9"/>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3078" name="Rectangle 10"/>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p>
          <a:p>
            <a:pPr algn="ctr"/>
            <a:endParaRPr lang="es-ES" sz="3600" b="1" dirty="0">
              <a:solidFill>
                <a:srgbClr val="0070C0"/>
              </a:solidFill>
            </a:endParaRPr>
          </a:p>
        </p:txBody>
      </p:sp>
      <p:sp>
        <p:nvSpPr>
          <p:cNvPr id="3079" name="Rectangle 11"/>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3080" name="Text Box 48"/>
          <p:cNvSpPr txBox="1">
            <a:spLocks noChangeArrowheads="1"/>
          </p:cNvSpPr>
          <p:nvPr/>
        </p:nvSpPr>
        <p:spPr bwMode="auto">
          <a:xfrm>
            <a:off x="1106488" y="1104900"/>
            <a:ext cx="6078908" cy="400110"/>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3081" name="Text Box 49"/>
          <p:cNvSpPr txBox="1">
            <a:spLocks noChangeArrowheads="1"/>
          </p:cNvSpPr>
          <p:nvPr/>
        </p:nvSpPr>
        <p:spPr bwMode="auto">
          <a:xfrm>
            <a:off x="693738" y="1695450"/>
            <a:ext cx="6705600" cy="1015663"/>
          </a:xfrm>
          <a:prstGeom prst="rect">
            <a:avLst/>
          </a:prstGeom>
          <a:noFill/>
          <a:ln w="9525">
            <a:noFill/>
            <a:miter lim="800000"/>
            <a:headEnd/>
            <a:tailEnd/>
          </a:ln>
        </p:spPr>
        <p:txBody>
          <a:bodyPr>
            <a:spAutoFit/>
          </a:bodyPr>
          <a:lstStyle/>
          <a:p>
            <a:pPr algn="just"/>
            <a:r>
              <a:rPr lang="es-ES" sz="2000" b="1" dirty="0" smtClean="0"/>
              <a:t>SG-MLRF3</a:t>
            </a:r>
            <a:r>
              <a:rPr lang="es-ES" sz="2000" dirty="0" smtClean="0"/>
              <a:t> Rack Metálico el cual contiene y protege todos los componentes internos. Posee una Pantalla grande LCD y la tarjeta madre BP3. </a:t>
            </a:r>
            <a:endParaRPr lang="es-ES" sz="2000" dirty="0"/>
          </a:p>
        </p:txBody>
      </p:sp>
      <p:graphicFrame>
        <p:nvGraphicFramePr>
          <p:cNvPr id="3074" name="Object 51"/>
          <p:cNvGraphicFramePr>
            <a:graphicFrameLocks noChangeAspect="1"/>
          </p:cNvGraphicFramePr>
          <p:nvPr/>
        </p:nvGraphicFramePr>
        <p:xfrm>
          <a:off x="1752600" y="2819400"/>
          <a:ext cx="5486400" cy="2457450"/>
        </p:xfrm>
        <a:graphic>
          <a:graphicData uri="http://schemas.openxmlformats.org/presentationml/2006/ole">
            <p:oleObj spid="_x0000_s130050" name="Photo Editor Photo" r:id="rId4" imgW="5485714" imgH="2457143" progId="">
              <p:embed/>
            </p:oleObj>
          </a:graphicData>
        </a:graphic>
      </p:graphicFrame>
      <p:sp>
        <p:nvSpPr>
          <p:cNvPr id="3082" name="TextBox 13"/>
          <p:cNvSpPr txBox="1">
            <a:spLocks noChangeArrowheads="1"/>
          </p:cNvSpPr>
          <p:nvPr/>
        </p:nvSpPr>
        <p:spPr bwMode="auto">
          <a:xfrm>
            <a:off x="3422650" y="5326063"/>
            <a:ext cx="2327275" cy="400050"/>
          </a:xfrm>
          <a:prstGeom prst="rect">
            <a:avLst/>
          </a:prstGeom>
          <a:noFill/>
          <a:ln w="9525">
            <a:noFill/>
            <a:miter lim="800000"/>
            <a:headEnd/>
            <a:tailEnd/>
          </a:ln>
        </p:spPr>
        <p:txBody>
          <a:bodyPr>
            <a:spAutoFit/>
          </a:bodyPr>
          <a:lstStyle/>
          <a:p>
            <a:pPr algn="ctr"/>
            <a:r>
              <a:rPr lang="es-ES" sz="2000" b="1" dirty="0" smtClean="0"/>
              <a:t>(Atrás)</a:t>
            </a:r>
            <a:endParaRPr lang="es-ES" sz="2000" b="1" dirty="0"/>
          </a:p>
        </p:txBody>
      </p:sp>
    </p:spTree>
  </p:cSld>
  <p:clrMapOvr>
    <a:masterClrMapping/>
  </p:clrMapOvr>
  <p:transition advTm="7952"/>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9"/>
          <p:cNvSpPr>
            <a:spLocks noChangeArrowheads="1"/>
          </p:cNvSpPr>
          <p:nvPr/>
        </p:nvSpPr>
        <p:spPr bwMode="auto">
          <a:xfrm>
            <a:off x="0" y="36353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pic>
        <p:nvPicPr>
          <p:cNvPr id="54275" name="Picture 2"/>
          <p:cNvPicPr>
            <a:picLocks noChangeAspect="1" noChangeArrowheads="1"/>
          </p:cNvPicPr>
          <p:nvPr/>
        </p:nvPicPr>
        <p:blipFill>
          <a:blip r:embed="rId2" cstate="print"/>
          <a:srcRect/>
          <a:stretch>
            <a:fillRect/>
          </a:stretch>
        </p:blipFill>
        <p:spPr bwMode="auto">
          <a:xfrm>
            <a:off x="3516455" y="2058988"/>
            <a:ext cx="3986213" cy="4249737"/>
          </a:xfrm>
          <a:prstGeom prst="rect">
            <a:avLst/>
          </a:prstGeom>
          <a:noFill/>
          <a:ln w="9525">
            <a:noFill/>
            <a:miter lim="800000"/>
            <a:headEnd/>
            <a:tailEnd/>
          </a:ln>
        </p:spPr>
      </p:pic>
      <p:sp>
        <p:nvSpPr>
          <p:cNvPr id="54276" name="TextBox 3"/>
          <p:cNvSpPr txBox="1">
            <a:spLocks noChangeArrowheads="1"/>
          </p:cNvSpPr>
          <p:nvPr/>
        </p:nvSpPr>
        <p:spPr bwMode="auto">
          <a:xfrm>
            <a:off x="2194560" y="1500188"/>
            <a:ext cx="4772025" cy="369332"/>
          </a:xfrm>
          <a:prstGeom prst="rect">
            <a:avLst/>
          </a:prstGeom>
          <a:noFill/>
          <a:ln w="9525">
            <a:noFill/>
            <a:miter lim="800000"/>
            <a:headEnd/>
            <a:tailEnd/>
          </a:ln>
        </p:spPr>
        <p:txBody>
          <a:bodyPr wrap="square">
            <a:spAutoFit/>
          </a:bodyPr>
          <a:lstStyle/>
          <a:p>
            <a:pPr algn="ctr"/>
            <a:r>
              <a:rPr lang="es-ES" dirty="0" smtClean="0"/>
              <a:t>Diagrama de flujo del progreso de llamada</a:t>
            </a:r>
            <a:endParaRPr lang="es-E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9"/>
          <p:cNvSpPr>
            <a:spLocks noChangeArrowheads="1"/>
          </p:cNvSpPr>
          <p:nvPr/>
        </p:nvSpPr>
        <p:spPr bwMode="auto">
          <a:xfrm>
            <a:off x="0" y="36353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sp>
        <p:nvSpPr>
          <p:cNvPr id="55299" name="TextBox 2"/>
          <p:cNvSpPr txBox="1">
            <a:spLocks noChangeArrowheads="1"/>
          </p:cNvSpPr>
          <p:nvPr/>
        </p:nvSpPr>
        <p:spPr bwMode="auto">
          <a:xfrm>
            <a:off x="1243013" y="1528763"/>
            <a:ext cx="6715125" cy="2031325"/>
          </a:xfrm>
          <a:prstGeom prst="rect">
            <a:avLst/>
          </a:prstGeom>
          <a:noFill/>
          <a:ln w="9525">
            <a:noFill/>
            <a:miter lim="800000"/>
            <a:headEnd/>
            <a:tailEnd/>
          </a:ln>
        </p:spPr>
        <p:txBody>
          <a:bodyPr>
            <a:spAutoFit/>
          </a:bodyPr>
          <a:lstStyle/>
          <a:p>
            <a:r>
              <a:rPr lang="es-ES" dirty="0" smtClean="0"/>
              <a:t>-</a:t>
            </a:r>
            <a:r>
              <a:rPr lang="es-ES" b="1" dirty="0" smtClean="0"/>
              <a:t> Cada perfil: Opciones estáticas y dinámicas</a:t>
            </a:r>
          </a:p>
          <a:p>
            <a:endParaRPr lang="es-ES" dirty="0" smtClean="0"/>
          </a:p>
          <a:p>
            <a:r>
              <a:rPr lang="es-ES" dirty="0" smtClean="0"/>
              <a:t>- </a:t>
            </a:r>
            <a:r>
              <a:rPr lang="es-ES" b="1" dirty="0" smtClean="0"/>
              <a:t>Opciones estáticas</a:t>
            </a:r>
            <a:r>
              <a:rPr lang="es-ES" dirty="0" smtClean="0"/>
              <a:t>: las mismas para todos los perfiles</a:t>
            </a:r>
          </a:p>
          <a:p>
            <a:endParaRPr lang="es-ES" dirty="0" smtClean="0"/>
          </a:p>
          <a:p>
            <a:pPr>
              <a:buFontTx/>
              <a:buChar char="-"/>
            </a:pPr>
            <a:r>
              <a:rPr lang="es-ES" b="1" dirty="0" smtClean="0"/>
              <a:t> Opciones dinámicas</a:t>
            </a:r>
            <a:r>
              <a:rPr lang="es-ES" dirty="0" smtClean="0"/>
              <a:t>: Pueden ser programadas específicamente para cada </a:t>
            </a:r>
            <a:r>
              <a:rPr lang="es-ES" i="1" dirty="0" smtClean="0"/>
              <a:t>hunt group</a:t>
            </a:r>
            <a:r>
              <a:rPr lang="es-ES" dirty="0" smtClean="0"/>
              <a:t>, tipo de panel, etc.</a:t>
            </a:r>
          </a:p>
          <a:p>
            <a:endParaRPr lang="es-ES" dirty="0"/>
          </a:p>
        </p:txBody>
      </p:sp>
      <p:pic>
        <p:nvPicPr>
          <p:cNvPr id="55300" name="Picture 2"/>
          <p:cNvPicPr>
            <a:picLocks noChangeAspect="1" noChangeArrowheads="1"/>
          </p:cNvPicPr>
          <p:nvPr/>
        </p:nvPicPr>
        <p:blipFill>
          <a:blip r:embed="rId2" cstate="print"/>
          <a:srcRect/>
          <a:stretch>
            <a:fillRect/>
          </a:stretch>
        </p:blipFill>
        <p:spPr bwMode="auto">
          <a:xfrm>
            <a:off x="1747838" y="3213100"/>
            <a:ext cx="5781675" cy="223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9"/>
          <p:cNvSpPr>
            <a:spLocks noChangeArrowheads="1"/>
          </p:cNvSpPr>
          <p:nvPr/>
        </p:nvSpPr>
        <p:spPr bwMode="auto">
          <a:xfrm>
            <a:off x="0" y="363538"/>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a:t>
            </a:r>
          </a:p>
          <a:p>
            <a:pPr algn="ctr"/>
            <a:r>
              <a:rPr lang="es-ES" sz="3600" b="1" dirty="0" smtClean="0">
                <a:solidFill>
                  <a:srgbClr val="0070C0"/>
                </a:solidFill>
              </a:rPr>
              <a:t>tarjeta de línea</a:t>
            </a:r>
            <a:r>
              <a:rPr lang="es-ES" sz="3600" b="1" dirty="0" smtClean="0"/>
              <a:t> Opciones DRL3</a:t>
            </a:r>
            <a:endParaRPr lang="es-ES" sz="3600" b="1" dirty="0"/>
          </a:p>
        </p:txBody>
      </p:sp>
      <p:sp>
        <p:nvSpPr>
          <p:cNvPr id="56323" name="TextBox 2"/>
          <p:cNvSpPr txBox="1">
            <a:spLocks noChangeArrowheads="1"/>
          </p:cNvSpPr>
          <p:nvPr/>
        </p:nvSpPr>
        <p:spPr bwMode="auto">
          <a:xfrm>
            <a:off x="742950" y="2228850"/>
            <a:ext cx="7729538" cy="646331"/>
          </a:xfrm>
          <a:prstGeom prst="rect">
            <a:avLst/>
          </a:prstGeom>
          <a:noFill/>
          <a:ln w="9525">
            <a:noFill/>
            <a:miter lim="800000"/>
            <a:headEnd/>
            <a:tailEnd/>
          </a:ln>
        </p:spPr>
        <p:txBody>
          <a:bodyPr>
            <a:spAutoFit/>
          </a:bodyPr>
          <a:lstStyle/>
          <a:p>
            <a:r>
              <a:rPr lang="es-ES" dirty="0" smtClean="0"/>
              <a:t>Vea por favor la página 21 del manual v2.0 del System III para la descripción de las opciones DLR3</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p:cNvSpPr>
          <p:nvPr/>
        </p:nvSpPr>
        <p:spPr bwMode="auto">
          <a:xfrm>
            <a:off x="0" y="0"/>
            <a:ext cx="9144000" cy="1066800"/>
          </a:xfrm>
          <a:prstGeom prst="rect">
            <a:avLst/>
          </a:prstGeom>
          <a:noFill/>
          <a:ln w="9525">
            <a:noFill/>
            <a:miter lim="800000"/>
            <a:headEnd/>
            <a:tailEnd/>
          </a:ln>
        </p:spPr>
        <p:txBody>
          <a:bodyPr anchor="ctr"/>
          <a:lstStyle/>
          <a:p>
            <a:pPr algn="ctr"/>
            <a:r>
              <a:rPr lang="es-ES" sz="3600" b="1" dirty="0" smtClean="0">
                <a:solidFill>
                  <a:srgbClr val="0070C0"/>
                </a:solidFill>
              </a:rPr>
              <a:t>ANI y DNIS</a:t>
            </a:r>
            <a:endParaRPr lang="es-ES" sz="3600" b="1" dirty="0">
              <a:solidFill>
                <a:srgbClr val="0070C0"/>
              </a:solidFill>
            </a:endParaRPr>
          </a:p>
        </p:txBody>
      </p:sp>
      <p:sp>
        <p:nvSpPr>
          <p:cNvPr id="57347" name="Line 3"/>
          <p:cNvSpPr>
            <a:spLocks noChangeShapeType="1"/>
          </p:cNvSpPr>
          <p:nvPr/>
        </p:nvSpPr>
        <p:spPr bwMode="auto">
          <a:xfrm>
            <a:off x="5943600" y="284163"/>
            <a:ext cx="2667000" cy="2286000"/>
          </a:xfrm>
          <a:prstGeom prst="line">
            <a:avLst/>
          </a:prstGeom>
          <a:noFill/>
          <a:ln w="9525">
            <a:noFill/>
            <a:round/>
            <a:headEnd/>
            <a:tailEnd type="triangle" w="med" len="med"/>
          </a:ln>
        </p:spPr>
        <p:txBody>
          <a:bodyPr>
            <a:spAutoFit/>
          </a:bodyPr>
          <a:lstStyle/>
          <a:p>
            <a:endParaRPr lang="es-ES" dirty="0"/>
          </a:p>
        </p:txBody>
      </p:sp>
      <p:sp>
        <p:nvSpPr>
          <p:cNvPr id="57348" name="Text Box 5"/>
          <p:cNvSpPr txBox="1">
            <a:spLocks noChangeArrowheads="1"/>
          </p:cNvSpPr>
          <p:nvPr/>
        </p:nvSpPr>
        <p:spPr bwMode="auto">
          <a:xfrm>
            <a:off x="1066800" y="857250"/>
            <a:ext cx="6477000" cy="6324808"/>
          </a:xfrm>
          <a:prstGeom prst="rect">
            <a:avLst/>
          </a:prstGeom>
          <a:noFill/>
          <a:ln w="9525">
            <a:noFill/>
            <a:miter lim="800000"/>
            <a:headEnd/>
            <a:tailEnd/>
          </a:ln>
        </p:spPr>
        <p:txBody>
          <a:bodyPr>
            <a:spAutoFit/>
          </a:bodyPr>
          <a:lstStyle/>
          <a:p>
            <a:pPr marL="225425" indent="-225425" eaLnBrk="0" hangingPunct="0">
              <a:spcBef>
                <a:spcPct val="50000"/>
              </a:spcBef>
              <a:tabLst>
                <a:tab pos="225425" algn="l"/>
              </a:tabLst>
            </a:pPr>
            <a:r>
              <a:rPr lang="es-ES" dirty="0" smtClean="0"/>
              <a:t>Un PRI-ISDN brinda dos características…</a:t>
            </a:r>
          </a:p>
          <a:p>
            <a:pPr eaLnBrk="0" hangingPunct="0">
              <a:spcBef>
                <a:spcPct val="50000"/>
              </a:spcBef>
            </a:pPr>
            <a:r>
              <a:rPr lang="es-ES" dirty="0" smtClean="0"/>
              <a:t>PRI (del inglés </a:t>
            </a:r>
            <a:r>
              <a:rPr lang="es-ES" i="1" dirty="0" smtClean="0"/>
              <a:t>Primary Rate Interface</a:t>
            </a:r>
            <a:r>
              <a:rPr lang="es-ES" dirty="0" smtClean="0"/>
              <a:t>)</a:t>
            </a:r>
            <a:br>
              <a:rPr lang="es-ES" dirty="0" smtClean="0"/>
            </a:br>
            <a:r>
              <a:rPr lang="es-ES" dirty="0" smtClean="0"/>
              <a:t>ISDN (</a:t>
            </a:r>
            <a:r>
              <a:rPr lang="es-ES" i="1" dirty="0" smtClean="0"/>
              <a:t>Integrated Services Digital Network</a:t>
            </a:r>
            <a:r>
              <a:rPr lang="es-ES" dirty="0" smtClean="0"/>
              <a:t>)</a:t>
            </a:r>
          </a:p>
          <a:p>
            <a:pPr marL="225425" indent="-225425" eaLnBrk="0" hangingPunct="0">
              <a:spcBef>
                <a:spcPct val="50000"/>
              </a:spcBef>
              <a:buFontTx/>
              <a:buChar char="•"/>
              <a:tabLst>
                <a:tab pos="225425" algn="l"/>
              </a:tabLst>
            </a:pPr>
            <a:r>
              <a:rPr lang="es-ES" b="1" dirty="0" smtClean="0"/>
              <a:t>DNIS</a:t>
            </a:r>
            <a:r>
              <a:rPr lang="es-ES" dirty="0" smtClean="0"/>
              <a:t> (</a:t>
            </a:r>
            <a:r>
              <a:rPr lang="es-ES" i="1" dirty="0" smtClean="0"/>
              <a:t>Dialled Number Identification Service</a:t>
            </a:r>
            <a:r>
              <a:rPr lang="es-ES" dirty="0" smtClean="0"/>
              <a:t>):</a:t>
            </a:r>
            <a:br>
              <a:rPr lang="es-ES" dirty="0" smtClean="0"/>
            </a:br>
            <a:r>
              <a:rPr lang="es-ES" dirty="0" smtClean="0"/>
              <a:t>A donde el panel está llamando</a:t>
            </a:r>
          </a:p>
          <a:p>
            <a:pPr marL="225425" indent="-225425" eaLnBrk="0" hangingPunct="0">
              <a:spcBef>
                <a:spcPct val="50000"/>
              </a:spcBef>
              <a:buFontTx/>
              <a:buChar char="•"/>
              <a:tabLst>
                <a:tab pos="225425" algn="l"/>
              </a:tabLst>
            </a:pPr>
            <a:r>
              <a:rPr lang="es-ES" b="1" dirty="0" smtClean="0"/>
              <a:t>DNIS </a:t>
            </a:r>
            <a:r>
              <a:rPr lang="es-ES" dirty="0" smtClean="0"/>
              <a:t>es un identificador de  4 hasta 10</a:t>
            </a:r>
            <a:r>
              <a:rPr lang="es-ES" b="1" dirty="0" smtClean="0"/>
              <a:t> </a:t>
            </a:r>
            <a:r>
              <a:rPr lang="es-ES" dirty="0" smtClean="0"/>
              <a:t>del número que fue discado por el panel o del número por donde entró la llamada</a:t>
            </a:r>
          </a:p>
          <a:p>
            <a:pPr marL="225425" indent="-225425" eaLnBrk="0" hangingPunct="0">
              <a:spcBef>
                <a:spcPct val="50000"/>
              </a:spcBef>
              <a:tabLst>
                <a:tab pos="225425" algn="l"/>
              </a:tabLst>
            </a:pPr>
            <a:r>
              <a:rPr lang="es-ES" dirty="0" smtClean="0"/>
              <a:t>1º El System III es capaz de reconocer el DNIS (larga distancia) o DID (local)</a:t>
            </a:r>
          </a:p>
          <a:p>
            <a:pPr marL="225425" indent="-225425" eaLnBrk="0" hangingPunct="0">
              <a:spcBef>
                <a:spcPct val="50000"/>
              </a:spcBef>
              <a:tabLst>
                <a:tab pos="225425" algn="l"/>
              </a:tabLst>
            </a:pPr>
            <a:r>
              <a:rPr lang="es-ES" dirty="0" smtClean="0"/>
              <a:t>2º Un diverso número de opciones se carga dependiendo del DNIS recibido</a:t>
            </a:r>
          </a:p>
          <a:p>
            <a:pPr marL="225425" indent="-225425" eaLnBrk="0" hangingPunct="0">
              <a:spcBef>
                <a:spcPct val="50000"/>
              </a:spcBef>
              <a:buFontTx/>
              <a:buChar char="•"/>
              <a:tabLst>
                <a:tab pos="225425" algn="l"/>
              </a:tabLst>
            </a:pPr>
            <a:r>
              <a:rPr lang="es-ES" b="1" dirty="0" smtClean="0"/>
              <a:t>ANI</a:t>
            </a:r>
            <a:r>
              <a:rPr lang="es-ES" dirty="0" smtClean="0"/>
              <a:t> (</a:t>
            </a:r>
            <a:r>
              <a:rPr lang="es-ES" i="1" dirty="0" smtClean="0"/>
              <a:t>Automatic Number Identification</a:t>
            </a:r>
            <a:r>
              <a:rPr lang="es-ES" dirty="0" smtClean="0"/>
              <a:t>) – De donde el panel está llamando(similar al Caller-ID)</a:t>
            </a:r>
          </a:p>
          <a:p>
            <a:pPr marL="225425" indent="-225425" eaLnBrk="0" hangingPunct="0">
              <a:spcBef>
                <a:spcPct val="50000"/>
              </a:spcBef>
              <a:buFontTx/>
              <a:buChar char="•"/>
              <a:tabLst>
                <a:tab pos="225425" algn="l"/>
              </a:tabLst>
            </a:pPr>
            <a:r>
              <a:rPr lang="es-ES" dirty="0" smtClean="0"/>
              <a:t>El ANI trabaja en conjunto con el </a:t>
            </a:r>
            <a:r>
              <a:rPr lang="es-ES" i="1" dirty="0" smtClean="0"/>
              <a:t>Automatic Handshake Selection </a:t>
            </a:r>
            <a:r>
              <a:rPr lang="es-ES" dirty="0" smtClean="0"/>
              <a:t>para dar el correcto </a:t>
            </a:r>
            <a:r>
              <a:rPr lang="es-ES" i="1" dirty="0" smtClean="0"/>
              <a:t>handshake</a:t>
            </a:r>
            <a:r>
              <a:rPr lang="es-ES" dirty="0" smtClean="0"/>
              <a:t> de primero</a:t>
            </a:r>
          </a:p>
          <a:p>
            <a:pPr marL="225425" indent="-225425" eaLnBrk="0" hangingPunct="0">
              <a:spcBef>
                <a:spcPct val="50000"/>
              </a:spcBef>
              <a:buFontTx/>
              <a:buChar char="•"/>
              <a:tabLst>
                <a:tab pos="225425" algn="l"/>
              </a:tabLst>
            </a:pPr>
            <a:endParaRPr lang="es-ES" dirty="0" smtClean="0"/>
          </a:p>
          <a:p>
            <a:pPr marL="225425" indent="-225425" eaLnBrk="0" hangingPunct="0">
              <a:spcBef>
                <a:spcPct val="50000"/>
              </a:spcBef>
              <a:buFontTx/>
              <a:buChar char="•"/>
              <a:tabLst>
                <a:tab pos="225425" algn="l"/>
              </a:tabLst>
            </a:pPr>
            <a:endParaRPr lang="es-E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p:cNvSpPr>
            <a:spLocks/>
          </p:cNvSpPr>
          <p:nvPr/>
        </p:nvSpPr>
        <p:spPr bwMode="auto">
          <a:xfrm>
            <a:off x="0" y="0"/>
            <a:ext cx="9144000" cy="1066800"/>
          </a:xfrm>
          <a:prstGeom prst="rect">
            <a:avLst/>
          </a:prstGeom>
          <a:noFill/>
          <a:ln w="9525">
            <a:noFill/>
            <a:miter lim="800000"/>
            <a:headEnd/>
            <a:tailEnd/>
          </a:ln>
        </p:spPr>
        <p:txBody>
          <a:bodyPr anchor="ctr"/>
          <a:lstStyle/>
          <a:p>
            <a:pPr algn="ctr"/>
            <a:r>
              <a:rPr lang="es-ES" sz="3600" b="1" dirty="0" smtClean="0">
                <a:solidFill>
                  <a:srgbClr val="0070C0"/>
                </a:solidFill>
              </a:rPr>
              <a:t>ANI y DNIS</a:t>
            </a:r>
            <a:endParaRPr lang="es-ES" sz="3600" b="1" dirty="0">
              <a:solidFill>
                <a:srgbClr val="0070C0"/>
              </a:solidFill>
            </a:endParaRPr>
          </a:p>
        </p:txBody>
      </p:sp>
      <p:sp>
        <p:nvSpPr>
          <p:cNvPr id="12292" name="Line 3"/>
          <p:cNvSpPr>
            <a:spLocks noChangeShapeType="1"/>
          </p:cNvSpPr>
          <p:nvPr/>
        </p:nvSpPr>
        <p:spPr bwMode="auto">
          <a:xfrm>
            <a:off x="5943600" y="284163"/>
            <a:ext cx="2667000" cy="2286000"/>
          </a:xfrm>
          <a:prstGeom prst="line">
            <a:avLst/>
          </a:prstGeom>
          <a:noFill/>
          <a:ln w="9525">
            <a:noFill/>
            <a:round/>
            <a:headEnd/>
            <a:tailEnd type="triangle" w="med" len="med"/>
          </a:ln>
        </p:spPr>
        <p:txBody>
          <a:bodyPr>
            <a:spAutoFit/>
          </a:bodyPr>
          <a:lstStyle/>
          <a:p>
            <a:endParaRPr lang="es-ES"/>
          </a:p>
        </p:txBody>
      </p:sp>
      <p:sp>
        <p:nvSpPr>
          <p:cNvPr id="12293" name="Text Box 4"/>
          <p:cNvSpPr txBox="1">
            <a:spLocks noChangeArrowheads="1"/>
          </p:cNvSpPr>
          <p:nvPr/>
        </p:nvSpPr>
        <p:spPr bwMode="auto">
          <a:xfrm>
            <a:off x="1143000" y="885825"/>
            <a:ext cx="6934200" cy="1192213"/>
          </a:xfrm>
          <a:prstGeom prst="rect">
            <a:avLst/>
          </a:prstGeom>
          <a:noFill/>
          <a:ln w="9525">
            <a:noFill/>
            <a:miter lim="800000"/>
            <a:headEnd/>
            <a:tailEnd/>
          </a:ln>
        </p:spPr>
        <p:txBody>
          <a:bodyPr>
            <a:spAutoFit/>
          </a:bodyPr>
          <a:lstStyle/>
          <a:p>
            <a:pPr marL="225425" indent="-225425" eaLnBrk="0" hangingPunct="0">
              <a:spcBef>
                <a:spcPct val="50000"/>
              </a:spcBef>
              <a:tabLst>
                <a:tab pos="225425" algn="l"/>
              </a:tabLst>
            </a:pPr>
            <a:r>
              <a:rPr lang="es-ES" smtClean="0"/>
              <a:t>Un PRI-ISDN brinda dos características…</a:t>
            </a:r>
          </a:p>
          <a:p>
            <a:pPr marL="225425" indent="-225425" eaLnBrk="0" hangingPunct="0">
              <a:spcBef>
                <a:spcPct val="50000"/>
              </a:spcBef>
              <a:tabLst>
                <a:tab pos="225425" algn="l"/>
              </a:tabLst>
            </a:pPr>
            <a:endParaRPr lang="es-ES" smtClean="0"/>
          </a:p>
          <a:p>
            <a:pPr marL="225425" indent="-225425" eaLnBrk="0" hangingPunct="0">
              <a:spcBef>
                <a:spcPct val="50000"/>
              </a:spcBef>
              <a:buFontTx/>
              <a:buChar char="•"/>
              <a:tabLst>
                <a:tab pos="225425" algn="l"/>
              </a:tabLst>
            </a:pPr>
            <a:endParaRPr lang="es-ES"/>
          </a:p>
        </p:txBody>
      </p:sp>
      <p:pic>
        <p:nvPicPr>
          <p:cNvPr id="12294" name="Picture 5" descr="house and panel"/>
          <p:cNvPicPr>
            <a:picLocks noChangeAspect="1" noChangeArrowheads="1"/>
          </p:cNvPicPr>
          <p:nvPr/>
        </p:nvPicPr>
        <p:blipFill>
          <a:blip r:embed="rId3" cstate="print"/>
          <a:srcRect/>
          <a:stretch>
            <a:fillRect/>
          </a:stretch>
        </p:blipFill>
        <p:spPr bwMode="auto">
          <a:xfrm>
            <a:off x="1219200" y="3082925"/>
            <a:ext cx="2514600" cy="1787525"/>
          </a:xfrm>
          <a:prstGeom prst="rect">
            <a:avLst/>
          </a:prstGeom>
          <a:noFill/>
          <a:ln w="9525">
            <a:noFill/>
            <a:miter lim="800000"/>
            <a:headEnd/>
            <a:tailEnd/>
          </a:ln>
        </p:spPr>
      </p:pic>
      <p:sp>
        <p:nvSpPr>
          <p:cNvPr id="12295" name="Text Box 6"/>
          <p:cNvSpPr txBox="1">
            <a:spLocks noChangeArrowheads="1"/>
          </p:cNvSpPr>
          <p:nvPr/>
        </p:nvSpPr>
        <p:spPr bwMode="auto">
          <a:xfrm>
            <a:off x="1371600" y="4530725"/>
            <a:ext cx="1524000" cy="549275"/>
          </a:xfrm>
          <a:prstGeom prst="rect">
            <a:avLst/>
          </a:prstGeom>
          <a:noFill/>
          <a:ln w="9525">
            <a:noFill/>
            <a:miter lim="800000"/>
            <a:headEnd/>
            <a:tailEnd/>
          </a:ln>
        </p:spPr>
        <p:txBody>
          <a:bodyPr>
            <a:spAutoFit/>
          </a:bodyPr>
          <a:lstStyle/>
          <a:p>
            <a:pPr eaLnBrk="0" hangingPunct="0">
              <a:spcBef>
                <a:spcPct val="50000"/>
              </a:spcBef>
            </a:pPr>
            <a:r>
              <a:rPr lang="es-ES" sz="1200" smtClean="0"/>
              <a:t>665-4494</a:t>
            </a:r>
          </a:p>
          <a:p>
            <a:pPr eaLnBrk="0" hangingPunct="0">
              <a:spcBef>
                <a:spcPct val="50000"/>
              </a:spcBef>
            </a:pPr>
            <a:r>
              <a:rPr lang="es-ES" sz="1200" b="1" smtClean="0"/>
              <a:t>ANI: 416-665-4494</a:t>
            </a:r>
            <a:endParaRPr lang="es-ES" sz="1200" b="1"/>
          </a:p>
        </p:txBody>
      </p:sp>
      <p:sp>
        <p:nvSpPr>
          <p:cNvPr id="12296" name="Text Box 7"/>
          <p:cNvSpPr txBox="1">
            <a:spLocks noChangeArrowheads="1"/>
          </p:cNvSpPr>
          <p:nvPr/>
        </p:nvSpPr>
        <p:spPr bwMode="auto">
          <a:xfrm>
            <a:off x="6705600" y="4606925"/>
            <a:ext cx="1371600" cy="630238"/>
          </a:xfrm>
          <a:prstGeom prst="rect">
            <a:avLst/>
          </a:prstGeom>
          <a:noFill/>
          <a:ln w="9525">
            <a:noFill/>
            <a:miter lim="800000"/>
            <a:headEnd/>
            <a:tailEnd/>
          </a:ln>
        </p:spPr>
        <p:txBody>
          <a:bodyPr>
            <a:spAutoFit/>
          </a:bodyPr>
          <a:lstStyle/>
          <a:p>
            <a:pPr eaLnBrk="0" hangingPunct="0">
              <a:spcBef>
                <a:spcPct val="50000"/>
              </a:spcBef>
            </a:pPr>
            <a:r>
              <a:rPr lang="es-ES" sz="1400" b="1" smtClean="0"/>
              <a:t>800-418-7618</a:t>
            </a:r>
          </a:p>
          <a:p>
            <a:pPr eaLnBrk="0" hangingPunct="0">
              <a:spcBef>
                <a:spcPct val="50000"/>
              </a:spcBef>
            </a:pPr>
            <a:r>
              <a:rPr lang="es-ES" sz="1400" b="1" smtClean="0"/>
              <a:t>DNIS: 7618</a:t>
            </a:r>
            <a:endParaRPr lang="es-ES" sz="1400" b="1"/>
          </a:p>
        </p:txBody>
      </p:sp>
      <p:grpSp>
        <p:nvGrpSpPr>
          <p:cNvPr id="12297" name="Group 8"/>
          <p:cNvGrpSpPr>
            <a:grpSpLocks/>
          </p:cNvGrpSpPr>
          <p:nvPr/>
        </p:nvGrpSpPr>
        <p:grpSpPr bwMode="auto">
          <a:xfrm>
            <a:off x="2971800" y="4759325"/>
            <a:ext cx="3200400" cy="685800"/>
            <a:chOff x="2064" y="3024"/>
            <a:chExt cx="2016" cy="432"/>
          </a:xfrm>
        </p:grpSpPr>
        <p:sp>
          <p:nvSpPr>
            <p:cNvPr id="12302" name="Line 9"/>
            <p:cNvSpPr>
              <a:spLocks noChangeShapeType="1"/>
            </p:cNvSpPr>
            <p:nvPr/>
          </p:nvSpPr>
          <p:spPr bwMode="auto">
            <a:xfrm>
              <a:off x="2064" y="3168"/>
              <a:ext cx="0" cy="288"/>
            </a:xfrm>
            <a:prstGeom prst="line">
              <a:avLst/>
            </a:prstGeom>
            <a:noFill/>
            <a:ln w="28575">
              <a:solidFill>
                <a:schemeClr val="tx1"/>
              </a:solidFill>
              <a:round/>
              <a:headEnd/>
              <a:tailEnd/>
            </a:ln>
          </p:spPr>
          <p:txBody>
            <a:bodyPr/>
            <a:lstStyle/>
            <a:p>
              <a:endParaRPr lang="es-ES"/>
            </a:p>
          </p:txBody>
        </p:sp>
        <p:sp>
          <p:nvSpPr>
            <p:cNvPr id="12303" name="Line 10"/>
            <p:cNvSpPr>
              <a:spLocks noChangeShapeType="1"/>
            </p:cNvSpPr>
            <p:nvPr/>
          </p:nvSpPr>
          <p:spPr bwMode="auto">
            <a:xfrm>
              <a:off x="2064" y="3456"/>
              <a:ext cx="2016" cy="0"/>
            </a:xfrm>
            <a:prstGeom prst="line">
              <a:avLst/>
            </a:prstGeom>
            <a:noFill/>
            <a:ln w="28575">
              <a:solidFill>
                <a:schemeClr val="tx1"/>
              </a:solidFill>
              <a:round/>
              <a:headEnd/>
              <a:tailEnd/>
            </a:ln>
          </p:spPr>
          <p:txBody>
            <a:bodyPr/>
            <a:lstStyle/>
            <a:p>
              <a:endParaRPr lang="es-ES"/>
            </a:p>
          </p:txBody>
        </p:sp>
        <p:sp>
          <p:nvSpPr>
            <p:cNvPr id="12304" name="Line 11"/>
            <p:cNvSpPr>
              <a:spLocks noChangeShapeType="1"/>
            </p:cNvSpPr>
            <p:nvPr/>
          </p:nvSpPr>
          <p:spPr bwMode="auto">
            <a:xfrm flipV="1">
              <a:off x="4080" y="3024"/>
              <a:ext cx="0" cy="432"/>
            </a:xfrm>
            <a:prstGeom prst="line">
              <a:avLst/>
            </a:prstGeom>
            <a:noFill/>
            <a:ln w="28575">
              <a:solidFill>
                <a:schemeClr val="tx1"/>
              </a:solidFill>
              <a:round/>
              <a:headEnd/>
              <a:tailEnd type="triangle" w="med" len="med"/>
            </a:ln>
          </p:spPr>
          <p:txBody>
            <a:bodyPr/>
            <a:lstStyle/>
            <a:p>
              <a:endParaRPr lang="es-ES"/>
            </a:p>
          </p:txBody>
        </p:sp>
      </p:grpSp>
      <p:sp>
        <p:nvSpPr>
          <p:cNvPr id="12298" name="Text Box 12"/>
          <p:cNvSpPr txBox="1">
            <a:spLocks noChangeArrowheads="1"/>
          </p:cNvSpPr>
          <p:nvPr/>
        </p:nvSpPr>
        <p:spPr bwMode="auto">
          <a:xfrm>
            <a:off x="4354293" y="1678673"/>
            <a:ext cx="4702629" cy="400110"/>
          </a:xfrm>
          <a:prstGeom prst="rect">
            <a:avLst/>
          </a:prstGeom>
          <a:solidFill>
            <a:srgbClr val="FFFF00"/>
          </a:solidFill>
          <a:ln w="9525">
            <a:noFill/>
            <a:miter lim="800000"/>
            <a:headEnd/>
            <a:tailEnd/>
          </a:ln>
        </p:spPr>
        <p:txBody>
          <a:bodyPr wrap="square">
            <a:spAutoFit/>
          </a:bodyPr>
          <a:lstStyle/>
          <a:p>
            <a:pPr>
              <a:spcBef>
                <a:spcPct val="50000"/>
              </a:spcBef>
            </a:pPr>
            <a:r>
              <a:rPr lang="es-ES" sz="2000" smtClean="0"/>
              <a:t>DNIS. A donde el panel está marcando</a:t>
            </a:r>
            <a:endParaRPr lang="es-ES" sz="2000"/>
          </a:p>
        </p:txBody>
      </p:sp>
      <p:sp>
        <p:nvSpPr>
          <p:cNvPr id="12299" name="Line 13"/>
          <p:cNvSpPr>
            <a:spLocks noChangeShapeType="1"/>
          </p:cNvSpPr>
          <p:nvPr/>
        </p:nvSpPr>
        <p:spPr bwMode="auto">
          <a:xfrm>
            <a:off x="7162800" y="2092325"/>
            <a:ext cx="0" cy="1143000"/>
          </a:xfrm>
          <a:prstGeom prst="line">
            <a:avLst/>
          </a:prstGeom>
          <a:noFill/>
          <a:ln w="28575">
            <a:solidFill>
              <a:schemeClr val="tx1"/>
            </a:solidFill>
            <a:round/>
            <a:headEnd/>
            <a:tailEnd type="triangle" w="med" len="med"/>
          </a:ln>
        </p:spPr>
        <p:txBody>
          <a:bodyPr/>
          <a:lstStyle/>
          <a:p>
            <a:endParaRPr lang="es-ES"/>
          </a:p>
        </p:txBody>
      </p:sp>
      <p:sp>
        <p:nvSpPr>
          <p:cNvPr id="12300" name="Text Box 14"/>
          <p:cNvSpPr txBox="1">
            <a:spLocks noChangeArrowheads="1"/>
          </p:cNvSpPr>
          <p:nvPr/>
        </p:nvSpPr>
        <p:spPr bwMode="auto">
          <a:xfrm>
            <a:off x="108822" y="2201183"/>
            <a:ext cx="4343400" cy="396875"/>
          </a:xfrm>
          <a:prstGeom prst="rect">
            <a:avLst/>
          </a:prstGeom>
          <a:solidFill>
            <a:srgbClr val="FFFF00"/>
          </a:solidFill>
          <a:ln w="9525">
            <a:noFill/>
            <a:miter lim="800000"/>
            <a:headEnd/>
            <a:tailEnd/>
          </a:ln>
        </p:spPr>
        <p:txBody>
          <a:bodyPr>
            <a:spAutoFit/>
          </a:bodyPr>
          <a:lstStyle/>
          <a:p>
            <a:pPr>
              <a:spcBef>
                <a:spcPct val="50000"/>
              </a:spcBef>
            </a:pPr>
            <a:r>
              <a:rPr lang="es-ES" sz="2000" smtClean="0"/>
              <a:t>ANI. Where the panel is calling from</a:t>
            </a:r>
            <a:endParaRPr lang="es-ES" sz="2000"/>
          </a:p>
        </p:txBody>
      </p:sp>
      <p:sp>
        <p:nvSpPr>
          <p:cNvPr id="12301" name="Line 15"/>
          <p:cNvSpPr>
            <a:spLocks noChangeShapeType="1"/>
          </p:cNvSpPr>
          <p:nvPr/>
        </p:nvSpPr>
        <p:spPr bwMode="auto">
          <a:xfrm>
            <a:off x="1828800" y="2625725"/>
            <a:ext cx="0" cy="609600"/>
          </a:xfrm>
          <a:prstGeom prst="line">
            <a:avLst/>
          </a:prstGeom>
          <a:noFill/>
          <a:ln w="28575">
            <a:solidFill>
              <a:schemeClr val="tx1"/>
            </a:solidFill>
            <a:round/>
            <a:headEnd/>
            <a:tailEnd type="triangle" w="med" len="med"/>
          </a:ln>
        </p:spPr>
        <p:txBody>
          <a:bodyPr/>
          <a:lstStyle/>
          <a:p>
            <a:endParaRPr lang="es-ES"/>
          </a:p>
        </p:txBody>
      </p:sp>
      <p:graphicFrame>
        <p:nvGraphicFramePr>
          <p:cNvPr id="12290" name="Object 18"/>
          <p:cNvGraphicFramePr>
            <a:graphicFrameLocks noChangeAspect="1"/>
          </p:cNvGraphicFramePr>
          <p:nvPr/>
        </p:nvGraphicFramePr>
        <p:xfrm>
          <a:off x="5111750" y="2954338"/>
          <a:ext cx="3589338" cy="1698625"/>
        </p:xfrm>
        <a:graphic>
          <a:graphicData uri="http://schemas.openxmlformats.org/presentationml/2006/ole">
            <p:oleObj spid="_x0000_s12290" name="Photo Editor Photo" r:id="rId4" imgW="11428571" imgH="5409524" progId="">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2"/>
          <p:cNvSpPr>
            <a:spLocks/>
          </p:cNvSpPr>
          <p:nvPr/>
        </p:nvSpPr>
        <p:spPr bwMode="auto">
          <a:xfrm>
            <a:off x="-10886" y="119746"/>
            <a:ext cx="9144000" cy="1066800"/>
          </a:xfrm>
          <a:prstGeom prst="rect">
            <a:avLst/>
          </a:prstGeom>
          <a:noFill/>
          <a:ln w="9525">
            <a:noFill/>
            <a:miter lim="800000"/>
            <a:headEnd/>
            <a:tailEnd/>
          </a:ln>
        </p:spPr>
        <p:txBody>
          <a:bodyPr anchor="ctr"/>
          <a:lstStyle/>
          <a:p>
            <a:pPr algn="ctr"/>
            <a:r>
              <a:rPr lang="es-ES" sz="3600" b="1" dirty="0" smtClean="0">
                <a:solidFill>
                  <a:srgbClr val="0070C0"/>
                </a:solidFill>
              </a:rPr>
              <a:t>Handshakes Convencionales</a:t>
            </a:r>
            <a:endParaRPr lang="es-ES" sz="3600" b="1" dirty="0">
              <a:solidFill>
                <a:srgbClr val="0070C0"/>
              </a:solidFill>
            </a:endParaRPr>
          </a:p>
        </p:txBody>
      </p:sp>
      <p:sp>
        <p:nvSpPr>
          <p:cNvPr id="58371" name="Line 4"/>
          <p:cNvSpPr>
            <a:spLocks noChangeShapeType="1"/>
          </p:cNvSpPr>
          <p:nvPr/>
        </p:nvSpPr>
        <p:spPr bwMode="auto">
          <a:xfrm>
            <a:off x="5943600" y="284163"/>
            <a:ext cx="2667000" cy="2286000"/>
          </a:xfrm>
          <a:prstGeom prst="line">
            <a:avLst/>
          </a:prstGeom>
          <a:noFill/>
          <a:ln w="9525">
            <a:noFill/>
            <a:round/>
            <a:headEnd/>
            <a:tailEnd type="triangle" w="med" len="med"/>
          </a:ln>
        </p:spPr>
        <p:txBody>
          <a:bodyPr>
            <a:spAutoFit/>
          </a:bodyPr>
          <a:lstStyle/>
          <a:p>
            <a:endParaRPr lang="es-ES"/>
          </a:p>
        </p:txBody>
      </p:sp>
      <p:sp>
        <p:nvSpPr>
          <p:cNvPr id="58372" name="Text Box 5"/>
          <p:cNvSpPr txBox="1">
            <a:spLocks noChangeArrowheads="1"/>
          </p:cNvSpPr>
          <p:nvPr/>
        </p:nvSpPr>
        <p:spPr bwMode="auto">
          <a:xfrm>
            <a:off x="2362200" y="838200"/>
            <a:ext cx="4953000" cy="4801314"/>
          </a:xfrm>
          <a:prstGeom prst="rect">
            <a:avLst/>
          </a:prstGeom>
          <a:noFill/>
          <a:ln w="9525">
            <a:noFill/>
            <a:miter lim="800000"/>
            <a:headEnd/>
            <a:tailEnd/>
          </a:ln>
        </p:spPr>
        <p:txBody>
          <a:bodyPr>
            <a:spAutoFit/>
          </a:bodyPr>
          <a:lstStyle/>
          <a:p>
            <a:pPr eaLnBrk="0" hangingPunct="0">
              <a:spcBef>
                <a:spcPct val="50000"/>
              </a:spcBef>
            </a:pPr>
            <a:endParaRPr lang="es-ES" b="1" dirty="0" smtClean="0"/>
          </a:p>
          <a:p>
            <a:pPr eaLnBrk="0" hangingPunct="0">
              <a:spcBef>
                <a:spcPct val="50000"/>
              </a:spcBef>
            </a:pPr>
            <a:endParaRPr lang="es-ES" b="1" dirty="0" smtClean="0"/>
          </a:p>
          <a:p>
            <a:pPr marL="225425" lvl="1" indent="6350" eaLnBrk="0" hangingPunct="0">
              <a:spcBef>
                <a:spcPct val="50000"/>
              </a:spcBef>
            </a:pPr>
            <a:r>
              <a:rPr lang="es-ES" b="1" i="1" dirty="0" smtClean="0"/>
              <a:t>Handshakes</a:t>
            </a:r>
            <a:r>
              <a:rPr lang="es-ES" b="1" dirty="0" smtClean="0"/>
              <a:t>, ¿cuál será?</a:t>
            </a:r>
          </a:p>
          <a:p>
            <a:pPr marL="225425" lvl="1" indent="6350" eaLnBrk="0" hangingPunct="0"/>
            <a:endParaRPr lang="es-ES" dirty="0" smtClean="0"/>
          </a:p>
          <a:p>
            <a:pPr marL="911225" lvl="2" indent="-230188" eaLnBrk="0" hangingPunct="0"/>
            <a:r>
              <a:rPr lang="es-ES" dirty="0" smtClean="0"/>
              <a:t>HS #1	?</a:t>
            </a:r>
          </a:p>
          <a:p>
            <a:pPr marL="911225" lvl="2" indent="-230188" eaLnBrk="0" hangingPunct="0"/>
            <a:r>
              <a:rPr lang="es-ES" dirty="0" smtClean="0"/>
              <a:t>HS #2	?</a:t>
            </a:r>
          </a:p>
          <a:p>
            <a:pPr marL="911225" lvl="2" indent="-230188" eaLnBrk="0" hangingPunct="0"/>
            <a:r>
              <a:rPr lang="es-ES" dirty="0" smtClean="0"/>
              <a:t>HS #3	?</a:t>
            </a:r>
            <a:endParaRPr lang="es-ES" dirty="0" smtClean="0">
              <a:solidFill>
                <a:srgbClr val="990000"/>
              </a:solidFill>
            </a:endParaRPr>
          </a:p>
          <a:p>
            <a:pPr marL="911225" lvl="2" indent="-230188" eaLnBrk="0" hangingPunct="0"/>
            <a:r>
              <a:rPr lang="es-ES" dirty="0" smtClean="0"/>
              <a:t>HS #4	?</a:t>
            </a:r>
          </a:p>
          <a:p>
            <a:pPr marL="911225" lvl="2" indent="-230188" eaLnBrk="0" hangingPunct="0"/>
            <a:r>
              <a:rPr lang="es-ES" dirty="0" smtClean="0"/>
              <a:t>HS #5	?</a:t>
            </a:r>
          </a:p>
          <a:p>
            <a:pPr marL="911225" lvl="2" indent="-230188" eaLnBrk="0" hangingPunct="0"/>
            <a:r>
              <a:rPr lang="es-ES" dirty="0" smtClean="0"/>
              <a:t>HS #6	?</a:t>
            </a:r>
          </a:p>
          <a:p>
            <a:pPr marL="911225" lvl="2" indent="-230188" eaLnBrk="0" hangingPunct="0"/>
            <a:endParaRPr lang="es-ES" dirty="0" smtClean="0"/>
          </a:p>
          <a:p>
            <a:pPr marL="225425" lvl="1" indent="6350" eaLnBrk="0" hangingPunct="0"/>
            <a:r>
              <a:rPr lang="es-ES" dirty="0" smtClean="0"/>
              <a:t>Así se use SIA o </a:t>
            </a:r>
            <a:r>
              <a:rPr lang="es-ES" dirty="0" err="1" smtClean="0"/>
              <a:t>Contact</a:t>
            </a:r>
            <a:r>
              <a:rPr lang="es-ES" dirty="0" smtClean="0"/>
              <a:t> ID, puede tomar de15 a 20 antes de dar con el HS adecuado.</a:t>
            </a:r>
          </a:p>
          <a:p>
            <a:pPr marL="225425" lvl="1" indent="6350" eaLnBrk="0" hangingPunct="0"/>
            <a:endParaRPr lang="es-ES" dirty="0" smtClean="0"/>
          </a:p>
          <a:p>
            <a:pPr marL="225425" lvl="1" indent="6350" eaLnBrk="0" hangingPunct="0"/>
            <a:r>
              <a:rPr lang="es-ES" dirty="0" smtClean="0"/>
              <a:t>Los </a:t>
            </a:r>
            <a:r>
              <a:rPr lang="es-ES" i="1" dirty="0" smtClean="0"/>
              <a:t>Handshakes</a:t>
            </a:r>
            <a:r>
              <a:rPr lang="es-ES" dirty="0" smtClean="0"/>
              <a:t> antiguos deben venir primero!</a:t>
            </a:r>
            <a:endParaRPr lang="es-ES" dirty="0"/>
          </a:p>
        </p:txBody>
      </p:sp>
      <p:sp>
        <p:nvSpPr>
          <p:cNvPr id="58373" name="Rectangle 6"/>
          <p:cNvSpPr>
            <a:spLocks noChangeArrowheads="1"/>
          </p:cNvSpPr>
          <p:nvPr/>
        </p:nvSpPr>
        <p:spPr bwMode="auto">
          <a:xfrm>
            <a:off x="1524000" y="2286000"/>
            <a:ext cx="793750" cy="1555750"/>
          </a:xfrm>
          <a:prstGeom prst="rect">
            <a:avLst/>
          </a:prstGeom>
          <a:noFill/>
          <a:ln w="9525">
            <a:noFill/>
            <a:miter lim="800000"/>
            <a:headEnd/>
            <a:tailEnd/>
          </a:ln>
        </p:spPr>
        <p:txBody>
          <a:bodyPr>
            <a:spAutoFit/>
          </a:bodyPr>
          <a:lstStyle/>
          <a:p>
            <a:r>
              <a:rPr lang="es-ES" sz="9600" b="1" smtClean="0"/>
              <a:t>?</a:t>
            </a:r>
            <a:endParaRPr lang="es-ES" sz="9600" b="1"/>
          </a:p>
        </p:txBody>
      </p:sp>
      <p:sp>
        <p:nvSpPr>
          <p:cNvPr id="58374" name="Text Box 7"/>
          <p:cNvSpPr txBox="1">
            <a:spLocks noChangeArrowheads="1"/>
          </p:cNvSpPr>
          <p:nvPr/>
        </p:nvSpPr>
        <p:spPr bwMode="auto">
          <a:xfrm>
            <a:off x="1524000" y="838200"/>
            <a:ext cx="5791200" cy="830997"/>
          </a:xfrm>
          <a:prstGeom prst="rect">
            <a:avLst/>
          </a:prstGeom>
          <a:noFill/>
          <a:ln w="9525">
            <a:noFill/>
            <a:miter lim="800000"/>
            <a:headEnd/>
            <a:tailEnd/>
          </a:ln>
        </p:spPr>
        <p:txBody>
          <a:bodyPr>
            <a:spAutoFit/>
          </a:bodyPr>
          <a:lstStyle/>
          <a:p>
            <a:pPr>
              <a:spcBef>
                <a:spcPct val="50000"/>
              </a:spcBef>
            </a:pPr>
            <a:r>
              <a:rPr lang="es-ES" sz="2400" dirty="0" smtClean="0"/>
              <a:t>Diferentes formatos necesitan diferentes </a:t>
            </a:r>
            <a:r>
              <a:rPr lang="es-ES" sz="2400" i="1" dirty="0" smtClean="0"/>
              <a:t>handshakes</a:t>
            </a:r>
            <a:endParaRPr lang="es-E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p:cNvSpPr>
          <p:nvPr/>
        </p:nvSpPr>
        <p:spPr bwMode="auto">
          <a:xfrm>
            <a:off x="0" y="119746"/>
            <a:ext cx="9144000" cy="1066800"/>
          </a:xfrm>
          <a:prstGeom prst="rect">
            <a:avLst/>
          </a:prstGeom>
          <a:noFill/>
          <a:ln w="9525">
            <a:noFill/>
            <a:miter lim="800000"/>
            <a:headEnd/>
            <a:tailEnd/>
          </a:ln>
        </p:spPr>
        <p:txBody>
          <a:bodyPr anchor="ctr"/>
          <a:lstStyle/>
          <a:p>
            <a:pPr algn="ctr"/>
            <a:r>
              <a:rPr lang="es-ES" sz="3600" b="1" dirty="0" smtClean="0">
                <a:solidFill>
                  <a:srgbClr val="0070C0"/>
                </a:solidFill>
              </a:rPr>
              <a:t>Handshakes Convencionales</a:t>
            </a:r>
            <a:endParaRPr lang="es-ES" sz="3600" b="1" dirty="0">
              <a:solidFill>
                <a:srgbClr val="0070C0"/>
              </a:solidFill>
            </a:endParaRPr>
          </a:p>
        </p:txBody>
      </p:sp>
      <p:sp>
        <p:nvSpPr>
          <p:cNvPr id="59395" name="Line 4"/>
          <p:cNvSpPr>
            <a:spLocks noChangeShapeType="1"/>
          </p:cNvSpPr>
          <p:nvPr/>
        </p:nvSpPr>
        <p:spPr bwMode="auto">
          <a:xfrm>
            <a:off x="5943600" y="403909"/>
            <a:ext cx="2667000" cy="2286000"/>
          </a:xfrm>
          <a:prstGeom prst="line">
            <a:avLst/>
          </a:prstGeom>
          <a:noFill/>
          <a:ln w="9525">
            <a:noFill/>
            <a:round/>
            <a:headEnd/>
            <a:tailEnd type="triangle" w="med" len="med"/>
          </a:ln>
        </p:spPr>
        <p:txBody>
          <a:bodyPr>
            <a:spAutoFit/>
          </a:bodyPr>
          <a:lstStyle/>
          <a:p>
            <a:endParaRPr lang="es-ES"/>
          </a:p>
        </p:txBody>
      </p:sp>
      <p:sp>
        <p:nvSpPr>
          <p:cNvPr id="59396" name="Text Box 5"/>
          <p:cNvSpPr txBox="1">
            <a:spLocks noChangeArrowheads="1"/>
          </p:cNvSpPr>
          <p:nvPr/>
        </p:nvSpPr>
        <p:spPr bwMode="auto">
          <a:xfrm>
            <a:off x="2362200" y="957946"/>
            <a:ext cx="5791200" cy="5770811"/>
          </a:xfrm>
          <a:prstGeom prst="rect">
            <a:avLst/>
          </a:prstGeom>
          <a:noFill/>
          <a:ln w="9525">
            <a:noFill/>
            <a:miter lim="800000"/>
            <a:headEnd/>
            <a:tailEnd/>
          </a:ln>
        </p:spPr>
        <p:txBody>
          <a:bodyPr>
            <a:spAutoFit/>
          </a:bodyPr>
          <a:lstStyle/>
          <a:p>
            <a:pPr eaLnBrk="0" hangingPunct="0">
              <a:spcBef>
                <a:spcPct val="50000"/>
              </a:spcBef>
            </a:pPr>
            <a:r>
              <a:rPr lang="es-ES" b="1" dirty="0" smtClean="0"/>
              <a:t>¿Cuál </a:t>
            </a:r>
            <a:r>
              <a:rPr lang="es-ES" b="1" i="1" dirty="0" smtClean="0"/>
              <a:t>handshake</a:t>
            </a:r>
            <a:r>
              <a:rPr lang="es-ES" b="1" dirty="0" smtClean="0"/>
              <a:t>?</a:t>
            </a:r>
          </a:p>
          <a:p>
            <a:pPr eaLnBrk="0" hangingPunct="0">
              <a:spcBef>
                <a:spcPct val="50000"/>
              </a:spcBef>
            </a:pPr>
            <a:r>
              <a:rPr lang="es-ES" dirty="0" smtClean="0"/>
              <a:t>HS #1	= 1 segundo	2300 Hz</a:t>
            </a:r>
          </a:p>
          <a:p>
            <a:pPr eaLnBrk="0" hangingPunct="0">
              <a:spcBef>
                <a:spcPct val="50000"/>
              </a:spcBef>
            </a:pPr>
            <a:r>
              <a:rPr lang="es-ES" dirty="0" smtClean="0">
                <a:solidFill>
                  <a:srgbClr val="990000"/>
                </a:solidFill>
              </a:rPr>
              <a:t>Espera	= 4 segundos</a:t>
            </a:r>
          </a:p>
          <a:p>
            <a:pPr eaLnBrk="0" hangingPunct="0">
              <a:spcBef>
                <a:spcPct val="50000"/>
              </a:spcBef>
            </a:pPr>
            <a:r>
              <a:rPr lang="es-ES" dirty="0" smtClean="0"/>
              <a:t>HS #2	= 1 segundo	1400 Hz</a:t>
            </a:r>
          </a:p>
          <a:p>
            <a:pPr eaLnBrk="0" hangingPunct="0">
              <a:spcBef>
                <a:spcPct val="50000"/>
              </a:spcBef>
            </a:pPr>
            <a:r>
              <a:rPr lang="es-ES" dirty="0" smtClean="0">
                <a:solidFill>
                  <a:srgbClr val="990000"/>
                </a:solidFill>
              </a:rPr>
              <a:t>Espera	= 4 segundos</a:t>
            </a:r>
          </a:p>
          <a:p>
            <a:pPr eaLnBrk="0" hangingPunct="0">
              <a:spcBef>
                <a:spcPct val="50000"/>
              </a:spcBef>
            </a:pPr>
            <a:r>
              <a:rPr lang="es-ES" dirty="0" smtClean="0"/>
              <a:t>HS #3	= 1 segundo	2300-1400 Hz</a:t>
            </a:r>
          </a:p>
          <a:p>
            <a:pPr eaLnBrk="0" hangingPunct="0">
              <a:spcBef>
                <a:spcPct val="50000"/>
              </a:spcBef>
            </a:pPr>
            <a:r>
              <a:rPr lang="es-ES" dirty="0" smtClean="0">
                <a:solidFill>
                  <a:srgbClr val="990000"/>
                </a:solidFill>
              </a:rPr>
              <a:t>Espera	= 4 segundos</a:t>
            </a:r>
          </a:p>
          <a:p>
            <a:pPr eaLnBrk="0" hangingPunct="0">
              <a:spcBef>
                <a:spcPct val="50000"/>
              </a:spcBef>
            </a:pPr>
            <a:r>
              <a:rPr lang="es-ES" dirty="0" smtClean="0"/>
              <a:t>HS #4	= 1 segundo	</a:t>
            </a:r>
            <a:r>
              <a:rPr lang="es-ES" b="1" dirty="0" smtClean="0">
                <a:solidFill>
                  <a:srgbClr val="FF3300"/>
                </a:solidFill>
              </a:rPr>
              <a:t>SIA</a:t>
            </a:r>
            <a:r>
              <a:rPr lang="es-ES" dirty="0" smtClean="0"/>
              <a:t> – “SI”</a:t>
            </a:r>
          </a:p>
          <a:p>
            <a:pPr eaLnBrk="0" hangingPunct="0">
              <a:spcBef>
                <a:spcPct val="50000"/>
              </a:spcBef>
            </a:pPr>
            <a:endParaRPr lang="es-ES" dirty="0" smtClean="0"/>
          </a:p>
          <a:p>
            <a:pPr eaLnBrk="0" hangingPunct="0">
              <a:spcBef>
                <a:spcPct val="50000"/>
              </a:spcBef>
            </a:pPr>
            <a:endParaRPr lang="es-ES" dirty="0" smtClean="0"/>
          </a:p>
          <a:p>
            <a:pPr eaLnBrk="0" hangingPunct="0">
              <a:spcBef>
                <a:spcPct val="50000"/>
              </a:spcBef>
            </a:pPr>
            <a:r>
              <a:rPr lang="es-ES" dirty="0" smtClean="0"/>
              <a:t>Tomará16 segundos al receptor enviar el </a:t>
            </a:r>
            <a:r>
              <a:rPr lang="es-ES" i="1" dirty="0" smtClean="0"/>
              <a:t>Handshake </a:t>
            </a:r>
            <a:r>
              <a:rPr lang="es-ES" dirty="0" smtClean="0"/>
              <a:t>correcto.</a:t>
            </a:r>
          </a:p>
          <a:p>
            <a:pPr eaLnBrk="0" hangingPunct="0">
              <a:spcBef>
                <a:spcPct val="50000"/>
              </a:spcBef>
            </a:pPr>
            <a:r>
              <a:rPr lang="es-ES" dirty="0" err="1" smtClean="0"/>
              <a:t>Radionics</a:t>
            </a:r>
            <a:r>
              <a:rPr lang="es-ES" dirty="0" smtClean="0"/>
              <a:t>, ITI o Handshake #5 - #6 tomará más tiempo </a:t>
            </a:r>
          </a:p>
          <a:p>
            <a:pPr marL="225425" lvl="1" indent="6350" eaLnBrk="0" hangingPunct="0"/>
            <a:endParaRPr lang="es-ES" dirty="0" smtClean="0"/>
          </a:p>
          <a:p>
            <a:pPr marL="911225" lvl="2" indent="-230188" eaLnBrk="0" hangingPunct="0"/>
            <a:endParaRPr lang="es-ES" dirty="0"/>
          </a:p>
        </p:txBody>
      </p:sp>
      <p:sp>
        <p:nvSpPr>
          <p:cNvPr id="59397" name="Rectangle 8"/>
          <p:cNvSpPr>
            <a:spLocks noChangeArrowheads="1"/>
          </p:cNvSpPr>
          <p:nvPr/>
        </p:nvSpPr>
        <p:spPr bwMode="auto">
          <a:xfrm>
            <a:off x="1524000" y="2405746"/>
            <a:ext cx="793750" cy="1555750"/>
          </a:xfrm>
          <a:prstGeom prst="rect">
            <a:avLst/>
          </a:prstGeom>
          <a:noFill/>
          <a:ln w="9525">
            <a:noFill/>
            <a:miter lim="800000"/>
            <a:headEnd/>
            <a:tailEnd/>
          </a:ln>
        </p:spPr>
        <p:txBody>
          <a:bodyPr>
            <a:spAutoFit/>
          </a:bodyPr>
          <a:lstStyle/>
          <a:p>
            <a:r>
              <a:rPr lang="es-ES" sz="9600" b="1" smtClean="0"/>
              <a:t>?</a:t>
            </a:r>
            <a:endParaRPr lang="es-ES" sz="9600" b="1"/>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2"/>
          <p:cNvSpPr>
            <a:spLocks/>
          </p:cNvSpPr>
          <p:nvPr/>
        </p:nvSpPr>
        <p:spPr bwMode="auto">
          <a:xfrm>
            <a:off x="0" y="152404"/>
            <a:ext cx="9144000" cy="1066800"/>
          </a:xfrm>
          <a:prstGeom prst="rect">
            <a:avLst/>
          </a:prstGeom>
          <a:noFill/>
          <a:ln w="9525">
            <a:noFill/>
            <a:miter lim="800000"/>
            <a:headEnd/>
            <a:tailEnd/>
          </a:ln>
        </p:spPr>
        <p:txBody>
          <a:bodyPr anchor="ctr"/>
          <a:lstStyle/>
          <a:p>
            <a:pPr algn="ctr"/>
            <a:r>
              <a:rPr lang="es-ES" sz="3600" b="1" dirty="0" smtClean="0">
                <a:solidFill>
                  <a:srgbClr val="0070C0"/>
                </a:solidFill>
              </a:rPr>
              <a:t>Un panel está enviando la señal</a:t>
            </a:r>
            <a:endParaRPr lang="es-ES" sz="3600" b="1" dirty="0">
              <a:solidFill>
                <a:srgbClr val="0070C0"/>
              </a:solidFill>
            </a:endParaRPr>
          </a:p>
        </p:txBody>
      </p:sp>
      <p:sp>
        <p:nvSpPr>
          <p:cNvPr id="60419" name="Line 4"/>
          <p:cNvSpPr>
            <a:spLocks noChangeShapeType="1"/>
          </p:cNvSpPr>
          <p:nvPr/>
        </p:nvSpPr>
        <p:spPr bwMode="auto">
          <a:xfrm>
            <a:off x="5943600" y="436567"/>
            <a:ext cx="2667000" cy="2286000"/>
          </a:xfrm>
          <a:prstGeom prst="line">
            <a:avLst/>
          </a:prstGeom>
          <a:noFill/>
          <a:ln w="9525">
            <a:noFill/>
            <a:round/>
            <a:headEnd/>
            <a:tailEnd type="triangle" w="med" len="med"/>
          </a:ln>
        </p:spPr>
        <p:txBody>
          <a:bodyPr>
            <a:spAutoFit/>
          </a:bodyPr>
          <a:lstStyle/>
          <a:p>
            <a:endParaRPr lang="es-ES"/>
          </a:p>
        </p:txBody>
      </p:sp>
      <p:pic>
        <p:nvPicPr>
          <p:cNvPr id="60420" name="Picture 5" descr="house and panel"/>
          <p:cNvPicPr>
            <a:picLocks noChangeAspect="1" noChangeArrowheads="1"/>
          </p:cNvPicPr>
          <p:nvPr/>
        </p:nvPicPr>
        <p:blipFill>
          <a:blip r:embed="rId2" cstate="print"/>
          <a:srcRect/>
          <a:stretch>
            <a:fillRect/>
          </a:stretch>
        </p:blipFill>
        <p:spPr bwMode="auto">
          <a:xfrm>
            <a:off x="1600200" y="3429004"/>
            <a:ext cx="2514600" cy="1787525"/>
          </a:xfrm>
          <a:prstGeom prst="rect">
            <a:avLst/>
          </a:prstGeom>
          <a:noFill/>
          <a:ln w="9525">
            <a:noFill/>
            <a:miter lim="800000"/>
            <a:headEnd/>
            <a:tailEnd/>
          </a:ln>
        </p:spPr>
      </p:pic>
      <p:sp>
        <p:nvSpPr>
          <p:cNvPr id="60421" name="Text Box 6"/>
          <p:cNvSpPr txBox="1">
            <a:spLocks noChangeArrowheads="1"/>
          </p:cNvSpPr>
          <p:nvPr/>
        </p:nvSpPr>
        <p:spPr bwMode="auto">
          <a:xfrm>
            <a:off x="1752600" y="5105404"/>
            <a:ext cx="2514600" cy="779463"/>
          </a:xfrm>
          <a:prstGeom prst="rect">
            <a:avLst/>
          </a:prstGeom>
          <a:noFill/>
          <a:ln w="9525">
            <a:noFill/>
            <a:miter lim="800000"/>
            <a:headEnd/>
            <a:tailEnd/>
          </a:ln>
        </p:spPr>
        <p:txBody>
          <a:bodyPr>
            <a:spAutoFit/>
          </a:bodyPr>
          <a:lstStyle/>
          <a:p>
            <a:pPr eaLnBrk="0" hangingPunct="0">
              <a:spcBef>
                <a:spcPct val="50000"/>
              </a:spcBef>
            </a:pPr>
            <a:r>
              <a:rPr lang="es-ES" smtClean="0"/>
              <a:t>665-4494</a:t>
            </a:r>
          </a:p>
          <a:p>
            <a:pPr eaLnBrk="0" hangingPunct="0">
              <a:spcBef>
                <a:spcPct val="50000"/>
              </a:spcBef>
            </a:pPr>
            <a:r>
              <a:rPr lang="es-ES" b="1" smtClean="0"/>
              <a:t>ANI: 416-665-4494</a:t>
            </a:r>
            <a:endParaRPr lang="es-ES" b="1"/>
          </a:p>
        </p:txBody>
      </p:sp>
      <p:sp>
        <p:nvSpPr>
          <p:cNvPr id="60422" name="Text Box 7"/>
          <p:cNvSpPr txBox="1">
            <a:spLocks noChangeArrowheads="1"/>
          </p:cNvSpPr>
          <p:nvPr/>
        </p:nvSpPr>
        <p:spPr bwMode="auto">
          <a:xfrm>
            <a:off x="1905000" y="1371604"/>
            <a:ext cx="6934200" cy="1417638"/>
          </a:xfrm>
          <a:prstGeom prst="rect">
            <a:avLst/>
          </a:prstGeom>
          <a:noFill/>
          <a:ln w="9525">
            <a:noFill/>
            <a:miter lim="800000"/>
            <a:headEnd/>
            <a:tailEnd/>
          </a:ln>
        </p:spPr>
        <p:txBody>
          <a:bodyPr>
            <a:spAutoFit/>
          </a:bodyPr>
          <a:lstStyle/>
          <a:p>
            <a:pPr marL="225425" indent="-225425" eaLnBrk="0" hangingPunct="0">
              <a:spcBef>
                <a:spcPct val="50000"/>
              </a:spcBef>
              <a:tabLst>
                <a:tab pos="225425" algn="l"/>
              </a:tabLst>
            </a:pPr>
            <a:r>
              <a:rPr lang="es-ES" sz="2400" b="1" smtClean="0"/>
              <a:t>La primera vez que el panel llama al System III</a:t>
            </a:r>
          </a:p>
          <a:p>
            <a:pPr marL="225425" indent="-225425" eaLnBrk="0" hangingPunct="0">
              <a:spcBef>
                <a:spcPct val="50000"/>
              </a:spcBef>
              <a:tabLst>
                <a:tab pos="225425" algn="l"/>
              </a:tabLst>
            </a:pPr>
            <a:endParaRPr lang="es-ES" sz="2400" b="1" smtClean="0"/>
          </a:p>
          <a:p>
            <a:pPr marL="225425" indent="-225425" eaLnBrk="0" hangingPunct="0">
              <a:spcBef>
                <a:spcPct val="50000"/>
              </a:spcBef>
              <a:buFontTx/>
              <a:buChar char="•"/>
              <a:tabLst>
                <a:tab pos="225425" algn="l"/>
              </a:tabLst>
            </a:pPr>
            <a:endParaRPr lang="es-ES"/>
          </a:p>
        </p:txBody>
      </p:sp>
      <p:sp>
        <p:nvSpPr>
          <p:cNvPr id="60423" name="Text Box 8"/>
          <p:cNvSpPr txBox="1">
            <a:spLocks noChangeArrowheads="1"/>
          </p:cNvSpPr>
          <p:nvPr/>
        </p:nvSpPr>
        <p:spPr bwMode="auto">
          <a:xfrm>
            <a:off x="1828799" y="2362204"/>
            <a:ext cx="5127171" cy="400110"/>
          </a:xfrm>
          <a:prstGeom prst="rect">
            <a:avLst/>
          </a:prstGeom>
          <a:solidFill>
            <a:srgbClr val="FFFF00"/>
          </a:solidFill>
          <a:ln w="9525">
            <a:noFill/>
            <a:miter lim="800000"/>
            <a:headEnd/>
            <a:tailEnd/>
          </a:ln>
        </p:spPr>
        <p:txBody>
          <a:bodyPr wrap="square">
            <a:spAutoFit/>
          </a:bodyPr>
          <a:lstStyle/>
          <a:p>
            <a:pPr>
              <a:spcBef>
                <a:spcPct val="50000"/>
              </a:spcBef>
            </a:pPr>
            <a:r>
              <a:rPr lang="es-ES" sz="2000" smtClean="0"/>
              <a:t>ANI. De dónde el panel está llamando</a:t>
            </a:r>
            <a:endParaRPr lang="es-ES" sz="2000"/>
          </a:p>
        </p:txBody>
      </p:sp>
      <p:sp>
        <p:nvSpPr>
          <p:cNvPr id="60424" name="Line 9"/>
          <p:cNvSpPr>
            <a:spLocks noChangeShapeType="1"/>
          </p:cNvSpPr>
          <p:nvPr/>
        </p:nvSpPr>
        <p:spPr bwMode="auto">
          <a:xfrm>
            <a:off x="2209800" y="2895604"/>
            <a:ext cx="0" cy="609600"/>
          </a:xfrm>
          <a:prstGeom prst="line">
            <a:avLst/>
          </a:prstGeom>
          <a:noFill/>
          <a:ln w="28575">
            <a:solidFill>
              <a:schemeClr val="tx1"/>
            </a:solidFill>
            <a:round/>
            <a:headEnd/>
            <a:tailEnd type="triangle" w="med" len="med"/>
          </a:ln>
        </p:spPr>
        <p:txBody>
          <a:bodyPr/>
          <a:lstStyle/>
          <a:p>
            <a:endParaRPr lang="es-ES"/>
          </a:p>
        </p:txBody>
      </p:sp>
      <p:sp>
        <p:nvSpPr>
          <p:cNvPr id="60425" name="Line 10"/>
          <p:cNvSpPr>
            <a:spLocks noChangeShapeType="1"/>
          </p:cNvSpPr>
          <p:nvPr/>
        </p:nvSpPr>
        <p:spPr bwMode="auto">
          <a:xfrm>
            <a:off x="3352800" y="5410204"/>
            <a:ext cx="1828800" cy="0"/>
          </a:xfrm>
          <a:prstGeom prst="line">
            <a:avLst/>
          </a:prstGeom>
          <a:noFill/>
          <a:ln w="28575">
            <a:solidFill>
              <a:schemeClr val="tx1"/>
            </a:solidFill>
            <a:round/>
            <a:headEnd/>
            <a:tailEnd/>
          </a:ln>
        </p:spPr>
        <p:txBody>
          <a:bodyPr/>
          <a:lstStyle/>
          <a:p>
            <a:endParaRPr lang="es-ES"/>
          </a:p>
        </p:txBody>
      </p:sp>
      <p:sp>
        <p:nvSpPr>
          <p:cNvPr id="60426" name="Line 11"/>
          <p:cNvSpPr>
            <a:spLocks noChangeShapeType="1"/>
          </p:cNvSpPr>
          <p:nvPr/>
        </p:nvSpPr>
        <p:spPr bwMode="auto">
          <a:xfrm flipV="1">
            <a:off x="5181600" y="4495804"/>
            <a:ext cx="0" cy="914400"/>
          </a:xfrm>
          <a:prstGeom prst="line">
            <a:avLst/>
          </a:prstGeom>
          <a:noFill/>
          <a:ln w="28575">
            <a:solidFill>
              <a:schemeClr val="tx1"/>
            </a:solidFill>
            <a:round/>
            <a:headEnd/>
            <a:tailEnd/>
          </a:ln>
        </p:spPr>
        <p:txBody>
          <a:bodyPr/>
          <a:lstStyle/>
          <a:p>
            <a:endParaRPr lang="es-ES"/>
          </a:p>
        </p:txBody>
      </p:sp>
      <p:sp>
        <p:nvSpPr>
          <p:cNvPr id="60427" name="Line 12"/>
          <p:cNvSpPr>
            <a:spLocks noChangeShapeType="1"/>
          </p:cNvSpPr>
          <p:nvPr/>
        </p:nvSpPr>
        <p:spPr bwMode="auto">
          <a:xfrm>
            <a:off x="5181600" y="4495804"/>
            <a:ext cx="914400" cy="0"/>
          </a:xfrm>
          <a:prstGeom prst="line">
            <a:avLst/>
          </a:prstGeom>
          <a:noFill/>
          <a:ln w="28575">
            <a:solidFill>
              <a:schemeClr val="tx1"/>
            </a:solidFill>
            <a:round/>
            <a:headEnd/>
            <a:tailEnd type="triangle" w="med" len="med"/>
          </a:ln>
        </p:spPr>
        <p:txBody>
          <a:bodyPr/>
          <a:lstStyle/>
          <a:p>
            <a:endParaRPr lang="es-ES"/>
          </a:p>
        </p:txBody>
      </p:sp>
      <p:sp>
        <p:nvSpPr>
          <p:cNvPr id="60428" name="Text Box 13"/>
          <p:cNvSpPr txBox="1">
            <a:spLocks noChangeArrowheads="1"/>
          </p:cNvSpPr>
          <p:nvPr/>
        </p:nvSpPr>
        <p:spPr bwMode="auto">
          <a:xfrm>
            <a:off x="5029200" y="3048004"/>
            <a:ext cx="3505200" cy="3016210"/>
          </a:xfrm>
          <a:prstGeom prst="rect">
            <a:avLst/>
          </a:prstGeom>
          <a:noFill/>
          <a:ln w="9525">
            <a:noFill/>
            <a:miter lim="800000"/>
            <a:headEnd/>
            <a:tailEnd/>
          </a:ln>
        </p:spPr>
        <p:txBody>
          <a:bodyPr>
            <a:spAutoFit/>
          </a:bodyPr>
          <a:lstStyle/>
          <a:p>
            <a:pPr>
              <a:spcBef>
                <a:spcPct val="50000"/>
              </a:spcBef>
            </a:pPr>
            <a:r>
              <a:rPr lang="es-ES" sz="2000" dirty="0" smtClean="0"/>
              <a:t>Orden de </a:t>
            </a:r>
            <a:r>
              <a:rPr lang="es-ES" sz="2000" i="1" dirty="0" smtClean="0"/>
              <a:t>Handshake </a:t>
            </a:r>
            <a:r>
              <a:rPr lang="es-ES" sz="2000" dirty="0" smtClean="0"/>
              <a:t>en el Perfil</a:t>
            </a:r>
          </a:p>
          <a:p>
            <a:pPr lvl="3">
              <a:spcBef>
                <a:spcPct val="50000"/>
              </a:spcBef>
              <a:buFontTx/>
              <a:buChar char="•"/>
            </a:pPr>
            <a:r>
              <a:rPr lang="es-ES" sz="2000" dirty="0" smtClean="0"/>
              <a:t> 2300Hz</a:t>
            </a:r>
          </a:p>
          <a:p>
            <a:pPr lvl="3">
              <a:spcBef>
                <a:spcPct val="50000"/>
              </a:spcBef>
              <a:buFontTx/>
              <a:buChar char="•"/>
            </a:pPr>
            <a:r>
              <a:rPr lang="es-ES" sz="2000" dirty="0" smtClean="0"/>
              <a:t> 1400 Hz</a:t>
            </a:r>
          </a:p>
          <a:p>
            <a:pPr lvl="3">
              <a:spcBef>
                <a:spcPct val="50000"/>
              </a:spcBef>
              <a:buFontTx/>
              <a:buChar char="•"/>
            </a:pPr>
            <a:r>
              <a:rPr lang="es-ES" sz="2000" dirty="0" smtClean="0"/>
              <a:t> DTMF</a:t>
            </a:r>
          </a:p>
          <a:p>
            <a:pPr lvl="3">
              <a:spcBef>
                <a:spcPct val="50000"/>
              </a:spcBef>
              <a:buFontTx/>
              <a:buChar char="•"/>
            </a:pPr>
            <a:r>
              <a:rPr lang="es-ES" sz="2000" dirty="0" smtClean="0"/>
              <a:t> SIA</a:t>
            </a:r>
          </a:p>
          <a:p>
            <a:pPr lvl="3">
              <a:spcBef>
                <a:spcPct val="50000"/>
              </a:spcBef>
              <a:buFontTx/>
              <a:buChar char="•"/>
            </a:pPr>
            <a:r>
              <a:rPr lang="es-ES" sz="2000" dirty="0" smtClean="0"/>
              <a:t> ITI</a:t>
            </a:r>
            <a:endParaRPr lang="es-ES" sz="2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18"/>
          <p:cNvGraphicFramePr>
            <a:graphicFrameLocks noChangeAspect="1"/>
          </p:cNvGraphicFramePr>
          <p:nvPr/>
        </p:nvGraphicFramePr>
        <p:xfrm>
          <a:off x="5702300" y="3436493"/>
          <a:ext cx="3209925" cy="1517650"/>
        </p:xfrm>
        <a:graphic>
          <a:graphicData uri="http://schemas.openxmlformats.org/presentationml/2006/ole">
            <p:oleObj spid="_x0000_s13314" name="Photo Editor Photo" r:id="rId3" imgW="11428571" imgH="5409524" progId="">
              <p:embed/>
            </p:oleObj>
          </a:graphicData>
        </a:graphic>
      </p:graphicFrame>
      <p:sp>
        <p:nvSpPr>
          <p:cNvPr id="13315" name="Title 2"/>
          <p:cNvSpPr>
            <a:spLocks/>
          </p:cNvSpPr>
          <p:nvPr/>
        </p:nvSpPr>
        <p:spPr bwMode="auto">
          <a:xfrm>
            <a:off x="0" y="326580"/>
            <a:ext cx="9144000" cy="1066800"/>
          </a:xfrm>
          <a:prstGeom prst="rect">
            <a:avLst/>
          </a:prstGeom>
          <a:noFill/>
          <a:ln w="9525">
            <a:noFill/>
            <a:miter lim="800000"/>
            <a:headEnd/>
            <a:tailEnd/>
          </a:ln>
        </p:spPr>
        <p:txBody>
          <a:bodyPr anchor="ctr"/>
          <a:lstStyle/>
          <a:p>
            <a:pPr algn="ctr"/>
            <a:r>
              <a:rPr lang="en-US" sz="3600" b="1" dirty="0">
                <a:solidFill>
                  <a:srgbClr val="0070C0"/>
                </a:solidFill>
              </a:rPr>
              <a:t>AHS – Automatic Handshake Selection</a:t>
            </a:r>
          </a:p>
        </p:txBody>
      </p:sp>
      <p:sp>
        <p:nvSpPr>
          <p:cNvPr id="13316" name="Line 3"/>
          <p:cNvSpPr>
            <a:spLocks noChangeShapeType="1"/>
          </p:cNvSpPr>
          <p:nvPr/>
        </p:nvSpPr>
        <p:spPr bwMode="auto">
          <a:xfrm>
            <a:off x="5943600" y="610743"/>
            <a:ext cx="2667000" cy="2286000"/>
          </a:xfrm>
          <a:prstGeom prst="line">
            <a:avLst/>
          </a:prstGeom>
          <a:noFill/>
          <a:ln w="9525">
            <a:noFill/>
            <a:round/>
            <a:headEnd/>
            <a:tailEnd type="triangle" w="med" len="med"/>
          </a:ln>
        </p:spPr>
        <p:txBody>
          <a:bodyPr>
            <a:spAutoFit/>
          </a:bodyPr>
          <a:lstStyle/>
          <a:p>
            <a:endParaRPr lang="en-US"/>
          </a:p>
        </p:txBody>
      </p:sp>
      <p:pic>
        <p:nvPicPr>
          <p:cNvPr id="13317" name="Picture 4" descr="house and panel"/>
          <p:cNvPicPr>
            <a:picLocks noChangeAspect="1" noChangeArrowheads="1"/>
          </p:cNvPicPr>
          <p:nvPr/>
        </p:nvPicPr>
        <p:blipFill>
          <a:blip r:embed="rId4" cstate="print"/>
          <a:srcRect/>
          <a:stretch>
            <a:fillRect/>
          </a:stretch>
        </p:blipFill>
        <p:spPr bwMode="auto">
          <a:xfrm>
            <a:off x="3200400" y="4239768"/>
            <a:ext cx="1981200" cy="1563687"/>
          </a:xfrm>
          <a:prstGeom prst="rect">
            <a:avLst/>
          </a:prstGeom>
          <a:noFill/>
          <a:ln w="9525">
            <a:noFill/>
            <a:miter lim="800000"/>
            <a:headEnd/>
            <a:tailEnd/>
          </a:ln>
        </p:spPr>
      </p:pic>
      <p:sp>
        <p:nvSpPr>
          <p:cNvPr id="13318" name="Text Box 5"/>
          <p:cNvSpPr txBox="1">
            <a:spLocks noChangeArrowheads="1"/>
          </p:cNvSpPr>
          <p:nvPr/>
        </p:nvSpPr>
        <p:spPr bwMode="auto">
          <a:xfrm>
            <a:off x="3200400" y="5458968"/>
            <a:ext cx="1524000" cy="558800"/>
          </a:xfrm>
          <a:prstGeom prst="rect">
            <a:avLst/>
          </a:prstGeom>
          <a:noFill/>
          <a:ln w="9525">
            <a:solidFill>
              <a:schemeClr val="tx1"/>
            </a:solidFill>
            <a:miter lim="800000"/>
            <a:headEnd/>
            <a:tailEnd/>
          </a:ln>
        </p:spPr>
        <p:txBody>
          <a:bodyPr>
            <a:spAutoFit/>
          </a:bodyPr>
          <a:lstStyle/>
          <a:p>
            <a:pPr eaLnBrk="0" hangingPunct="0">
              <a:spcBef>
                <a:spcPct val="50000"/>
              </a:spcBef>
            </a:pPr>
            <a:r>
              <a:rPr lang="en-US" sz="1200" b="1"/>
              <a:t>665-4494</a:t>
            </a:r>
          </a:p>
          <a:p>
            <a:pPr eaLnBrk="0" hangingPunct="0">
              <a:spcBef>
                <a:spcPct val="50000"/>
              </a:spcBef>
            </a:pPr>
            <a:r>
              <a:rPr lang="en-US" sz="1200" b="1"/>
              <a:t>ANI: 416-665-4494</a:t>
            </a:r>
          </a:p>
        </p:txBody>
      </p:sp>
      <p:sp>
        <p:nvSpPr>
          <p:cNvPr id="13319" name="Text Box 6"/>
          <p:cNvSpPr txBox="1">
            <a:spLocks noChangeArrowheads="1"/>
          </p:cNvSpPr>
          <p:nvPr/>
        </p:nvSpPr>
        <p:spPr bwMode="auto">
          <a:xfrm>
            <a:off x="6096000" y="5001768"/>
            <a:ext cx="1524000" cy="558800"/>
          </a:xfrm>
          <a:prstGeom prst="rect">
            <a:avLst/>
          </a:prstGeom>
          <a:noFill/>
          <a:ln w="9525">
            <a:solidFill>
              <a:schemeClr val="tx1"/>
            </a:solidFill>
            <a:miter lim="800000"/>
            <a:headEnd/>
            <a:tailEnd/>
          </a:ln>
        </p:spPr>
        <p:txBody>
          <a:bodyPr>
            <a:spAutoFit/>
          </a:bodyPr>
          <a:lstStyle/>
          <a:p>
            <a:pPr eaLnBrk="0" hangingPunct="0">
              <a:spcBef>
                <a:spcPct val="50000"/>
              </a:spcBef>
            </a:pPr>
            <a:r>
              <a:rPr lang="en-US" sz="1200" b="1"/>
              <a:t>800-418-7618</a:t>
            </a:r>
          </a:p>
          <a:p>
            <a:pPr eaLnBrk="0" hangingPunct="0">
              <a:spcBef>
                <a:spcPct val="50000"/>
              </a:spcBef>
            </a:pPr>
            <a:r>
              <a:rPr lang="en-US" sz="1200" b="1"/>
              <a:t>DNIS: 7618</a:t>
            </a:r>
          </a:p>
        </p:txBody>
      </p:sp>
      <p:sp>
        <p:nvSpPr>
          <p:cNvPr id="13320" name="Rectangle 7"/>
          <p:cNvSpPr>
            <a:spLocks noChangeArrowheads="1"/>
          </p:cNvSpPr>
          <p:nvPr/>
        </p:nvSpPr>
        <p:spPr bwMode="auto">
          <a:xfrm>
            <a:off x="5257800" y="1267968"/>
            <a:ext cx="2819400" cy="304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3321" name="Line 8"/>
          <p:cNvSpPr>
            <a:spLocks noChangeShapeType="1"/>
          </p:cNvSpPr>
          <p:nvPr/>
        </p:nvSpPr>
        <p:spPr bwMode="auto">
          <a:xfrm>
            <a:off x="5257800" y="1572768"/>
            <a:ext cx="0" cy="609600"/>
          </a:xfrm>
          <a:prstGeom prst="line">
            <a:avLst/>
          </a:prstGeom>
          <a:noFill/>
          <a:ln w="9525">
            <a:solidFill>
              <a:schemeClr val="tx1"/>
            </a:solidFill>
            <a:round/>
            <a:headEnd/>
            <a:tailEnd/>
          </a:ln>
        </p:spPr>
        <p:txBody>
          <a:bodyPr/>
          <a:lstStyle/>
          <a:p>
            <a:endParaRPr lang="en-US"/>
          </a:p>
        </p:txBody>
      </p:sp>
      <p:sp>
        <p:nvSpPr>
          <p:cNvPr id="13322" name="Line 9"/>
          <p:cNvSpPr>
            <a:spLocks noChangeShapeType="1"/>
          </p:cNvSpPr>
          <p:nvPr/>
        </p:nvSpPr>
        <p:spPr bwMode="auto">
          <a:xfrm>
            <a:off x="5257800" y="2182368"/>
            <a:ext cx="2819400" cy="0"/>
          </a:xfrm>
          <a:prstGeom prst="line">
            <a:avLst/>
          </a:prstGeom>
          <a:noFill/>
          <a:ln w="9525">
            <a:solidFill>
              <a:schemeClr val="tx1"/>
            </a:solidFill>
            <a:round/>
            <a:headEnd/>
            <a:tailEnd/>
          </a:ln>
        </p:spPr>
        <p:txBody>
          <a:bodyPr/>
          <a:lstStyle/>
          <a:p>
            <a:endParaRPr lang="en-US"/>
          </a:p>
        </p:txBody>
      </p:sp>
      <p:sp>
        <p:nvSpPr>
          <p:cNvPr id="13323" name="Line 10"/>
          <p:cNvSpPr>
            <a:spLocks noChangeShapeType="1"/>
          </p:cNvSpPr>
          <p:nvPr/>
        </p:nvSpPr>
        <p:spPr bwMode="auto">
          <a:xfrm>
            <a:off x="6705600" y="1572768"/>
            <a:ext cx="0" cy="609600"/>
          </a:xfrm>
          <a:prstGeom prst="line">
            <a:avLst/>
          </a:prstGeom>
          <a:noFill/>
          <a:ln w="9525">
            <a:solidFill>
              <a:schemeClr val="tx1"/>
            </a:solidFill>
            <a:round/>
            <a:headEnd/>
            <a:tailEnd/>
          </a:ln>
        </p:spPr>
        <p:txBody>
          <a:bodyPr/>
          <a:lstStyle/>
          <a:p>
            <a:endParaRPr lang="en-US"/>
          </a:p>
        </p:txBody>
      </p:sp>
      <p:sp>
        <p:nvSpPr>
          <p:cNvPr id="13324" name="Line 11"/>
          <p:cNvSpPr>
            <a:spLocks noChangeShapeType="1"/>
          </p:cNvSpPr>
          <p:nvPr/>
        </p:nvSpPr>
        <p:spPr bwMode="auto">
          <a:xfrm>
            <a:off x="8077200" y="1572768"/>
            <a:ext cx="0" cy="609600"/>
          </a:xfrm>
          <a:prstGeom prst="line">
            <a:avLst/>
          </a:prstGeom>
          <a:noFill/>
          <a:ln w="9525">
            <a:solidFill>
              <a:schemeClr val="tx1"/>
            </a:solidFill>
            <a:round/>
            <a:headEnd/>
            <a:tailEnd/>
          </a:ln>
        </p:spPr>
        <p:txBody>
          <a:bodyPr/>
          <a:lstStyle/>
          <a:p>
            <a:endParaRPr lang="en-US"/>
          </a:p>
        </p:txBody>
      </p:sp>
      <p:sp>
        <p:nvSpPr>
          <p:cNvPr id="13325" name="Line 12"/>
          <p:cNvSpPr>
            <a:spLocks noChangeShapeType="1"/>
          </p:cNvSpPr>
          <p:nvPr/>
        </p:nvSpPr>
        <p:spPr bwMode="auto">
          <a:xfrm>
            <a:off x="5257800" y="1877568"/>
            <a:ext cx="2819400" cy="0"/>
          </a:xfrm>
          <a:prstGeom prst="line">
            <a:avLst/>
          </a:prstGeom>
          <a:noFill/>
          <a:ln w="9525">
            <a:solidFill>
              <a:schemeClr val="tx1"/>
            </a:solidFill>
            <a:round/>
            <a:headEnd/>
            <a:tailEnd/>
          </a:ln>
        </p:spPr>
        <p:txBody>
          <a:bodyPr/>
          <a:lstStyle/>
          <a:p>
            <a:endParaRPr lang="en-US"/>
          </a:p>
        </p:txBody>
      </p:sp>
      <p:sp>
        <p:nvSpPr>
          <p:cNvPr id="13326" name="Rectangle 13"/>
          <p:cNvSpPr>
            <a:spLocks noChangeArrowheads="1"/>
          </p:cNvSpPr>
          <p:nvPr/>
        </p:nvSpPr>
        <p:spPr bwMode="auto">
          <a:xfrm>
            <a:off x="5257800" y="2334768"/>
            <a:ext cx="2819400" cy="304800"/>
          </a:xfrm>
          <a:prstGeom prst="rect">
            <a:avLst/>
          </a:prstGeom>
          <a:solidFill>
            <a:srgbClr val="000066"/>
          </a:solidFill>
          <a:ln w="9525">
            <a:solidFill>
              <a:schemeClr val="tx1"/>
            </a:solidFill>
            <a:miter lim="800000"/>
            <a:headEnd/>
            <a:tailEnd/>
          </a:ln>
        </p:spPr>
        <p:txBody>
          <a:bodyPr wrap="none" anchor="ctr"/>
          <a:lstStyle/>
          <a:p>
            <a:endParaRPr lang="en-US"/>
          </a:p>
        </p:txBody>
      </p:sp>
      <p:sp>
        <p:nvSpPr>
          <p:cNvPr id="13327" name="Text Box 14"/>
          <p:cNvSpPr txBox="1">
            <a:spLocks noChangeArrowheads="1"/>
          </p:cNvSpPr>
          <p:nvPr/>
        </p:nvSpPr>
        <p:spPr bwMode="auto">
          <a:xfrm>
            <a:off x="5257800" y="2334768"/>
            <a:ext cx="2819400" cy="274637"/>
          </a:xfrm>
          <a:prstGeom prst="rect">
            <a:avLst/>
          </a:prstGeom>
          <a:solidFill>
            <a:schemeClr val="tx1"/>
          </a:solidFill>
          <a:ln w="9525">
            <a:noFill/>
            <a:miter lim="800000"/>
            <a:headEnd/>
            <a:tailEnd/>
          </a:ln>
        </p:spPr>
        <p:txBody>
          <a:bodyPr>
            <a:spAutoFit/>
          </a:bodyPr>
          <a:lstStyle/>
          <a:p>
            <a:pPr>
              <a:spcBef>
                <a:spcPct val="50000"/>
              </a:spcBef>
            </a:pPr>
            <a:r>
              <a:rPr lang="en-US" sz="1200" dirty="0">
                <a:solidFill>
                  <a:schemeClr val="bg1"/>
                </a:solidFill>
              </a:rPr>
              <a:t>       DNIS#                        </a:t>
            </a:r>
            <a:r>
              <a:rPr lang="es-ES" sz="1200" dirty="0" smtClean="0">
                <a:solidFill>
                  <a:schemeClr val="bg1"/>
                </a:solidFill>
              </a:rPr>
              <a:t>Perfil</a:t>
            </a:r>
            <a:endParaRPr lang="es-ES" sz="1200" dirty="0">
              <a:solidFill>
                <a:schemeClr val="bg1"/>
              </a:solidFill>
            </a:endParaRPr>
          </a:p>
        </p:txBody>
      </p:sp>
      <p:sp>
        <p:nvSpPr>
          <p:cNvPr id="13328" name="Line 15"/>
          <p:cNvSpPr>
            <a:spLocks noChangeShapeType="1"/>
          </p:cNvSpPr>
          <p:nvPr/>
        </p:nvSpPr>
        <p:spPr bwMode="auto">
          <a:xfrm>
            <a:off x="5257800" y="2639568"/>
            <a:ext cx="0" cy="609600"/>
          </a:xfrm>
          <a:prstGeom prst="line">
            <a:avLst/>
          </a:prstGeom>
          <a:noFill/>
          <a:ln w="9525">
            <a:solidFill>
              <a:schemeClr val="tx1"/>
            </a:solidFill>
            <a:round/>
            <a:headEnd/>
            <a:tailEnd/>
          </a:ln>
        </p:spPr>
        <p:txBody>
          <a:bodyPr/>
          <a:lstStyle/>
          <a:p>
            <a:endParaRPr lang="en-US" dirty="0"/>
          </a:p>
        </p:txBody>
      </p:sp>
      <p:sp>
        <p:nvSpPr>
          <p:cNvPr id="13329" name="Line 16"/>
          <p:cNvSpPr>
            <a:spLocks noChangeShapeType="1"/>
          </p:cNvSpPr>
          <p:nvPr/>
        </p:nvSpPr>
        <p:spPr bwMode="auto">
          <a:xfrm>
            <a:off x="5257800" y="3249168"/>
            <a:ext cx="2819400" cy="0"/>
          </a:xfrm>
          <a:prstGeom prst="line">
            <a:avLst/>
          </a:prstGeom>
          <a:noFill/>
          <a:ln w="9525">
            <a:solidFill>
              <a:schemeClr val="tx1"/>
            </a:solidFill>
            <a:round/>
            <a:headEnd/>
            <a:tailEnd/>
          </a:ln>
        </p:spPr>
        <p:txBody>
          <a:bodyPr/>
          <a:lstStyle/>
          <a:p>
            <a:endParaRPr lang="en-US" dirty="0"/>
          </a:p>
        </p:txBody>
      </p:sp>
      <p:sp>
        <p:nvSpPr>
          <p:cNvPr id="13330" name="Line 17"/>
          <p:cNvSpPr>
            <a:spLocks noChangeShapeType="1"/>
          </p:cNvSpPr>
          <p:nvPr/>
        </p:nvSpPr>
        <p:spPr bwMode="auto">
          <a:xfrm>
            <a:off x="6705600" y="2639568"/>
            <a:ext cx="0" cy="609600"/>
          </a:xfrm>
          <a:prstGeom prst="line">
            <a:avLst/>
          </a:prstGeom>
          <a:noFill/>
          <a:ln w="9525">
            <a:solidFill>
              <a:schemeClr val="tx1"/>
            </a:solidFill>
            <a:round/>
            <a:headEnd/>
            <a:tailEnd/>
          </a:ln>
        </p:spPr>
        <p:txBody>
          <a:bodyPr/>
          <a:lstStyle/>
          <a:p>
            <a:endParaRPr lang="en-US" dirty="0"/>
          </a:p>
        </p:txBody>
      </p:sp>
      <p:sp>
        <p:nvSpPr>
          <p:cNvPr id="13331" name="Line 18"/>
          <p:cNvSpPr>
            <a:spLocks noChangeShapeType="1"/>
          </p:cNvSpPr>
          <p:nvPr/>
        </p:nvSpPr>
        <p:spPr bwMode="auto">
          <a:xfrm>
            <a:off x="8077200" y="2639568"/>
            <a:ext cx="0" cy="609600"/>
          </a:xfrm>
          <a:prstGeom prst="line">
            <a:avLst/>
          </a:prstGeom>
          <a:noFill/>
          <a:ln w="9525">
            <a:solidFill>
              <a:schemeClr val="tx1"/>
            </a:solidFill>
            <a:round/>
            <a:headEnd/>
            <a:tailEnd/>
          </a:ln>
        </p:spPr>
        <p:txBody>
          <a:bodyPr/>
          <a:lstStyle/>
          <a:p>
            <a:endParaRPr lang="en-US" dirty="0"/>
          </a:p>
        </p:txBody>
      </p:sp>
      <p:sp>
        <p:nvSpPr>
          <p:cNvPr id="13332" name="Line 19"/>
          <p:cNvSpPr>
            <a:spLocks noChangeShapeType="1"/>
          </p:cNvSpPr>
          <p:nvPr/>
        </p:nvSpPr>
        <p:spPr bwMode="auto">
          <a:xfrm>
            <a:off x="5257800" y="2944368"/>
            <a:ext cx="2819400" cy="0"/>
          </a:xfrm>
          <a:prstGeom prst="line">
            <a:avLst/>
          </a:prstGeom>
          <a:noFill/>
          <a:ln w="9525">
            <a:solidFill>
              <a:schemeClr val="tx1"/>
            </a:solidFill>
            <a:round/>
            <a:headEnd/>
            <a:tailEnd/>
          </a:ln>
        </p:spPr>
        <p:txBody>
          <a:bodyPr/>
          <a:lstStyle/>
          <a:p>
            <a:endParaRPr lang="en-US" dirty="0"/>
          </a:p>
        </p:txBody>
      </p:sp>
      <p:grpSp>
        <p:nvGrpSpPr>
          <p:cNvPr id="13333" name="Group 20"/>
          <p:cNvGrpSpPr>
            <a:grpSpLocks/>
          </p:cNvGrpSpPr>
          <p:nvPr/>
        </p:nvGrpSpPr>
        <p:grpSpPr bwMode="auto">
          <a:xfrm>
            <a:off x="5257800" y="1267968"/>
            <a:ext cx="2895600" cy="1981200"/>
            <a:chOff x="3792" y="1056"/>
            <a:chExt cx="1824" cy="1248"/>
          </a:xfrm>
        </p:grpSpPr>
        <p:sp>
          <p:nvSpPr>
            <p:cNvPr id="13337" name="Text Box 21"/>
            <p:cNvSpPr txBox="1">
              <a:spLocks noChangeArrowheads="1"/>
            </p:cNvSpPr>
            <p:nvPr/>
          </p:nvSpPr>
          <p:spPr bwMode="auto">
            <a:xfrm>
              <a:off x="3792" y="1056"/>
              <a:ext cx="1824" cy="173"/>
            </a:xfrm>
            <a:prstGeom prst="rect">
              <a:avLst/>
            </a:prstGeom>
            <a:noFill/>
            <a:ln w="9525">
              <a:noFill/>
              <a:miter lim="800000"/>
              <a:headEnd/>
              <a:tailEnd/>
            </a:ln>
          </p:spPr>
          <p:txBody>
            <a:bodyPr>
              <a:spAutoFit/>
            </a:bodyPr>
            <a:lstStyle/>
            <a:p>
              <a:pPr>
                <a:spcBef>
                  <a:spcPct val="50000"/>
                </a:spcBef>
              </a:pPr>
              <a:r>
                <a:rPr lang="en-US" sz="1200" dirty="0">
                  <a:solidFill>
                    <a:schemeClr val="bg1"/>
                  </a:solidFill>
                </a:rPr>
                <a:t>         ANI                        </a:t>
              </a:r>
              <a:r>
                <a:rPr lang="en-US" sz="1200" i="1" dirty="0">
                  <a:solidFill>
                    <a:schemeClr val="bg1"/>
                  </a:solidFill>
                </a:rPr>
                <a:t>Handshake</a:t>
              </a:r>
            </a:p>
          </p:txBody>
        </p:sp>
        <p:sp>
          <p:nvSpPr>
            <p:cNvPr id="13338" name="Text Box 22"/>
            <p:cNvSpPr txBox="1">
              <a:spLocks noChangeArrowheads="1"/>
            </p:cNvSpPr>
            <p:nvPr/>
          </p:nvSpPr>
          <p:spPr bwMode="auto">
            <a:xfrm>
              <a:off x="3792" y="1248"/>
              <a:ext cx="1824" cy="173"/>
            </a:xfrm>
            <a:prstGeom prst="rect">
              <a:avLst/>
            </a:prstGeom>
            <a:noFill/>
            <a:ln w="9525">
              <a:noFill/>
              <a:miter lim="800000"/>
              <a:headEnd/>
              <a:tailEnd/>
            </a:ln>
          </p:spPr>
          <p:txBody>
            <a:bodyPr>
              <a:spAutoFit/>
            </a:bodyPr>
            <a:lstStyle/>
            <a:p>
              <a:pPr>
                <a:spcBef>
                  <a:spcPct val="50000"/>
                </a:spcBef>
              </a:pPr>
              <a:r>
                <a:rPr lang="en-US" sz="1200" dirty="0"/>
                <a:t>  416-665-4494                    SIA</a:t>
              </a:r>
            </a:p>
          </p:txBody>
        </p:sp>
        <p:sp>
          <p:nvSpPr>
            <p:cNvPr id="13339" name="Text Box 23"/>
            <p:cNvSpPr txBox="1">
              <a:spLocks noChangeArrowheads="1"/>
            </p:cNvSpPr>
            <p:nvPr/>
          </p:nvSpPr>
          <p:spPr bwMode="auto">
            <a:xfrm>
              <a:off x="3792" y="1459"/>
              <a:ext cx="1824" cy="173"/>
            </a:xfrm>
            <a:prstGeom prst="rect">
              <a:avLst/>
            </a:prstGeom>
            <a:noFill/>
            <a:ln w="9525">
              <a:noFill/>
              <a:miter lim="800000"/>
              <a:headEnd/>
              <a:tailEnd/>
            </a:ln>
          </p:spPr>
          <p:txBody>
            <a:bodyPr>
              <a:spAutoFit/>
            </a:bodyPr>
            <a:lstStyle/>
            <a:p>
              <a:pPr>
                <a:spcBef>
                  <a:spcPct val="50000"/>
                </a:spcBef>
              </a:pPr>
              <a:r>
                <a:rPr lang="en-US" sz="1200" dirty="0"/>
                <a:t>  416-665-4595                     99</a:t>
              </a:r>
            </a:p>
          </p:txBody>
        </p:sp>
        <p:sp>
          <p:nvSpPr>
            <p:cNvPr id="13340" name="Text Box 24"/>
            <p:cNvSpPr txBox="1">
              <a:spLocks noChangeArrowheads="1"/>
            </p:cNvSpPr>
            <p:nvPr/>
          </p:nvSpPr>
          <p:spPr bwMode="auto">
            <a:xfrm>
              <a:off x="3792" y="1920"/>
              <a:ext cx="1824" cy="173"/>
            </a:xfrm>
            <a:prstGeom prst="rect">
              <a:avLst/>
            </a:prstGeom>
            <a:noFill/>
            <a:ln w="9525">
              <a:noFill/>
              <a:miter lim="800000"/>
              <a:headEnd/>
              <a:tailEnd/>
            </a:ln>
          </p:spPr>
          <p:txBody>
            <a:bodyPr>
              <a:spAutoFit/>
            </a:bodyPr>
            <a:lstStyle/>
            <a:p>
              <a:pPr>
                <a:spcBef>
                  <a:spcPct val="50000"/>
                </a:spcBef>
              </a:pPr>
              <a:r>
                <a:rPr lang="en-US" sz="1200" dirty="0"/>
                <a:t>       7618                            3</a:t>
              </a:r>
            </a:p>
          </p:txBody>
        </p:sp>
        <p:sp>
          <p:nvSpPr>
            <p:cNvPr id="13341" name="Text Box 25"/>
            <p:cNvSpPr txBox="1">
              <a:spLocks noChangeArrowheads="1"/>
            </p:cNvSpPr>
            <p:nvPr/>
          </p:nvSpPr>
          <p:spPr bwMode="auto">
            <a:xfrm>
              <a:off x="3792" y="2131"/>
              <a:ext cx="1824" cy="173"/>
            </a:xfrm>
            <a:prstGeom prst="rect">
              <a:avLst/>
            </a:prstGeom>
            <a:noFill/>
            <a:ln w="9525">
              <a:noFill/>
              <a:miter lim="800000"/>
              <a:headEnd/>
              <a:tailEnd/>
            </a:ln>
          </p:spPr>
          <p:txBody>
            <a:bodyPr>
              <a:spAutoFit/>
            </a:bodyPr>
            <a:lstStyle/>
            <a:p>
              <a:pPr>
                <a:spcBef>
                  <a:spcPct val="50000"/>
                </a:spcBef>
              </a:pPr>
              <a:r>
                <a:rPr lang="en-US" sz="1200" dirty="0"/>
                <a:t>      5678                             2</a:t>
              </a:r>
            </a:p>
          </p:txBody>
        </p:sp>
      </p:grpSp>
      <p:sp>
        <p:nvSpPr>
          <p:cNvPr id="13334" name="Text Box 26"/>
          <p:cNvSpPr txBox="1">
            <a:spLocks noChangeArrowheads="1"/>
          </p:cNvSpPr>
          <p:nvPr/>
        </p:nvSpPr>
        <p:spPr bwMode="auto">
          <a:xfrm>
            <a:off x="674914" y="1296543"/>
            <a:ext cx="4506686" cy="3016210"/>
          </a:xfrm>
          <a:prstGeom prst="rect">
            <a:avLst/>
          </a:prstGeom>
          <a:noFill/>
          <a:ln w="9525">
            <a:noFill/>
            <a:miter lim="800000"/>
            <a:headEnd/>
            <a:tailEnd/>
          </a:ln>
        </p:spPr>
        <p:txBody>
          <a:bodyPr wrap="square">
            <a:spAutoFit/>
          </a:bodyPr>
          <a:lstStyle/>
          <a:p>
            <a:pPr marL="457200" indent="-457200" eaLnBrk="0" hangingPunct="0">
              <a:spcBef>
                <a:spcPct val="50000"/>
              </a:spcBef>
            </a:pPr>
            <a:r>
              <a:rPr lang="es-ES" sz="2000" b="1" dirty="0" smtClean="0"/>
              <a:t>Cómo el System III toma la llamada</a:t>
            </a:r>
          </a:p>
          <a:p>
            <a:pPr marL="457200" indent="-457200" eaLnBrk="0" hangingPunct="0">
              <a:spcBef>
                <a:spcPct val="50000"/>
              </a:spcBef>
            </a:pPr>
            <a:endParaRPr lang="es-ES" sz="2000" dirty="0" smtClean="0"/>
          </a:p>
          <a:p>
            <a:pPr marL="457200" indent="-457200" eaLnBrk="0" hangingPunct="0"/>
            <a:r>
              <a:rPr lang="es-ES" sz="2000" dirty="0" smtClean="0"/>
              <a:t>1.  Llamada entrante</a:t>
            </a:r>
          </a:p>
          <a:p>
            <a:pPr marL="457200" indent="-457200" eaLnBrk="0" hangingPunct="0"/>
            <a:r>
              <a:rPr lang="es-ES" sz="2000" dirty="0" smtClean="0"/>
              <a:t>2.  ANI recibido: 416-665-4494</a:t>
            </a:r>
          </a:p>
          <a:p>
            <a:pPr marL="457200" indent="-457200" eaLnBrk="0" hangingPunct="0"/>
            <a:r>
              <a:rPr lang="es-ES" sz="2000" dirty="0" smtClean="0"/>
              <a:t>3.  DNIS recibido: 7618</a:t>
            </a:r>
          </a:p>
          <a:p>
            <a:pPr marL="457200" indent="-457200" eaLnBrk="0" hangingPunct="0"/>
            <a:r>
              <a:rPr lang="es-ES" sz="2000" dirty="0" smtClean="0"/>
              <a:t>4.  Revisa tabla DNIS</a:t>
            </a:r>
          </a:p>
          <a:p>
            <a:pPr marL="457200" indent="-457200" eaLnBrk="0" hangingPunct="0"/>
            <a:r>
              <a:rPr lang="es-ES" sz="2000" dirty="0" smtClean="0"/>
              <a:t>5.  Selecciona perfil # 3</a:t>
            </a:r>
          </a:p>
          <a:p>
            <a:pPr marL="457200" indent="-457200" eaLnBrk="0" hangingPunct="0"/>
            <a:r>
              <a:rPr lang="es-ES" sz="2000" dirty="0" smtClean="0"/>
              <a:t>6.  Revisa tabla AHS</a:t>
            </a:r>
          </a:p>
          <a:p>
            <a:pPr marL="457200" indent="-457200" eaLnBrk="0" hangingPunct="0"/>
            <a:r>
              <a:rPr lang="es-ES" sz="2000" dirty="0" smtClean="0"/>
              <a:t>7.  Envía </a:t>
            </a:r>
            <a:r>
              <a:rPr lang="es-ES" sz="2000" i="1" dirty="0" smtClean="0"/>
              <a:t>handshake </a:t>
            </a:r>
            <a:r>
              <a:rPr lang="es-ES" sz="2000" dirty="0" smtClean="0"/>
              <a:t>SIA</a:t>
            </a:r>
            <a:endParaRPr lang="es-ES" sz="2000" dirty="0"/>
          </a:p>
        </p:txBody>
      </p:sp>
      <p:sp>
        <p:nvSpPr>
          <p:cNvPr id="13335" name="Line 27"/>
          <p:cNvSpPr>
            <a:spLocks noChangeShapeType="1"/>
          </p:cNvSpPr>
          <p:nvPr/>
        </p:nvSpPr>
        <p:spPr bwMode="auto">
          <a:xfrm flipV="1">
            <a:off x="4572000" y="4315968"/>
            <a:ext cx="0" cy="304800"/>
          </a:xfrm>
          <a:prstGeom prst="line">
            <a:avLst/>
          </a:prstGeom>
          <a:noFill/>
          <a:ln w="28575">
            <a:solidFill>
              <a:schemeClr val="tx1"/>
            </a:solidFill>
            <a:round/>
            <a:headEnd/>
            <a:tailEnd/>
          </a:ln>
        </p:spPr>
        <p:txBody>
          <a:bodyPr/>
          <a:lstStyle/>
          <a:p>
            <a:endParaRPr lang="en-US" dirty="0"/>
          </a:p>
        </p:txBody>
      </p:sp>
      <p:sp>
        <p:nvSpPr>
          <p:cNvPr id="13336" name="Line 29"/>
          <p:cNvSpPr>
            <a:spLocks noChangeShapeType="1"/>
          </p:cNvSpPr>
          <p:nvPr/>
        </p:nvSpPr>
        <p:spPr bwMode="auto">
          <a:xfrm>
            <a:off x="4572000" y="4315968"/>
            <a:ext cx="1295400" cy="0"/>
          </a:xfrm>
          <a:prstGeom prst="line">
            <a:avLst/>
          </a:prstGeom>
          <a:noFill/>
          <a:ln w="28575">
            <a:solidFill>
              <a:schemeClr val="tx1"/>
            </a:solidFill>
            <a:round/>
            <a:headEnd/>
            <a:tailEnd type="triangle" w="med" len="med"/>
          </a:ln>
        </p:spPr>
        <p:txBody>
          <a:bodyPr/>
          <a:lstStyle/>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1706563" y="1651682"/>
            <a:ext cx="5510212" cy="4645025"/>
          </a:xfrm>
          <a:prstGeom prst="rect">
            <a:avLst/>
          </a:prstGeom>
          <a:noFill/>
          <a:ln w="9525">
            <a:noFill/>
            <a:miter lim="800000"/>
            <a:headEnd/>
            <a:tailEnd/>
          </a:ln>
        </p:spPr>
      </p:pic>
      <p:cxnSp>
        <p:nvCxnSpPr>
          <p:cNvPr id="9" name="Straight Arrow Connector 8"/>
          <p:cNvCxnSpPr>
            <a:stCxn id="61445" idx="1"/>
          </p:cNvCxnSpPr>
          <p:nvPr/>
        </p:nvCxnSpPr>
        <p:spPr>
          <a:xfrm rot="10800000" flipV="1">
            <a:off x="2841626" y="1981583"/>
            <a:ext cx="4473574" cy="94644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444" name="Rectangle 9"/>
          <p:cNvSpPr>
            <a:spLocks noChangeArrowheads="1"/>
          </p:cNvSpPr>
          <p:nvPr/>
        </p:nvSpPr>
        <p:spPr bwMode="auto">
          <a:xfrm>
            <a:off x="0" y="421369"/>
            <a:ext cx="9144000" cy="1239838"/>
          </a:xfrm>
          <a:prstGeom prst="rect">
            <a:avLst/>
          </a:prstGeom>
          <a:noFill/>
          <a:ln w="9525">
            <a:noFill/>
            <a:miter lim="800000"/>
            <a:headEnd/>
            <a:tailEnd/>
          </a:ln>
        </p:spPr>
        <p:txBody>
          <a:bodyPr/>
          <a:lstStyle/>
          <a:p>
            <a:pPr algn="ctr"/>
            <a:r>
              <a:rPr lang="es-ES" sz="3600" b="1" dirty="0" smtClean="0">
                <a:solidFill>
                  <a:srgbClr val="0070C0"/>
                </a:solidFill>
              </a:rPr>
              <a:t>Programando el System III</a:t>
            </a:r>
          </a:p>
          <a:p>
            <a:pPr algn="ctr"/>
            <a:r>
              <a:rPr lang="es-ES" sz="3600" b="1" dirty="0" smtClean="0"/>
              <a:t>Programación DNIS</a:t>
            </a:r>
            <a:endParaRPr lang="es-ES" sz="3600" b="1" dirty="0"/>
          </a:p>
        </p:txBody>
      </p:sp>
      <p:sp>
        <p:nvSpPr>
          <p:cNvPr id="61445" name="TextBox 12"/>
          <p:cNvSpPr txBox="1">
            <a:spLocks noChangeArrowheads="1"/>
          </p:cNvSpPr>
          <p:nvPr/>
        </p:nvSpPr>
        <p:spPr bwMode="auto">
          <a:xfrm>
            <a:off x="7315200" y="1519919"/>
            <a:ext cx="1828800" cy="923330"/>
          </a:xfrm>
          <a:prstGeom prst="rect">
            <a:avLst/>
          </a:prstGeom>
          <a:noFill/>
          <a:ln w="9525">
            <a:noFill/>
            <a:miter lim="800000"/>
            <a:headEnd/>
            <a:tailEnd/>
          </a:ln>
        </p:spPr>
        <p:txBody>
          <a:bodyPr>
            <a:spAutoFit/>
          </a:bodyPr>
          <a:lstStyle/>
          <a:p>
            <a:r>
              <a:rPr lang="es-ES" dirty="0" smtClean="0"/>
              <a:t>Click en CPM3 seleccionar </a:t>
            </a:r>
            <a:r>
              <a:rPr lang="es-ES" i="1" dirty="0" smtClean="0"/>
              <a:t>CLASS Editor</a:t>
            </a:r>
            <a:endParaRPr lang="es-ES"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4106"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4108"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4109"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4101"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4102"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4103"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4104" name="Text Box 11"/>
          <p:cNvSpPr txBox="1">
            <a:spLocks noChangeArrowheads="1"/>
          </p:cNvSpPr>
          <p:nvPr/>
        </p:nvSpPr>
        <p:spPr bwMode="auto">
          <a:xfrm>
            <a:off x="1219200" y="1066800"/>
            <a:ext cx="6151043" cy="400110"/>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4105" name="Text Box 12"/>
          <p:cNvSpPr txBox="1">
            <a:spLocks noChangeArrowheads="1"/>
          </p:cNvSpPr>
          <p:nvPr/>
        </p:nvSpPr>
        <p:spPr bwMode="auto">
          <a:xfrm>
            <a:off x="609600" y="1752600"/>
            <a:ext cx="6705600" cy="1323439"/>
          </a:xfrm>
          <a:prstGeom prst="rect">
            <a:avLst/>
          </a:prstGeom>
          <a:noFill/>
          <a:ln w="9525">
            <a:noFill/>
            <a:miter lim="800000"/>
            <a:headEnd/>
            <a:tailEnd/>
          </a:ln>
        </p:spPr>
        <p:txBody>
          <a:bodyPr>
            <a:spAutoFit/>
          </a:bodyPr>
          <a:lstStyle/>
          <a:p>
            <a:pPr algn="just"/>
            <a:r>
              <a:rPr lang="es-ES" sz="2000" b="1" dirty="0" smtClean="0"/>
              <a:t>SG-CPM3</a:t>
            </a:r>
            <a:r>
              <a:rPr lang="es-ES" sz="2000" dirty="0" smtClean="0"/>
              <a:t>	Contiene el CPU que controla todas las comunicaciones entre las 24 tarjetas (telefónicas e IP), 3 puertos para impresores y 2 puertos de software de monitoreo.</a:t>
            </a:r>
            <a:endParaRPr lang="es-ES" sz="2000" dirty="0"/>
          </a:p>
        </p:txBody>
      </p:sp>
      <p:graphicFrame>
        <p:nvGraphicFramePr>
          <p:cNvPr id="4098" name="Object 13"/>
          <p:cNvGraphicFramePr>
            <a:graphicFrameLocks noChangeAspect="1"/>
          </p:cNvGraphicFramePr>
          <p:nvPr/>
        </p:nvGraphicFramePr>
        <p:xfrm>
          <a:off x="2057400" y="2971800"/>
          <a:ext cx="3657600" cy="2686050"/>
        </p:xfrm>
        <a:graphic>
          <a:graphicData uri="http://schemas.openxmlformats.org/presentationml/2006/ole">
            <p:oleObj spid="_x0000_s131074" name="Photo Editor Photo" r:id="rId4" imgW="3657143" imgH="2685714" progId="">
              <p:embed/>
            </p:oleObj>
          </a:graphicData>
        </a:graphic>
      </p:graphicFrame>
    </p:spTree>
  </p:cSld>
  <p:clrMapOvr>
    <a:masterClrMapping/>
  </p:clrMapOvr>
  <p:transition advTm="7952"/>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739900" y="1574800"/>
            <a:ext cx="5519738" cy="4659313"/>
          </a:xfrm>
          <a:prstGeom prst="rect">
            <a:avLst/>
          </a:prstGeom>
          <a:noFill/>
          <a:ln w="9525">
            <a:noFill/>
            <a:miter lim="800000"/>
            <a:headEnd/>
            <a:tailEnd/>
          </a:ln>
        </p:spPr>
      </p:pic>
      <p:cxnSp>
        <p:nvCxnSpPr>
          <p:cNvPr id="9" name="Straight Arrow Connector 8"/>
          <p:cNvCxnSpPr/>
          <p:nvPr/>
        </p:nvCxnSpPr>
        <p:spPr>
          <a:xfrm rot="10800000" flipV="1">
            <a:off x="2374900" y="1800225"/>
            <a:ext cx="5067300" cy="5476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2468" name="Rectangle 9"/>
          <p:cNvSpPr>
            <a:spLocks noChangeArrowheads="1"/>
          </p:cNvSpPr>
          <p:nvPr/>
        </p:nvSpPr>
        <p:spPr bwMode="auto">
          <a:xfrm>
            <a:off x="0" y="377825"/>
            <a:ext cx="9144000" cy="1239838"/>
          </a:xfrm>
          <a:prstGeom prst="rect">
            <a:avLst/>
          </a:prstGeom>
          <a:noFill/>
          <a:ln w="9525">
            <a:noFill/>
            <a:miter lim="800000"/>
            <a:headEnd/>
            <a:tailEnd/>
          </a:ln>
        </p:spPr>
        <p:txBody>
          <a:bodyPr/>
          <a:lstStyle/>
          <a:p>
            <a:pPr algn="ctr"/>
            <a:r>
              <a:rPr lang="es-ES" sz="3600" b="1" dirty="0" smtClean="0">
                <a:solidFill>
                  <a:srgbClr val="0070C0"/>
                </a:solidFill>
              </a:rPr>
              <a:t>Programando el System III</a:t>
            </a:r>
          </a:p>
          <a:p>
            <a:pPr algn="ctr"/>
            <a:r>
              <a:rPr lang="es-ES" sz="3600" b="1" dirty="0" smtClean="0"/>
              <a:t>Programación DNIS</a:t>
            </a:r>
            <a:endParaRPr lang="es-ES" sz="3600" b="1" dirty="0"/>
          </a:p>
        </p:txBody>
      </p:sp>
      <p:sp>
        <p:nvSpPr>
          <p:cNvPr id="62469" name="TextBox 12"/>
          <p:cNvSpPr txBox="1">
            <a:spLocks noChangeArrowheads="1"/>
          </p:cNvSpPr>
          <p:nvPr/>
        </p:nvSpPr>
        <p:spPr bwMode="auto">
          <a:xfrm>
            <a:off x="7315200" y="1476375"/>
            <a:ext cx="1828800" cy="647700"/>
          </a:xfrm>
          <a:prstGeom prst="rect">
            <a:avLst/>
          </a:prstGeom>
          <a:noFill/>
          <a:ln w="9525">
            <a:noFill/>
            <a:miter lim="800000"/>
            <a:headEnd/>
            <a:tailEnd/>
          </a:ln>
        </p:spPr>
        <p:txBody>
          <a:bodyPr>
            <a:spAutoFit/>
          </a:bodyPr>
          <a:lstStyle/>
          <a:p>
            <a:r>
              <a:rPr lang="es-ES" dirty="0" smtClean="0"/>
              <a:t>Seleccionar Caller ID/DNIS</a:t>
            </a:r>
            <a:endParaRPr lang="es-E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574800" y="1547813"/>
            <a:ext cx="5588000" cy="4713287"/>
          </a:xfrm>
          <a:prstGeom prst="rect">
            <a:avLst/>
          </a:prstGeom>
          <a:noFill/>
          <a:ln w="9525">
            <a:noFill/>
            <a:miter lim="800000"/>
            <a:headEnd/>
            <a:tailEnd/>
          </a:ln>
        </p:spPr>
      </p:pic>
      <p:cxnSp>
        <p:nvCxnSpPr>
          <p:cNvPr id="9" name="Straight Arrow Connector 8"/>
          <p:cNvCxnSpPr>
            <a:stCxn id="63493" idx="1"/>
          </p:cNvCxnSpPr>
          <p:nvPr/>
        </p:nvCxnSpPr>
        <p:spPr>
          <a:xfrm rot="10800000" flipV="1">
            <a:off x="4881564" y="1868190"/>
            <a:ext cx="2433636" cy="83214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3492" name="Rectangle 9"/>
          <p:cNvSpPr>
            <a:spLocks noChangeArrowheads="1"/>
          </p:cNvSpPr>
          <p:nvPr/>
        </p:nvSpPr>
        <p:spPr bwMode="auto">
          <a:xfrm>
            <a:off x="0" y="377825"/>
            <a:ext cx="9144000" cy="1239838"/>
          </a:xfrm>
          <a:prstGeom prst="rect">
            <a:avLst/>
          </a:prstGeom>
          <a:noFill/>
          <a:ln w="9525">
            <a:noFill/>
            <a:miter lim="800000"/>
            <a:headEnd/>
            <a:tailEnd/>
          </a:ln>
        </p:spPr>
        <p:txBody>
          <a:bodyPr/>
          <a:lstStyle/>
          <a:p>
            <a:pPr algn="ctr"/>
            <a:r>
              <a:rPr lang="es-ES" sz="3600" b="1" dirty="0" smtClean="0">
                <a:solidFill>
                  <a:srgbClr val="0070C0"/>
                </a:solidFill>
              </a:rPr>
              <a:t>Programando el System III</a:t>
            </a:r>
          </a:p>
          <a:p>
            <a:pPr algn="ctr"/>
            <a:r>
              <a:rPr lang="es-ES" sz="3600" b="1" dirty="0" smtClean="0"/>
              <a:t>Programación DNIS</a:t>
            </a:r>
            <a:endParaRPr lang="es-ES" sz="3600" b="1" dirty="0"/>
          </a:p>
        </p:txBody>
      </p:sp>
      <p:sp>
        <p:nvSpPr>
          <p:cNvPr id="63493" name="TextBox 12"/>
          <p:cNvSpPr txBox="1">
            <a:spLocks noChangeArrowheads="1"/>
          </p:cNvSpPr>
          <p:nvPr/>
        </p:nvSpPr>
        <p:spPr bwMode="auto">
          <a:xfrm>
            <a:off x="7315200" y="1406525"/>
            <a:ext cx="1646238" cy="923330"/>
          </a:xfrm>
          <a:prstGeom prst="rect">
            <a:avLst/>
          </a:prstGeom>
          <a:noFill/>
          <a:ln w="9525">
            <a:noFill/>
            <a:miter lim="800000"/>
            <a:headEnd/>
            <a:tailEnd/>
          </a:ln>
        </p:spPr>
        <p:txBody>
          <a:bodyPr>
            <a:spAutoFit/>
          </a:bodyPr>
          <a:lstStyle/>
          <a:p>
            <a:r>
              <a:rPr lang="es-ES" dirty="0" smtClean="0"/>
              <a:t>Digite 4 Dígitos DNIS y # de perfil</a:t>
            </a:r>
            <a:endParaRPr lang="es-ES" dirty="0"/>
          </a:p>
        </p:txBody>
      </p:sp>
      <p:cxnSp>
        <p:nvCxnSpPr>
          <p:cNvPr id="8" name="Straight Arrow Connector 7"/>
          <p:cNvCxnSpPr>
            <a:stCxn id="63493" idx="1"/>
          </p:cNvCxnSpPr>
          <p:nvPr/>
        </p:nvCxnSpPr>
        <p:spPr>
          <a:xfrm rot="10800000" flipV="1">
            <a:off x="5824538" y="1868190"/>
            <a:ext cx="1490662" cy="91787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631950" y="1617663"/>
            <a:ext cx="5472113" cy="4624387"/>
          </a:xfrm>
          <a:prstGeom prst="rect">
            <a:avLst/>
          </a:prstGeom>
          <a:noFill/>
          <a:ln w="9525">
            <a:noFill/>
            <a:miter lim="800000"/>
            <a:headEnd/>
            <a:tailEnd/>
          </a:ln>
        </p:spPr>
      </p:pic>
      <p:cxnSp>
        <p:nvCxnSpPr>
          <p:cNvPr id="9" name="Straight Arrow Connector 8"/>
          <p:cNvCxnSpPr/>
          <p:nvPr/>
        </p:nvCxnSpPr>
        <p:spPr>
          <a:xfrm rot="10800000" flipV="1">
            <a:off x="3530600" y="2630488"/>
            <a:ext cx="3662363" cy="465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4516" name="Rectangle 9"/>
          <p:cNvSpPr>
            <a:spLocks noChangeArrowheads="1"/>
          </p:cNvSpPr>
          <p:nvPr/>
        </p:nvSpPr>
        <p:spPr bwMode="auto">
          <a:xfrm>
            <a:off x="0" y="377825"/>
            <a:ext cx="9144000" cy="1239838"/>
          </a:xfrm>
          <a:prstGeom prst="rect">
            <a:avLst/>
          </a:prstGeom>
          <a:noFill/>
          <a:ln w="9525">
            <a:noFill/>
            <a:miter lim="800000"/>
            <a:headEnd/>
            <a:tailEnd/>
          </a:ln>
        </p:spPr>
        <p:txBody>
          <a:bodyPr/>
          <a:lstStyle/>
          <a:p>
            <a:pPr algn="ctr"/>
            <a:r>
              <a:rPr lang="es-ES" sz="3600" b="1" dirty="0" smtClean="0">
                <a:solidFill>
                  <a:srgbClr val="0070C0"/>
                </a:solidFill>
              </a:rPr>
              <a:t>Programando el System III</a:t>
            </a:r>
          </a:p>
          <a:p>
            <a:pPr algn="ctr"/>
            <a:r>
              <a:rPr lang="es-ES" sz="3600" b="1" dirty="0" smtClean="0"/>
              <a:t>Programación DNIS</a:t>
            </a:r>
            <a:endParaRPr lang="es-ES" sz="3600" b="1" dirty="0"/>
          </a:p>
        </p:txBody>
      </p:sp>
      <p:sp>
        <p:nvSpPr>
          <p:cNvPr id="64517" name="TextBox 12"/>
          <p:cNvSpPr txBox="1">
            <a:spLocks noChangeArrowheads="1"/>
          </p:cNvSpPr>
          <p:nvPr/>
        </p:nvSpPr>
        <p:spPr bwMode="auto">
          <a:xfrm>
            <a:off x="7300913" y="1898650"/>
            <a:ext cx="1843087" cy="2308324"/>
          </a:xfrm>
          <a:prstGeom prst="rect">
            <a:avLst/>
          </a:prstGeom>
          <a:noFill/>
          <a:ln w="9525">
            <a:noFill/>
            <a:miter lim="800000"/>
            <a:headEnd/>
            <a:tailEnd/>
          </a:ln>
        </p:spPr>
        <p:txBody>
          <a:bodyPr>
            <a:spAutoFit/>
          </a:bodyPr>
          <a:lstStyle/>
          <a:p>
            <a:r>
              <a:rPr lang="es-ES" dirty="0" smtClean="0"/>
              <a:t>1. Seleccione # de perfil  </a:t>
            </a:r>
          </a:p>
          <a:p>
            <a:r>
              <a:rPr lang="es-ES" dirty="0" smtClean="0"/>
              <a:t>2. Programe las  opciones</a:t>
            </a:r>
          </a:p>
          <a:p>
            <a:r>
              <a:rPr lang="es-ES" dirty="0" smtClean="0"/>
              <a:t>3. seleccione LC # </a:t>
            </a:r>
          </a:p>
          <a:p>
            <a:r>
              <a:rPr lang="es-ES" dirty="0" smtClean="0"/>
              <a:t>4. configure las opciones</a:t>
            </a:r>
            <a:endParaRPr lang="es-ES" dirty="0"/>
          </a:p>
        </p:txBody>
      </p:sp>
      <p:cxnSp>
        <p:nvCxnSpPr>
          <p:cNvPr id="8" name="Straight Arrow Connector 7"/>
          <p:cNvCxnSpPr/>
          <p:nvPr/>
        </p:nvCxnSpPr>
        <p:spPr>
          <a:xfrm rot="10800000" flipV="1">
            <a:off x="2503488" y="2630488"/>
            <a:ext cx="4699000" cy="11811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rot="10800000">
            <a:off x="5387975" y="2433638"/>
            <a:ext cx="1785938" cy="2063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219200" y="228600"/>
            <a:ext cx="6553200" cy="609600"/>
          </a:xfrm>
          <a:prstGeom prst="rect">
            <a:avLst/>
          </a:prstGeom>
          <a:noFill/>
          <a:ln w="9525">
            <a:noFill/>
            <a:miter lim="800000"/>
            <a:headEnd/>
            <a:tailEnd/>
          </a:ln>
        </p:spPr>
        <p:txBody>
          <a:bodyPr anchor="ctr"/>
          <a:lstStyle/>
          <a:p>
            <a:endParaRPr lang="es-ES" sz="2800" b="1" dirty="0">
              <a:solidFill>
                <a:schemeClr val="tx2"/>
              </a:solidFill>
            </a:endParaRPr>
          </a:p>
        </p:txBody>
      </p:sp>
      <p:sp>
        <p:nvSpPr>
          <p:cNvPr id="65539" name="Rectangle 46"/>
          <p:cNvSpPr>
            <a:spLocks noChangeArrowheads="1"/>
          </p:cNvSpPr>
          <p:nvPr/>
        </p:nvSpPr>
        <p:spPr bwMode="auto">
          <a:xfrm>
            <a:off x="0" y="623888"/>
            <a:ext cx="9144000" cy="685800"/>
          </a:xfrm>
          <a:prstGeom prst="rect">
            <a:avLst/>
          </a:prstGeom>
          <a:noFill/>
          <a:ln w="9525">
            <a:noFill/>
            <a:miter lim="800000"/>
            <a:headEnd/>
            <a:tailEnd/>
          </a:ln>
        </p:spPr>
        <p:txBody>
          <a:bodyPr/>
          <a:lstStyle/>
          <a:p>
            <a:pPr algn="ctr"/>
            <a:r>
              <a:rPr lang="es-ES" sz="2800" b="1" dirty="0" smtClean="0">
                <a:solidFill>
                  <a:srgbClr val="0070C0"/>
                </a:solidFill>
              </a:rPr>
              <a:t>Mantenimiento de la tabla AHS</a:t>
            </a:r>
            <a:endParaRPr lang="es-ES" sz="2800" b="1" dirty="0">
              <a:solidFill>
                <a:srgbClr val="0070C0"/>
              </a:solidFill>
            </a:endParaRPr>
          </a:p>
        </p:txBody>
      </p:sp>
      <p:sp>
        <p:nvSpPr>
          <p:cNvPr id="65540" name="Text Box 50"/>
          <p:cNvSpPr txBox="1">
            <a:spLocks noChangeArrowheads="1"/>
          </p:cNvSpPr>
          <p:nvPr/>
        </p:nvSpPr>
        <p:spPr bwMode="auto">
          <a:xfrm>
            <a:off x="822325" y="1527175"/>
            <a:ext cx="7178675" cy="2554545"/>
          </a:xfrm>
          <a:prstGeom prst="rect">
            <a:avLst/>
          </a:prstGeom>
          <a:noFill/>
          <a:ln w="9525">
            <a:noFill/>
            <a:miter lim="800000"/>
            <a:headEnd/>
            <a:tailEnd/>
          </a:ln>
        </p:spPr>
        <p:txBody>
          <a:bodyPr>
            <a:spAutoFit/>
          </a:bodyPr>
          <a:lstStyle/>
          <a:p>
            <a:r>
              <a:rPr lang="es-ES" sz="2000" dirty="0" smtClean="0"/>
              <a:t>La tabla AHS (</a:t>
            </a:r>
            <a:r>
              <a:rPr lang="es-ES" sz="2000" i="1" dirty="0" smtClean="0"/>
              <a:t>Automatic HandShake Table</a:t>
            </a:r>
            <a:r>
              <a:rPr lang="es-ES" sz="2000" dirty="0" smtClean="0"/>
              <a:t>) es almacenada en el SG-CPM3 en una memoria volátil. Es recomendable que cada 2 – 3 meses la tabla AHS sea guardada manualmente.</a:t>
            </a:r>
          </a:p>
          <a:p>
            <a:endParaRPr lang="es-ES" sz="2000" dirty="0" smtClean="0"/>
          </a:p>
          <a:p>
            <a:r>
              <a:rPr lang="es-ES" sz="2000" dirty="0" smtClean="0"/>
              <a:t>*</a:t>
            </a:r>
            <a:r>
              <a:rPr lang="es-ES" sz="2000" b="1" dirty="0" smtClean="0"/>
              <a:t>Nota</a:t>
            </a:r>
            <a:r>
              <a:rPr lang="es-ES" sz="2000" dirty="0" smtClean="0"/>
              <a:t>: </a:t>
            </a:r>
            <a:r>
              <a:rPr lang="es-ES" sz="2000" dirty="0" err="1" smtClean="0"/>
              <a:t>Opcion</a:t>
            </a:r>
            <a:r>
              <a:rPr lang="es-ES" sz="2000" dirty="0" smtClean="0"/>
              <a:t> 0E se encarga de respaldar la Tabla AHS del CPM3 primario cada 24 horas.</a:t>
            </a:r>
          </a:p>
          <a:p>
            <a:endParaRPr lang="es-ES" sz="2000" dirty="0" smtClean="0"/>
          </a:p>
        </p:txBody>
      </p:sp>
    </p:spTree>
  </p:cSld>
  <p:clrMapOvr>
    <a:masterClrMapping/>
  </p:clrMapOvr>
  <p:transition advTm="7952"/>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219200" y="489864"/>
            <a:ext cx="6553200" cy="609600"/>
          </a:xfrm>
          <a:prstGeom prst="rect">
            <a:avLst/>
          </a:prstGeom>
          <a:noFill/>
          <a:ln w="9525">
            <a:noFill/>
            <a:miter lim="800000"/>
            <a:headEnd/>
            <a:tailEnd/>
          </a:ln>
        </p:spPr>
        <p:txBody>
          <a:bodyPr anchor="ctr"/>
          <a:lstStyle/>
          <a:p>
            <a:endParaRPr lang="en-US" sz="2800" b="1" dirty="0">
              <a:solidFill>
                <a:schemeClr val="tx2"/>
              </a:solidFill>
            </a:endParaRPr>
          </a:p>
        </p:txBody>
      </p:sp>
      <p:sp>
        <p:nvSpPr>
          <p:cNvPr id="66563" name="Rectangle 3"/>
          <p:cNvSpPr>
            <a:spLocks noChangeArrowheads="1"/>
          </p:cNvSpPr>
          <p:nvPr/>
        </p:nvSpPr>
        <p:spPr bwMode="auto">
          <a:xfrm>
            <a:off x="0" y="489864"/>
            <a:ext cx="9144000" cy="1143000"/>
          </a:xfrm>
          <a:prstGeom prst="rect">
            <a:avLst/>
          </a:prstGeom>
          <a:noFill/>
          <a:ln w="9525">
            <a:noFill/>
            <a:miter lim="800000"/>
            <a:headEnd/>
            <a:tailEnd/>
          </a:ln>
        </p:spPr>
        <p:txBody>
          <a:bodyPr/>
          <a:lstStyle/>
          <a:p>
            <a:pPr algn="ctr"/>
            <a:r>
              <a:rPr lang="es-ES" sz="2800" b="1" dirty="0" smtClean="0">
                <a:solidFill>
                  <a:srgbClr val="0070C0"/>
                </a:solidFill>
              </a:rPr>
              <a:t>Mantenimiento de la tabla AHS</a:t>
            </a:r>
            <a:endParaRPr lang="es-ES" sz="2800" b="1" dirty="0">
              <a:solidFill>
                <a:srgbClr val="0070C0"/>
              </a:solidFill>
            </a:endParaRPr>
          </a:p>
        </p:txBody>
      </p:sp>
      <p:sp>
        <p:nvSpPr>
          <p:cNvPr id="66564" name="Text Box 4"/>
          <p:cNvSpPr txBox="1">
            <a:spLocks noChangeArrowheads="1"/>
          </p:cNvSpPr>
          <p:nvPr/>
        </p:nvSpPr>
        <p:spPr bwMode="auto">
          <a:xfrm>
            <a:off x="990600" y="1175664"/>
            <a:ext cx="7178675" cy="707886"/>
          </a:xfrm>
          <a:prstGeom prst="rect">
            <a:avLst/>
          </a:prstGeom>
          <a:noFill/>
          <a:ln w="9525">
            <a:noFill/>
            <a:miter lim="800000"/>
            <a:headEnd/>
            <a:tailEnd/>
          </a:ln>
        </p:spPr>
        <p:txBody>
          <a:bodyPr>
            <a:spAutoFit/>
          </a:bodyPr>
          <a:lstStyle/>
          <a:p>
            <a:r>
              <a:rPr lang="es-ES" sz="2000" dirty="0" smtClean="0"/>
              <a:t>Haga Click en el CPM3 desplácese hasta AHS Table.  Seleccione la primaria (Primary)</a:t>
            </a:r>
            <a:endParaRPr lang="es-ES" sz="2000" dirty="0"/>
          </a:p>
        </p:txBody>
      </p:sp>
      <p:pic>
        <p:nvPicPr>
          <p:cNvPr id="66565" name="Picture 5"/>
          <p:cNvPicPr>
            <a:picLocks noChangeAspect="1" noChangeArrowheads="1"/>
          </p:cNvPicPr>
          <p:nvPr/>
        </p:nvPicPr>
        <p:blipFill>
          <a:blip r:embed="rId3" cstate="print"/>
          <a:srcRect/>
          <a:stretch>
            <a:fillRect/>
          </a:stretch>
        </p:blipFill>
        <p:spPr bwMode="auto">
          <a:xfrm>
            <a:off x="1371600" y="2090064"/>
            <a:ext cx="5476875" cy="41148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219200" y="566066"/>
            <a:ext cx="6553200" cy="609600"/>
          </a:xfrm>
          <a:prstGeom prst="rect">
            <a:avLst/>
          </a:prstGeom>
          <a:noFill/>
          <a:ln w="9525">
            <a:noFill/>
            <a:miter lim="800000"/>
            <a:headEnd/>
            <a:tailEnd/>
          </a:ln>
        </p:spPr>
        <p:txBody>
          <a:bodyPr anchor="ctr"/>
          <a:lstStyle/>
          <a:p>
            <a:endParaRPr lang="en-US" sz="2800" b="1" dirty="0">
              <a:solidFill>
                <a:schemeClr val="tx2"/>
              </a:solidFill>
            </a:endParaRPr>
          </a:p>
        </p:txBody>
      </p:sp>
      <p:sp>
        <p:nvSpPr>
          <p:cNvPr id="67587" name="Rectangle 3"/>
          <p:cNvSpPr>
            <a:spLocks noChangeArrowheads="1"/>
          </p:cNvSpPr>
          <p:nvPr/>
        </p:nvSpPr>
        <p:spPr bwMode="auto">
          <a:xfrm>
            <a:off x="0" y="566066"/>
            <a:ext cx="9144000" cy="1143000"/>
          </a:xfrm>
          <a:prstGeom prst="rect">
            <a:avLst/>
          </a:prstGeom>
          <a:noFill/>
          <a:ln w="9525">
            <a:noFill/>
            <a:miter lim="800000"/>
            <a:headEnd/>
            <a:tailEnd/>
          </a:ln>
        </p:spPr>
        <p:txBody>
          <a:bodyPr/>
          <a:lstStyle/>
          <a:p>
            <a:pPr algn="ctr"/>
            <a:r>
              <a:rPr lang="es-ES" sz="2800" b="1" dirty="0" smtClean="0">
                <a:solidFill>
                  <a:srgbClr val="0070C0"/>
                </a:solidFill>
              </a:rPr>
              <a:t>Mantenimiento de la tabla AHS</a:t>
            </a:r>
            <a:endParaRPr lang="es-ES" sz="2800" b="1" dirty="0">
              <a:solidFill>
                <a:srgbClr val="0070C0"/>
              </a:solidFill>
            </a:endParaRPr>
          </a:p>
        </p:txBody>
      </p:sp>
      <p:sp>
        <p:nvSpPr>
          <p:cNvPr id="67588" name="Rectangle 7"/>
          <p:cNvSpPr>
            <a:spLocks noChangeArrowheads="1"/>
          </p:cNvSpPr>
          <p:nvPr/>
        </p:nvSpPr>
        <p:spPr bwMode="auto">
          <a:xfrm>
            <a:off x="1219200" y="1221704"/>
            <a:ext cx="5791200" cy="701675"/>
          </a:xfrm>
          <a:prstGeom prst="rect">
            <a:avLst/>
          </a:prstGeom>
          <a:noFill/>
          <a:ln w="9525">
            <a:noFill/>
            <a:miter lim="800000"/>
            <a:headEnd/>
            <a:tailEnd/>
          </a:ln>
        </p:spPr>
        <p:txBody>
          <a:bodyPr anchor="ctr">
            <a:spAutoFit/>
          </a:bodyPr>
          <a:lstStyle/>
          <a:p>
            <a:r>
              <a:rPr lang="es-ES" sz="2000" dirty="0" smtClean="0">
                <a:cs typeface="Times New Roman" pitchFamily="18" charset="0"/>
              </a:rPr>
              <a:t>Haga click en </a:t>
            </a:r>
            <a:r>
              <a:rPr lang="es-ES" sz="2000" i="1" dirty="0" smtClean="0">
                <a:cs typeface="Times New Roman" pitchFamily="18" charset="0"/>
              </a:rPr>
              <a:t>Get AHS table</a:t>
            </a:r>
            <a:r>
              <a:rPr lang="es-ES" sz="2000" dirty="0" smtClean="0">
                <a:cs typeface="Times New Roman" pitchFamily="18" charset="0"/>
              </a:rPr>
              <a:t> luego salve.</a:t>
            </a:r>
            <a:endParaRPr lang="es-ES" sz="2000" dirty="0" smtClean="0"/>
          </a:p>
          <a:p>
            <a:pPr eaLnBrk="0" hangingPunct="0"/>
            <a:endParaRPr lang="es-ES" sz="2000" dirty="0"/>
          </a:p>
        </p:txBody>
      </p:sp>
      <p:pic>
        <p:nvPicPr>
          <p:cNvPr id="67589" name="Picture 6"/>
          <p:cNvPicPr>
            <a:picLocks noChangeAspect="1" noChangeArrowheads="1"/>
          </p:cNvPicPr>
          <p:nvPr/>
        </p:nvPicPr>
        <p:blipFill>
          <a:blip r:embed="rId3" cstate="print"/>
          <a:srcRect/>
          <a:stretch>
            <a:fillRect/>
          </a:stretch>
        </p:blipFill>
        <p:spPr bwMode="auto">
          <a:xfrm>
            <a:off x="1371600" y="1785266"/>
            <a:ext cx="5476875" cy="41148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219200" y="511636"/>
            <a:ext cx="6553200" cy="609600"/>
          </a:xfrm>
          <a:prstGeom prst="rect">
            <a:avLst/>
          </a:prstGeom>
          <a:noFill/>
          <a:ln w="9525">
            <a:noFill/>
            <a:miter lim="800000"/>
            <a:headEnd/>
            <a:tailEnd/>
          </a:ln>
        </p:spPr>
        <p:txBody>
          <a:bodyPr anchor="ctr"/>
          <a:lstStyle/>
          <a:p>
            <a:endParaRPr lang="en-US" sz="2800" b="1" dirty="0">
              <a:solidFill>
                <a:schemeClr val="tx2"/>
              </a:solidFill>
            </a:endParaRPr>
          </a:p>
        </p:txBody>
      </p:sp>
      <p:sp>
        <p:nvSpPr>
          <p:cNvPr id="68611" name="Rectangle 3"/>
          <p:cNvSpPr>
            <a:spLocks noChangeArrowheads="1"/>
          </p:cNvSpPr>
          <p:nvPr/>
        </p:nvSpPr>
        <p:spPr bwMode="auto">
          <a:xfrm>
            <a:off x="0" y="511636"/>
            <a:ext cx="9144000" cy="1143000"/>
          </a:xfrm>
          <a:prstGeom prst="rect">
            <a:avLst/>
          </a:prstGeom>
          <a:noFill/>
          <a:ln w="9525">
            <a:noFill/>
            <a:miter lim="800000"/>
            <a:headEnd/>
            <a:tailEnd/>
          </a:ln>
        </p:spPr>
        <p:txBody>
          <a:bodyPr/>
          <a:lstStyle/>
          <a:p>
            <a:pPr algn="ctr"/>
            <a:r>
              <a:rPr lang="es-ES" sz="2800" b="1" dirty="0" smtClean="0">
                <a:solidFill>
                  <a:srgbClr val="0070C0"/>
                </a:solidFill>
              </a:rPr>
              <a:t>Mantenimiento de la tabla AHS</a:t>
            </a:r>
            <a:endParaRPr lang="es-ES" sz="2800" b="1" dirty="0">
              <a:solidFill>
                <a:srgbClr val="0070C0"/>
              </a:solidFill>
            </a:endParaRPr>
          </a:p>
        </p:txBody>
      </p:sp>
      <p:sp>
        <p:nvSpPr>
          <p:cNvPr id="68612" name="Text Box 4"/>
          <p:cNvSpPr txBox="1">
            <a:spLocks noChangeArrowheads="1"/>
          </p:cNvSpPr>
          <p:nvPr/>
        </p:nvSpPr>
        <p:spPr bwMode="auto">
          <a:xfrm>
            <a:off x="762000" y="1197436"/>
            <a:ext cx="7178675" cy="707886"/>
          </a:xfrm>
          <a:prstGeom prst="rect">
            <a:avLst/>
          </a:prstGeom>
          <a:noFill/>
          <a:ln w="9525">
            <a:noFill/>
            <a:miter lim="800000"/>
            <a:headEnd/>
            <a:tailEnd/>
          </a:ln>
        </p:spPr>
        <p:txBody>
          <a:bodyPr>
            <a:spAutoFit/>
          </a:bodyPr>
          <a:lstStyle/>
          <a:p>
            <a:r>
              <a:rPr lang="es-ES" sz="2000" dirty="0" smtClean="0"/>
              <a:t>Haga click en el CPM3 desplácese hasta AHS Table.  Seleccione la de respaldo (</a:t>
            </a:r>
            <a:r>
              <a:rPr lang="en-US" sz="2000" dirty="0" smtClean="0"/>
              <a:t>backup)</a:t>
            </a:r>
            <a:endParaRPr lang="en-US" sz="2000" dirty="0"/>
          </a:p>
        </p:txBody>
      </p:sp>
      <p:pic>
        <p:nvPicPr>
          <p:cNvPr id="68613" name="Picture 5"/>
          <p:cNvPicPr>
            <a:picLocks noChangeAspect="1" noChangeArrowheads="1"/>
          </p:cNvPicPr>
          <p:nvPr/>
        </p:nvPicPr>
        <p:blipFill>
          <a:blip r:embed="rId3" cstate="print"/>
          <a:srcRect/>
          <a:stretch>
            <a:fillRect/>
          </a:stretch>
        </p:blipFill>
        <p:spPr bwMode="auto">
          <a:xfrm>
            <a:off x="1371600" y="2111836"/>
            <a:ext cx="5476875" cy="41148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219200" y="533408"/>
            <a:ext cx="6553200" cy="609600"/>
          </a:xfrm>
          <a:prstGeom prst="rect">
            <a:avLst/>
          </a:prstGeom>
          <a:noFill/>
          <a:ln w="9525">
            <a:noFill/>
            <a:miter lim="800000"/>
            <a:headEnd/>
            <a:tailEnd/>
          </a:ln>
        </p:spPr>
        <p:txBody>
          <a:bodyPr anchor="ctr"/>
          <a:lstStyle/>
          <a:p>
            <a:endParaRPr lang="en-US" sz="2800" b="1" dirty="0">
              <a:solidFill>
                <a:schemeClr val="tx2"/>
              </a:solidFill>
            </a:endParaRPr>
          </a:p>
        </p:txBody>
      </p:sp>
      <p:sp>
        <p:nvSpPr>
          <p:cNvPr id="69635" name="Rectangle 3"/>
          <p:cNvSpPr>
            <a:spLocks noChangeArrowheads="1"/>
          </p:cNvSpPr>
          <p:nvPr/>
        </p:nvSpPr>
        <p:spPr bwMode="auto">
          <a:xfrm>
            <a:off x="0" y="533408"/>
            <a:ext cx="9144000" cy="1143000"/>
          </a:xfrm>
          <a:prstGeom prst="rect">
            <a:avLst/>
          </a:prstGeom>
          <a:noFill/>
          <a:ln w="9525">
            <a:noFill/>
            <a:miter lim="800000"/>
            <a:headEnd/>
            <a:tailEnd/>
          </a:ln>
        </p:spPr>
        <p:txBody>
          <a:bodyPr/>
          <a:lstStyle/>
          <a:p>
            <a:pPr algn="ctr"/>
            <a:r>
              <a:rPr lang="es-ES" sz="2800" b="1" dirty="0" smtClean="0">
                <a:solidFill>
                  <a:srgbClr val="0070C0"/>
                </a:solidFill>
              </a:rPr>
              <a:t>Mantenimiento de la tabla AHS</a:t>
            </a:r>
          </a:p>
        </p:txBody>
      </p:sp>
      <p:sp>
        <p:nvSpPr>
          <p:cNvPr id="69636" name="Rectangle 4"/>
          <p:cNvSpPr>
            <a:spLocks noChangeArrowheads="1"/>
          </p:cNvSpPr>
          <p:nvPr/>
        </p:nvSpPr>
        <p:spPr bwMode="auto">
          <a:xfrm>
            <a:off x="1219200" y="1189046"/>
            <a:ext cx="5791200" cy="701675"/>
          </a:xfrm>
          <a:prstGeom prst="rect">
            <a:avLst/>
          </a:prstGeom>
          <a:noFill/>
          <a:ln w="9525">
            <a:noFill/>
            <a:miter lim="800000"/>
            <a:headEnd/>
            <a:tailEnd/>
          </a:ln>
        </p:spPr>
        <p:txBody>
          <a:bodyPr anchor="ctr">
            <a:spAutoFit/>
          </a:bodyPr>
          <a:lstStyle/>
          <a:p>
            <a:r>
              <a:rPr lang="es-ES" sz="2000" dirty="0" smtClean="0">
                <a:cs typeface="Times New Roman" pitchFamily="18" charset="0"/>
              </a:rPr>
              <a:t>Cargue la tabla AHS salvada y prográmela</a:t>
            </a:r>
            <a:r>
              <a:rPr lang="en-US" sz="2000" dirty="0" smtClean="0">
                <a:cs typeface="Times New Roman" pitchFamily="18" charset="0"/>
              </a:rPr>
              <a:t>.</a:t>
            </a:r>
            <a:endParaRPr lang="en-US" sz="2000" dirty="0"/>
          </a:p>
          <a:p>
            <a:pPr eaLnBrk="0" hangingPunct="0"/>
            <a:endParaRPr lang="en-US" sz="2000" dirty="0"/>
          </a:p>
        </p:txBody>
      </p:sp>
      <p:pic>
        <p:nvPicPr>
          <p:cNvPr id="69637" name="Picture 5"/>
          <p:cNvPicPr>
            <a:picLocks noChangeAspect="1" noChangeArrowheads="1"/>
          </p:cNvPicPr>
          <p:nvPr/>
        </p:nvPicPr>
        <p:blipFill>
          <a:blip r:embed="rId3" cstate="print"/>
          <a:srcRect/>
          <a:stretch>
            <a:fillRect/>
          </a:stretch>
        </p:blipFill>
        <p:spPr bwMode="auto">
          <a:xfrm>
            <a:off x="1371600" y="1752608"/>
            <a:ext cx="5476875" cy="41148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cstate="print"/>
          <a:srcRect/>
          <a:stretch>
            <a:fillRect/>
          </a:stretch>
        </p:blipFill>
        <p:spPr bwMode="auto">
          <a:xfrm>
            <a:off x="1926771" y="1753286"/>
            <a:ext cx="5318579" cy="4481140"/>
          </a:xfrm>
          <a:prstGeom prst="rect">
            <a:avLst/>
          </a:prstGeom>
          <a:noFill/>
          <a:ln w="9525">
            <a:noFill/>
            <a:miter lim="800000"/>
            <a:headEnd/>
            <a:tailEnd/>
          </a:ln>
        </p:spPr>
      </p:pic>
      <p:sp>
        <p:nvSpPr>
          <p:cNvPr id="70659" name="Rectangle 9"/>
          <p:cNvSpPr>
            <a:spLocks noChangeArrowheads="1"/>
          </p:cNvSpPr>
          <p:nvPr/>
        </p:nvSpPr>
        <p:spPr bwMode="auto">
          <a:xfrm>
            <a:off x="0" y="559486"/>
            <a:ext cx="9144000" cy="1239837"/>
          </a:xfrm>
          <a:prstGeom prst="rect">
            <a:avLst/>
          </a:prstGeom>
          <a:noFill/>
          <a:ln w="9525">
            <a:noFill/>
            <a:miter lim="800000"/>
            <a:headEnd/>
            <a:tailEnd/>
          </a:ln>
        </p:spPr>
        <p:txBody>
          <a:bodyPr/>
          <a:lstStyle/>
          <a:p>
            <a:pPr algn="ctr"/>
            <a:r>
              <a:rPr lang="es-ES" sz="3600" b="1" dirty="0" smtClean="0">
                <a:solidFill>
                  <a:srgbClr val="0070C0"/>
                </a:solidFill>
              </a:rPr>
              <a:t>Programación de la tarjeta de línea IP</a:t>
            </a:r>
          </a:p>
          <a:p>
            <a:pPr algn="ctr"/>
            <a:r>
              <a:rPr lang="es-ES" sz="3600" b="1" dirty="0" smtClean="0"/>
              <a:t>DLR3-IP</a:t>
            </a:r>
            <a:endParaRPr lang="es-ES" sz="3600" b="1" dirty="0"/>
          </a:p>
        </p:txBody>
      </p:sp>
      <p:cxnSp>
        <p:nvCxnSpPr>
          <p:cNvPr id="5" name="Straight Arrow Connector 4"/>
          <p:cNvCxnSpPr/>
          <p:nvPr/>
        </p:nvCxnSpPr>
        <p:spPr>
          <a:xfrm rot="10800000" flipV="1">
            <a:off x="5753100" y="2080311"/>
            <a:ext cx="1716088" cy="1041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0661" name="TextBox 7"/>
          <p:cNvSpPr txBox="1">
            <a:spLocks noChangeArrowheads="1"/>
          </p:cNvSpPr>
          <p:nvPr/>
        </p:nvSpPr>
        <p:spPr bwMode="auto">
          <a:xfrm>
            <a:off x="7497763" y="1715186"/>
            <a:ext cx="1646237" cy="2031325"/>
          </a:xfrm>
          <a:prstGeom prst="rect">
            <a:avLst/>
          </a:prstGeom>
          <a:noFill/>
          <a:ln w="9525">
            <a:noFill/>
            <a:miter lim="800000"/>
            <a:headEnd/>
            <a:tailEnd/>
          </a:ln>
        </p:spPr>
        <p:txBody>
          <a:bodyPr>
            <a:spAutoFit/>
          </a:bodyPr>
          <a:lstStyle/>
          <a:p>
            <a:r>
              <a:rPr lang="es-ES" dirty="0" smtClean="0"/>
              <a:t>1. Click derecho en la tarjeta de línea IP </a:t>
            </a:r>
          </a:p>
          <a:p>
            <a:r>
              <a:rPr lang="es-ES" dirty="0" smtClean="0"/>
              <a:t>2. Seleccione</a:t>
            </a:r>
          </a:p>
          <a:p>
            <a:r>
              <a:rPr lang="es-ES" dirty="0" smtClean="0"/>
              <a:t>Single Opciones</a:t>
            </a:r>
            <a:endParaRPr lang="es-E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2" cstate="print"/>
          <a:srcRect/>
          <a:stretch>
            <a:fillRect/>
          </a:stretch>
        </p:blipFill>
        <p:spPr bwMode="auto">
          <a:xfrm>
            <a:off x="1687285" y="1731061"/>
            <a:ext cx="5540375" cy="4644803"/>
          </a:xfrm>
          <a:prstGeom prst="rect">
            <a:avLst/>
          </a:prstGeom>
          <a:noFill/>
          <a:ln w="9525">
            <a:noFill/>
            <a:miter lim="800000"/>
            <a:headEnd/>
            <a:tailEnd/>
          </a:ln>
        </p:spPr>
      </p:pic>
      <p:sp>
        <p:nvSpPr>
          <p:cNvPr id="71683" name="Rectangle 9"/>
          <p:cNvSpPr>
            <a:spLocks noChangeArrowheads="1"/>
          </p:cNvSpPr>
          <p:nvPr/>
        </p:nvSpPr>
        <p:spPr bwMode="auto">
          <a:xfrm>
            <a:off x="10886" y="573773"/>
            <a:ext cx="9144000" cy="1239838"/>
          </a:xfrm>
          <a:prstGeom prst="rect">
            <a:avLst/>
          </a:prstGeom>
          <a:noFill/>
          <a:ln w="9525">
            <a:noFill/>
            <a:miter lim="800000"/>
            <a:headEnd/>
            <a:tailEnd/>
          </a:ln>
        </p:spPr>
        <p:txBody>
          <a:bodyPr/>
          <a:lstStyle/>
          <a:p>
            <a:pPr algn="ctr"/>
            <a:r>
              <a:rPr lang="es-ES" sz="3600" b="1" dirty="0" smtClean="0">
                <a:solidFill>
                  <a:srgbClr val="0070C0"/>
                </a:solidFill>
              </a:rPr>
              <a:t>Programación de la tarjeta de línea IP</a:t>
            </a:r>
          </a:p>
          <a:p>
            <a:pPr algn="ctr"/>
            <a:r>
              <a:rPr lang="es-ES" sz="3600" b="1" dirty="0" smtClean="0"/>
              <a:t>DLR3-IP</a:t>
            </a:r>
            <a:endParaRPr lang="es-ES" sz="3600" b="1" dirty="0"/>
          </a:p>
        </p:txBody>
      </p:sp>
      <p:cxnSp>
        <p:nvCxnSpPr>
          <p:cNvPr id="9" name="Straight Arrow Connector 8"/>
          <p:cNvCxnSpPr/>
          <p:nvPr/>
        </p:nvCxnSpPr>
        <p:spPr>
          <a:xfrm rot="10800000" flipV="1">
            <a:off x="3190649" y="1954898"/>
            <a:ext cx="4248150" cy="16875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1685" name="TextBox 12"/>
          <p:cNvSpPr txBox="1">
            <a:spLocks noChangeArrowheads="1"/>
          </p:cNvSpPr>
          <p:nvPr/>
        </p:nvSpPr>
        <p:spPr bwMode="auto">
          <a:xfrm>
            <a:off x="7410224" y="1672323"/>
            <a:ext cx="1744662" cy="1200329"/>
          </a:xfrm>
          <a:prstGeom prst="rect">
            <a:avLst/>
          </a:prstGeom>
          <a:noFill/>
          <a:ln w="9525">
            <a:noFill/>
            <a:miter lim="800000"/>
            <a:headEnd/>
            <a:tailEnd/>
          </a:ln>
        </p:spPr>
        <p:txBody>
          <a:bodyPr>
            <a:spAutoFit/>
          </a:bodyPr>
          <a:lstStyle/>
          <a:p>
            <a:r>
              <a:rPr lang="es-ES" dirty="0" smtClean="0"/>
              <a:t>Seleccione la opción luego  haga click en leer</a:t>
            </a:r>
            <a:endParaRPr lang="es-E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5130"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5132"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5133"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5125"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5126"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5127"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5128" name="Text Box 11"/>
          <p:cNvSpPr txBox="1">
            <a:spLocks noChangeArrowheads="1"/>
          </p:cNvSpPr>
          <p:nvPr/>
        </p:nvSpPr>
        <p:spPr bwMode="auto">
          <a:xfrm>
            <a:off x="1219200" y="1066800"/>
            <a:ext cx="6078908" cy="400110"/>
          </a:xfrm>
          <a:prstGeom prst="rect">
            <a:avLst/>
          </a:prstGeom>
          <a:noFill/>
          <a:ln w="9525">
            <a:noFill/>
            <a:miter lim="800000"/>
            <a:headEnd/>
            <a:tailEnd/>
          </a:ln>
        </p:spPr>
        <p:txBody>
          <a:bodyPr wrap="none">
            <a:spAutoFit/>
          </a:bodyPr>
          <a:lstStyle/>
          <a:p>
            <a:r>
              <a:rPr lang="es-ES" sz="2000" dirty="0" smtClean="0"/>
              <a:t>El System III contiene varios componentes internos.</a:t>
            </a:r>
            <a:endParaRPr lang="es-ES" sz="2000" dirty="0"/>
          </a:p>
        </p:txBody>
      </p:sp>
      <p:sp>
        <p:nvSpPr>
          <p:cNvPr id="5129" name="Text Box 12"/>
          <p:cNvSpPr txBox="1">
            <a:spLocks noChangeArrowheads="1"/>
          </p:cNvSpPr>
          <p:nvPr/>
        </p:nvSpPr>
        <p:spPr bwMode="auto">
          <a:xfrm>
            <a:off x="609600" y="1752600"/>
            <a:ext cx="6705600" cy="1015663"/>
          </a:xfrm>
          <a:prstGeom prst="rect">
            <a:avLst/>
          </a:prstGeom>
          <a:noFill/>
          <a:ln w="9525">
            <a:noFill/>
            <a:miter lim="800000"/>
            <a:headEnd/>
            <a:tailEnd/>
          </a:ln>
        </p:spPr>
        <p:txBody>
          <a:bodyPr>
            <a:spAutoFit/>
          </a:bodyPr>
          <a:lstStyle/>
          <a:p>
            <a:pPr algn="just"/>
            <a:r>
              <a:rPr lang="es-ES" sz="2000" b="1" dirty="0" smtClean="0"/>
              <a:t>SG-PSU3</a:t>
            </a:r>
            <a:r>
              <a:rPr lang="es-ES" sz="2000" dirty="0" smtClean="0"/>
              <a:t> La unidad física de Poder que provee voltaje a todos los módulos del sistema.  </a:t>
            </a:r>
          </a:p>
          <a:p>
            <a:pPr algn="just"/>
            <a:r>
              <a:rPr lang="es-ES" sz="2000" dirty="0" smtClean="0"/>
              <a:t>*</a:t>
            </a:r>
            <a:r>
              <a:rPr lang="es-ES" sz="2000" b="1" dirty="0" smtClean="0"/>
              <a:t>Nota</a:t>
            </a:r>
            <a:r>
              <a:rPr lang="es-ES" sz="2000" dirty="0" smtClean="0"/>
              <a:t>: Un cable de poder con conector IEC es requerido.</a:t>
            </a:r>
            <a:endParaRPr lang="es-ES" sz="2000" dirty="0"/>
          </a:p>
        </p:txBody>
      </p:sp>
      <p:graphicFrame>
        <p:nvGraphicFramePr>
          <p:cNvPr id="5122" name="Object 13"/>
          <p:cNvGraphicFramePr>
            <a:graphicFrameLocks noChangeAspect="1"/>
          </p:cNvGraphicFramePr>
          <p:nvPr/>
        </p:nvGraphicFramePr>
        <p:xfrm>
          <a:off x="1676400" y="2743200"/>
          <a:ext cx="4572000" cy="2724150"/>
        </p:xfrm>
        <a:graphic>
          <a:graphicData uri="http://schemas.openxmlformats.org/presentationml/2006/ole">
            <p:oleObj spid="_x0000_s132098" name="Photo Editor Photo" r:id="rId4" imgW="4571429" imgH="2723810" progId="">
              <p:embed/>
            </p:oleObj>
          </a:graphicData>
        </a:graphic>
      </p:graphicFrame>
    </p:spTree>
  </p:cSld>
  <p:clrMapOvr>
    <a:masterClrMapping/>
  </p:clrMapOvr>
  <p:transition advTm="7952"/>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1741714" y="1765533"/>
            <a:ext cx="5395686" cy="4545911"/>
          </a:xfrm>
          <a:prstGeom prst="rect">
            <a:avLst/>
          </a:prstGeom>
          <a:noFill/>
          <a:ln w="9525">
            <a:noFill/>
            <a:miter lim="800000"/>
            <a:headEnd/>
            <a:tailEnd/>
          </a:ln>
        </p:spPr>
      </p:pic>
      <p:sp>
        <p:nvSpPr>
          <p:cNvPr id="72707" name="Rectangle 9"/>
          <p:cNvSpPr>
            <a:spLocks noChangeArrowheads="1"/>
          </p:cNvSpPr>
          <p:nvPr/>
        </p:nvSpPr>
        <p:spPr bwMode="auto">
          <a:xfrm>
            <a:off x="324718" y="595545"/>
            <a:ext cx="8819282" cy="1190680"/>
          </a:xfrm>
          <a:prstGeom prst="rect">
            <a:avLst/>
          </a:prstGeom>
          <a:noFill/>
          <a:ln w="9525">
            <a:noFill/>
            <a:miter lim="800000"/>
            <a:headEnd/>
            <a:tailEnd/>
          </a:ln>
        </p:spPr>
        <p:txBody>
          <a:bodyPr/>
          <a:lstStyle/>
          <a:p>
            <a:pPr algn="ctr"/>
            <a:r>
              <a:rPr lang="es-ES" sz="3600" b="1" dirty="0" smtClean="0">
                <a:solidFill>
                  <a:srgbClr val="0070C0"/>
                </a:solidFill>
              </a:rPr>
              <a:t>Programación de la tarjeta de línea IP</a:t>
            </a:r>
          </a:p>
          <a:p>
            <a:pPr algn="ctr"/>
            <a:r>
              <a:rPr lang="es-ES" sz="3600" b="1" dirty="0" smtClean="0"/>
              <a:t>DLR3-IP</a:t>
            </a:r>
            <a:endParaRPr lang="es-ES" sz="3600" b="1" dirty="0"/>
          </a:p>
        </p:txBody>
      </p:sp>
      <p:cxnSp>
        <p:nvCxnSpPr>
          <p:cNvPr id="9" name="Straight Arrow Connector 8"/>
          <p:cNvCxnSpPr>
            <a:stCxn id="72709" idx="1"/>
          </p:cNvCxnSpPr>
          <p:nvPr/>
        </p:nvCxnSpPr>
        <p:spPr>
          <a:xfrm rot="10800000" flipV="1">
            <a:off x="3671888" y="2155760"/>
            <a:ext cx="3708256" cy="25910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2709" name="TextBox 12"/>
          <p:cNvSpPr txBox="1">
            <a:spLocks noChangeArrowheads="1"/>
          </p:cNvSpPr>
          <p:nvPr/>
        </p:nvSpPr>
        <p:spPr bwMode="auto">
          <a:xfrm>
            <a:off x="7380144" y="1694095"/>
            <a:ext cx="1763856" cy="923330"/>
          </a:xfrm>
          <a:prstGeom prst="rect">
            <a:avLst/>
          </a:prstGeom>
          <a:noFill/>
          <a:ln w="9525">
            <a:noFill/>
            <a:miter lim="800000"/>
            <a:headEnd/>
            <a:tailEnd/>
          </a:ln>
        </p:spPr>
        <p:txBody>
          <a:bodyPr wrap="square">
            <a:spAutoFit/>
          </a:bodyPr>
          <a:lstStyle/>
          <a:p>
            <a:r>
              <a:rPr lang="es-ES" dirty="0" smtClean="0"/>
              <a:t>Cambie el valor de la opción</a:t>
            </a:r>
            <a:endParaRPr lang="es-E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9"/>
          <p:cNvSpPr>
            <a:spLocks noChangeArrowheads="1"/>
          </p:cNvSpPr>
          <p:nvPr/>
        </p:nvSpPr>
        <p:spPr bwMode="auto">
          <a:xfrm>
            <a:off x="0" y="933011"/>
            <a:ext cx="9144000" cy="1239838"/>
          </a:xfrm>
          <a:prstGeom prst="rect">
            <a:avLst/>
          </a:prstGeom>
          <a:noFill/>
          <a:ln w="9525">
            <a:noFill/>
            <a:miter lim="800000"/>
            <a:headEnd/>
            <a:tailEnd/>
          </a:ln>
        </p:spPr>
        <p:txBody>
          <a:bodyPr/>
          <a:lstStyle/>
          <a:p>
            <a:pPr algn="ctr"/>
            <a:r>
              <a:rPr lang="es-ES" sz="3600" b="1" smtClean="0">
                <a:solidFill>
                  <a:srgbClr val="0070C0"/>
                </a:solidFill>
              </a:rPr>
              <a:t>Opciones de Programación de la tarjeta de línea IP</a:t>
            </a:r>
          </a:p>
          <a:p>
            <a:pPr algn="ctr"/>
            <a:r>
              <a:rPr lang="es-ES" sz="3600" b="1" smtClean="0"/>
              <a:t>DLR3-IP</a:t>
            </a:r>
            <a:endParaRPr lang="es-ES" sz="3600" b="1"/>
          </a:p>
        </p:txBody>
      </p:sp>
      <p:sp>
        <p:nvSpPr>
          <p:cNvPr id="73731" name="TextBox 2"/>
          <p:cNvSpPr txBox="1">
            <a:spLocks noChangeArrowheads="1"/>
          </p:cNvSpPr>
          <p:nvPr/>
        </p:nvSpPr>
        <p:spPr bwMode="auto">
          <a:xfrm>
            <a:off x="1128713" y="2669736"/>
            <a:ext cx="7115175" cy="369888"/>
          </a:xfrm>
          <a:prstGeom prst="rect">
            <a:avLst/>
          </a:prstGeom>
          <a:noFill/>
          <a:ln w="9525">
            <a:noFill/>
            <a:miter lim="800000"/>
            <a:headEnd/>
            <a:tailEnd/>
          </a:ln>
        </p:spPr>
        <p:txBody>
          <a:bodyPr>
            <a:spAutoFit/>
          </a:bodyPr>
          <a:lstStyle/>
          <a:p>
            <a:pPr algn="ctr"/>
            <a:r>
              <a:rPr lang="es-ES" smtClean="0"/>
              <a:t>Refíerase al manual SG-DLR3-IP v2.2 página 6</a:t>
            </a:r>
            <a:endParaRPr lang="es-E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219200" y="468092"/>
            <a:ext cx="6553200" cy="609600"/>
          </a:xfrm>
          <a:prstGeom prst="rect">
            <a:avLst/>
          </a:prstGeom>
          <a:noFill/>
          <a:ln w="9525">
            <a:noFill/>
            <a:miter lim="800000"/>
            <a:headEnd/>
            <a:tailEnd/>
          </a:ln>
        </p:spPr>
        <p:txBody>
          <a:bodyPr anchor="ctr"/>
          <a:lstStyle/>
          <a:p>
            <a:endParaRPr lang="es-ES" sz="2800" b="1">
              <a:solidFill>
                <a:schemeClr val="tx2"/>
              </a:solidFill>
            </a:endParaRPr>
          </a:p>
        </p:txBody>
      </p:sp>
      <p:sp>
        <p:nvSpPr>
          <p:cNvPr id="74755" name="Rectangle 3"/>
          <p:cNvSpPr>
            <a:spLocks noChangeArrowheads="1"/>
          </p:cNvSpPr>
          <p:nvPr/>
        </p:nvSpPr>
        <p:spPr bwMode="auto">
          <a:xfrm>
            <a:off x="0" y="468092"/>
            <a:ext cx="9144000" cy="762000"/>
          </a:xfrm>
          <a:prstGeom prst="rect">
            <a:avLst/>
          </a:prstGeom>
          <a:noFill/>
          <a:ln w="9525">
            <a:noFill/>
            <a:miter lim="800000"/>
            <a:headEnd/>
            <a:tailEnd/>
          </a:ln>
        </p:spPr>
        <p:txBody>
          <a:bodyPr/>
          <a:lstStyle/>
          <a:p>
            <a:pPr algn="ctr"/>
            <a:r>
              <a:rPr lang="es-ES" sz="2800" b="1" dirty="0" smtClean="0">
                <a:solidFill>
                  <a:srgbClr val="0070C0"/>
                </a:solidFill>
              </a:rPr>
              <a:t>Actualizar el receptor</a:t>
            </a:r>
            <a:endParaRPr lang="es-ES" sz="2800" b="1" dirty="0">
              <a:solidFill>
                <a:srgbClr val="0070C0"/>
              </a:solidFill>
            </a:endParaRPr>
          </a:p>
        </p:txBody>
      </p:sp>
      <p:sp>
        <p:nvSpPr>
          <p:cNvPr id="74756" name="Rectangle 4"/>
          <p:cNvSpPr>
            <a:spLocks noChangeArrowheads="1"/>
          </p:cNvSpPr>
          <p:nvPr/>
        </p:nvSpPr>
        <p:spPr bwMode="auto">
          <a:xfrm>
            <a:off x="609600" y="1679355"/>
            <a:ext cx="7848600" cy="2835275"/>
          </a:xfrm>
          <a:prstGeom prst="rect">
            <a:avLst/>
          </a:prstGeom>
          <a:noFill/>
          <a:ln w="9525">
            <a:noFill/>
            <a:miter lim="800000"/>
            <a:headEnd/>
            <a:tailEnd/>
          </a:ln>
        </p:spPr>
        <p:txBody>
          <a:bodyPr anchor="ctr">
            <a:spAutoFit/>
          </a:bodyPr>
          <a:lstStyle/>
          <a:p>
            <a:pPr marL="457200" indent="-457200"/>
            <a:r>
              <a:rPr lang="es-ES" sz="2000" smtClean="0"/>
              <a:t>Hay cuatro items para actualizar</a:t>
            </a:r>
          </a:p>
          <a:p>
            <a:pPr marL="457200" indent="-457200"/>
            <a:endParaRPr lang="es-ES" sz="2000" smtClean="0"/>
          </a:p>
          <a:p>
            <a:pPr marL="457200" indent="-457200">
              <a:buFontTx/>
              <a:buAutoNum type="arabicPeriod"/>
            </a:pPr>
            <a:r>
              <a:rPr lang="es-ES" sz="2000" smtClean="0"/>
              <a:t>SG-CPM3</a:t>
            </a:r>
          </a:p>
          <a:p>
            <a:pPr marL="457200" indent="-457200">
              <a:buFontTx/>
              <a:buAutoNum type="arabicPeriod" startAt="2"/>
            </a:pPr>
            <a:r>
              <a:rPr lang="es-ES" sz="2000" smtClean="0"/>
              <a:t>SG-DRL3</a:t>
            </a:r>
          </a:p>
          <a:p>
            <a:pPr marL="457200" indent="-457200">
              <a:buFontTx/>
              <a:buAutoNum type="arabicPeriod" startAt="3"/>
            </a:pPr>
            <a:r>
              <a:rPr lang="es-ES" sz="2000" smtClean="0"/>
              <a:t>SG-DRL3IP</a:t>
            </a:r>
          </a:p>
          <a:p>
            <a:pPr marL="457200" indent="-457200">
              <a:buFontTx/>
              <a:buAutoNum type="arabicPeriod" startAt="3"/>
            </a:pPr>
            <a:r>
              <a:rPr lang="es-ES" sz="2000" smtClean="0"/>
              <a:t>SG System III Console</a:t>
            </a:r>
          </a:p>
          <a:p>
            <a:pPr marL="457200" indent="-457200">
              <a:buFontTx/>
              <a:buAutoNum type="arabicPeriod" startAt="2"/>
            </a:pPr>
            <a:endParaRPr lang="es-ES" sz="2000" smtClean="0"/>
          </a:p>
          <a:p>
            <a:pPr marL="457200" indent="-457200">
              <a:buFontTx/>
              <a:buAutoNum type="arabicPeriod" startAt="2"/>
            </a:pPr>
            <a:endParaRPr lang="es-ES" sz="2000" smtClean="0"/>
          </a:p>
          <a:p>
            <a:pPr marL="457200" indent="-457200"/>
            <a:endParaRPr lang="es-ES" sz="2000"/>
          </a:p>
        </p:txBody>
      </p:sp>
    </p:spTree>
  </p:cSld>
  <p:clrMapOvr>
    <a:masterClrMapping/>
  </p:clrMapOvr>
  <p:transition advTm="7952"/>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219200" y="468092"/>
            <a:ext cx="6553200" cy="609600"/>
          </a:xfrm>
          <a:prstGeom prst="rect">
            <a:avLst/>
          </a:prstGeom>
          <a:noFill/>
          <a:ln w="9525">
            <a:noFill/>
            <a:miter lim="800000"/>
            <a:headEnd/>
            <a:tailEnd/>
          </a:ln>
        </p:spPr>
        <p:txBody>
          <a:bodyPr anchor="ctr"/>
          <a:lstStyle/>
          <a:p>
            <a:endParaRPr lang="en-US" sz="2800" b="1">
              <a:solidFill>
                <a:schemeClr val="tx2"/>
              </a:solidFill>
            </a:endParaRPr>
          </a:p>
        </p:txBody>
      </p:sp>
      <p:sp>
        <p:nvSpPr>
          <p:cNvPr id="75779" name="Rectangle 3"/>
          <p:cNvSpPr>
            <a:spLocks noChangeArrowheads="1"/>
          </p:cNvSpPr>
          <p:nvPr/>
        </p:nvSpPr>
        <p:spPr bwMode="auto">
          <a:xfrm>
            <a:off x="0" y="468092"/>
            <a:ext cx="9144000" cy="762000"/>
          </a:xfrm>
          <a:prstGeom prst="rect">
            <a:avLst/>
          </a:prstGeom>
          <a:noFill/>
          <a:ln w="9525">
            <a:noFill/>
            <a:miter lim="800000"/>
            <a:headEnd/>
            <a:tailEnd/>
          </a:ln>
        </p:spPr>
        <p:txBody>
          <a:bodyPr/>
          <a:lstStyle/>
          <a:p>
            <a:pPr algn="ctr"/>
            <a:r>
              <a:rPr lang="es-ES" sz="2800" b="1" dirty="0" smtClean="0">
                <a:solidFill>
                  <a:srgbClr val="0070C0"/>
                </a:solidFill>
              </a:rPr>
              <a:t>Actualizar el receptor</a:t>
            </a:r>
            <a:endParaRPr lang="es-ES" sz="2800" b="1" dirty="0">
              <a:solidFill>
                <a:srgbClr val="0070C0"/>
              </a:solidFill>
            </a:endParaRPr>
          </a:p>
        </p:txBody>
      </p:sp>
      <p:sp>
        <p:nvSpPr>
          <p:cNvPr id="75780" name="Text Box 5"/>
          <p:cNvSpPr txBox="1">
            <a:spLocks noChangeArrowheads="1"/>
          </p:cNvSpPr>
          <p:nvPr/>
        </p:nvSpPr>
        <p:spPr bwMode="auto">
          <a:xfrm>
            <a:off x="288925" y="1118967"/>
            <a:ext cx="8855075" cy="1015663"/>
          </a:xfrm>
          <a:prstGeom prst="rect">
            <a:avLst/>
          </a:prstGeom>
          <a:noFill/>
          <a:ln w="9525">
            <a:noFill/>
            <a:miter lim="800000"/>
            <a:headEnd/>
            <a:tailEnd/>
          </a:ln>
        </p:spPr>
        <p:txBody>
          <a:bodyPr>
            <a:spAutoFit/>
          </a:bodyPr>
          <a:lstStyle/>
          <a:p>
            <a:r>
              <a:rPr lang="es-ES" sz="2000" dirty="0" smtClean="0"/>
              <a:t>Haga click SG-CPM3 y seleccione CPM3 </a:t>
            </a:r>
            <a:r>
              <a:rPr lang="es-ES" sz="2000" dirty="0" err="1" smtClean="0"/>
              <a:t>Code</a:t>
            </a:r>
            <a:r>
              <a:rPr lang="es-ES" sz="2000" dirty="0" smtClean="0"/>
              <a:t> </a:t>
            </a:r>
            <a:r>
              <a:rPr lang="es-ES" sz="2000" dirty="0" err="1" smtClean="0"/>
              <a:t>Upload</a:t>
            </a:r>
            <a:r>
              <a:rPr lang="es-ES" sz="2000" dirty="0" smtClean="0"/>
              <a:t>.  Seleccione el receptor a actualizar.</a:t>
            </a:r>
          </a:p>
          <a:p>
            <a:endParaRPr lang="es-ES" sz="2000" dirty="0"/>
          </a:p>
        </p:txBody>
      </p:sp>
      <p:sp>
        <p:nvSpPr>
          <p:cNvPr id="75781" name="Rectangle 10"/>
          <p:cNvSpPr>
            <a:spLocks noChangeArrowheads="1"/>
          </p:cNvSpPr>
          <p:nvPr/>
        </p:nvSpPr>
        <p:spPr bwMode="auto">
          <a:xfrm>
            <a:off x="0" y="239492"/>
            <a:ext cx="9144000" cy="0"/>
          </a:xfrm>
          <a:prstGeom prst="rect">
            <a:avLst/>
          </a:prstGeom>
          <a:noFill/>
          <a:ln w="9525">
            <a:noFill/>
            <a:miter lim="800000"/>
            <a:headEnd/>
            <a:tailEnd/>
          </a:ln>
        </p:spPr>
        <p:txBody>
          <a:bodyPr wrap="none" anchor="ctr">
            <a:spAutoFit/>
          </a:bodyPr>
          <a:lstStyle/>
          <a:p>
            <a:endParaRPr lang="en-US"/>
          </a:p>
        </p:txBody>
      </p:sp>
      <p:pic>
        <p:nvPicPr>
          <p:cNvPr id="75782" name="Picture 9"/>
          <p:cNvPicPr>
            <a:picLocks noChangeAspect="1" noChangeArrowheads="1"/>
          </p:cNvPicPr>
          <p:nvPr/>
        </p:nvPicPr>
        <p:blipFill>
          <a:blip r:embed="rId3" cstate="print"/>
          <a:srcRect l="12187" t="8749" r="14063" b="16251"/>
          <a:stretch>
            <a:fillRect/>
          </a:stretch>
        </p:blipFill>
        <p:spPr bwMode="auto">
          <a:xfrm>
            <a:off x="1828800" y="1915892"/>
            <a:ext cx="5181600" cy="42672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219200" y="522522"/>
            <a:ext cx="6553200" cy="609600"/>
          </a:xfrm>
          <a:prstGeom prst="rect">
            <a:avLst/>
          </a:prstGeom>
          <a:noFill/>
          <a:ln w="9525">
            <a:noFill/>
            <a:miter lim="800000"/>
            <a:headEnd/>
            <a:tailEnd/>
          </a:ln>
        </p:spPr>
        <p:txBody>
          <a:bodyPr anchor="ctr"/>
          <a:lstStyle/>
          <a:p>
            <a:endParaRPr lang="en-US" sz="2800" b="1">
              <a:solidFill>
                <a:schemeClr val="tx2"/>
              </a:solidFill>
            </a:endParaRPr>
          </a:p>
        </p:txBody>
      </p:sp>
      <p:sp>
        <p:nvSpPr>
          <p:cNvPr id="76803" name="Rectangle 3"/>
          <p:cNvSpPr>
            <a:spLocks noChangeArrowheads="1"/>
          </p:cNvSpPr>
          <p:nvPr/>
        </p:nvSpPr>
        <p:spPr bwMode="auto">
          <a:xfrm>
            <a:off x="0" y="522522"/>
            <a:ext cx="9144000" cy="762000"/>
          </a:xfrm>
          <a:prstGeom prst="rect">
            <a:avLst/>
          </a:prstGeom>
          <a:noFill/>
          <a:ln w="9525">
            <a:noFill/>
            <a:miter lim="800000"/>
            <a:headEnd/>
            <a:tailEnd/>
          </a:ln>
        </p:spPr>
        <p:txBody>
          <a:bodyPr/>
          <a:lstStyle/>
          <a:p>
            <a:pPr algn="ctr"/>
            <a:r>
              <a:rPr lang="es-ES" sz="2800" b="1" dirty="0" smtClean="0">
                <a:solidFill>
                  <a:srgbClr val="0070C0"/>
                </a:solidFill>
              </a:rPr>
              <a:t>Actualizar el receptor</a:t>
            </a:r>
            <a:endParaRPr lang="es-ES" sz="2800" b="1" dirty="0">
              <a:solidFill>
                <a:srgbClr val="0070C0"/>
              </a:solidFill>
            </a:endParaRPr>
          </a:p>
        </p:txBody>
      </p:sp>
      <p:sp>
        <p:nvSpPr>
          <p:cNvPr id="76804" name="Text Box 4"/>
          <p:cNvSpPr txBox="1">
            <a:spLocks noChangeArrowheads="1"/>
          </p:cNvSpPr>
          <p:nvPr/>
        </p:nvSpPr>
        <p:spPr bwMode="auto">
          <a:xfrm>
            <a:off x="288925" y="1173397"/>
            <a:ext cx="8855075" cy="1015663"/>
          </a:xfrm>
          <a:prstGeom prst="rect">
            <a:avLst/>
          </a:prstGeom>
          <a:noFill/>
          <a:ln w="9525">
            <a:noFill/>
            <a:miter lim="800000"/>
            <a:headEnd/>
            <a:tailEnd/>
          </a:ln>
        </p:spPr>
        <p:txBody>
          <a:bodyPr>
            <a:spAutoFit/>
          </a:bodyPr>
          <a:lstStyle/>
          <a:p>
            <a:r>
              <a:rPr lang="es-ES" sz="2000" dirty="0" smtClean="0"/>
              <a:t>Seleccione el archivo de actualización. Haga click en </a:t>
            </a:r>
            <a:r>
              <a:rPr lang="es-ES" sz="2000" dirty="0" err="1" smtClean="0"/>
              <a:t>upgrade</a:t>
            </a:r>
            <a:r>
              <a:rPr lang="es-ES" sz="2000" dirty="0" smtClean="0"/>
              <a:t>. Tardará unos 3 a 5 minutos.</a:t>
            </a:r>
          </a:p>
          <a:p>
            <a:endParaRPr lang="es-ES" sz="2000" dirty="0"/>
          </a:p>
        </p:txBody>
      </p:sp>
      <p:sp>
        <p:nvSpPr>
          <p:cNvPr id="76805" name="Rectangle 5"/>
          <p:cNvSpPr>
            <a:spLocks noChangeArrowheads="1"/>
          </p:cNvSpPr>
          <p:nvPr/>
        </p:nvSpPr>
        <p:spPr bwMode="auto">
          <a:xfrm>
            <a:off x="0" y="293922"/>
            <a:ext cx="9144000" cy="0"/>
          </a:xfrm>
          <a:prstGeom prst="rect">
            <a:avLst/>
          </a:prstGeom>
          <a:noFill/>
          <a:ln w="9525">
            <a:noFill/>
            <a:miter lim="800000"/>
            <a:headEnd/>
            <a:tailEnd/>
          </a:ln>
        </p:spPr>
        <p:txBody>
          <a:bodyPr wrap="none" anchor="ctr">
            <a:spAutoFit/>
          </a:bodyPr>
          <a:lstStyle/>
          <a:p>
            <a:endParaRPr lang="en-US"/>
          </a:p>
        </p:txBody>
      </p:sp>
      <p:pic>
        <p:nvPicPr>
          <p:cNvPr id="76806" name="Picture 7"/>
          <p:cNvPicPr>
            <a:picLocks noChangeAspect="1" noChangeArrowheads="1"/>
          </p:cNvPicPr>
          <p:nvPr/>
        </p:nvPicPr>
        <p:blipFill>
          <a:blip r:embed="rId3" cstate="print"/>
          <a:srcRect/>
          <a:stretch>
            <a:fillRect/>
          </a:stretch>
        </p:blipFill>
        <p:spPr bwMode="auto">
          <a:xfrm>
            <a:off x="317500" y="2103672"/>
            <a:ext cx="3952875" cy="3057525"/>
          </a:xfrm>
          <a:prstGeom prst="rect">
            <a:avLst/>
          </a:prstGeom>
          <a:noFill/>
          <a:ln w="9525">
            <a:noFill/>
            <a:miter lim="800000"/>
            <a:headEnd/>
            <a:tailEnd/>
          </a:ln>
        </p:spPr>
      </p:pic>
      <p:pic>
        <p:nvPicPr>
          <p:cNvPr id="76807" name="Picture 22"/>
          <p:cNvPicPr>
            <a:picLocks noChangeAspect="1" noChangeArrowheads="1"/>
          </p:cNvPicPr>
          <p:nvPr/>
        </p:nvPicPr>
        <p:blipFill>
          <a:blip r:embed="rId4" cstate="print"/>
          <a:srcRect l="12187" t="10001" r="13126" b="16251"/>
          <a:stretch>
            <a:fillRect/>
          </a:stretch>
        </p:blipFill>
        <p:spPr bwMode="auto">
          <a:xfrm>
            <a:off x="4471988" y="2113197"/>
            <a:ext cx="4083050" cy="30480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219200" y="359232"/>
            <a:ext cx="6553200" cy="609600"/>
          </a:xfrm>
          <a:prstGeom prst="rect">
            <a:avLst/>
          </a:prstGeom>
          <a:noFill/>
          <a:ln w="9525">
            <a:noFill/>
            <a:miter lim="800000"/>
            <a:headEnd/>
            <a:tailEnd/>
          </a:ln>
        </p:spPr>
        <p:txBody>
          <a:bodyPr anchor="ctr"/>
          <a:lstStyle/>
          <a:p>
            <a:endParaRPr lang="en-US" sz="2800" b="1">
              <a:solidFill>
                <a:schemeClr val="tx2"/>
              </a:solidFill>
            </a:endParaRPr>
          </a:p>
        </p:txBody>
      </p:sp>
      <p:sp>
        <p:nvSpPr>
          <p:cNvPr id="77827" name="Rectangle 3"/>
          <p:cNvSpPr>
            <a:spLocks noChangeArrowheads="1"/>
          </p:cNvSpPr>
          <p:nvPr/>
        </p:nvSpPr>
        <p:spPr bwMode="auto">
          <a:xfrm>
            <a:off x="0" y="359232"/>
            <a:ext cx="9144000" cy="762000"/>
          </a:xfrm>
          <a:prstGeom prst="rect">
            <a:avLst/>
          </a:prstGeom>
          <a:noFill/>
          <a:ln w="9525">
            <a:noFill/>
            <a:miter lim="800000"/>
            <a:headEnd/>
            <a:tailEnd/>
          </a:ln>
        </p:spPr>
        <p:txBody>
          <a:bodyPr/>
          <a:lstStyle/>
          <a:p>
            <a:pPr algn="ctr"/>
            <a:r>
              <a:rPr lang="es-ES" sz="2800" b="1" dirty="0" smtClean="0">
                <a:solidFill>
                  <a:srgbClr val="0070C0"/>
                </a:solidFill>
              </a:rPr>
              <a:t>Actualizar el receptor	</a:t>
            </a:r>
            <a:endParaRPr lang="es-ES" sz="2800" b="1" dirty="0">
              <a:solidFill>
                <a:srgbClr val="0070C0"/>
              </a:solidFill>
            </a:endParaRPr>
          </a:p>
        </p:txBody>
      </p:sp>
      <p:sp>
        <p:nvSpPr>
          <p:cNvPr id="77828" name="Text Box 4"/>
          <p:cNvSpPr txBox="1">
            <a:spLocks noChangeArrowheads="1"/>
          </p:cNvSpPr>
          <p:nvPr/>
        </p:nvSpPr>
        <p:spPr bwMode="auto">
          <a:xfrm>
            <a:off x="288925" y="1010107"/>
            <a:ext cx="8855075" cy="1015663"/>
          </a:xfrm>
          <a:prstGeom prst="rect">
            <a:avLst/>
          </a:prstGeom>
          <a:noFill/>
          <a:ln w="9525">
            <a:noFill/>
            <a:miter lim="800000"/>
            <a:headEnd/>
            <a:tailEnd/>
          </a:ln>
        </p:spPr>
        <p:txBody>
          <a:bodyPr>
            <a:spAutoFit/>
          </a:bodyPr>
          <a:lstStyle/>
          <a:p>
            <a:r>
              <a:rPr lang="es-ES" sz="2000" dirty="0" smtClean="0"/>
              <a:t>Puede actualizar una por una o todas al tiempo seleccionando “</a:t>
            </a:r>
            <a:r>
              <a:rPr lang="es-ES" sz="2000" i="1" dirty="0" err="1" smtClean="0"/>
              <a:t>All</a:t>
            </a:r>
            <a:r>
              <a:rPr lang="es-ES" sz="2000" i="1" dirty="0" smtClean="0"/>
              <a:t> Active </a:t>
            </a:r>
            <a:r>
              <a:rPr lang="es-ES" sz="2000" i="1" dirty="0" err="1" smtClean="0"/>
              <a:t>Linecards</a:t>
            </a:r>
            <a:r>
              <a:rPr lang="es-ES" sz="2000" i="1" dirty="0" smtClean="0"/>
              <a:t> (XX)</a:t>
            </a:r>
            <a:r>
              <a:rPr lang="es-ES" sz="2000" dirty="0" smtClean="0"/>
              <a:t>”. Luego haga click en set.  Cada tarjeta será actualizada individualmente. Mientras se actualizan dejarán de recibir señales. </a:t>
            </a:r>
            <a:endParaRPr lang="es-ES" sz="2000" dirty="0"/>
          </a:p>
        </p:txBody>
      </p:sp>
      <p:sp>
        <p:nvSpPr>
          <p:cNvPr id="77829" name="Rectangle 5"/>
          <p:cNvSpPr>
            <a:spLocks noChangeArrowheads="1"/>
          </p:cNvSpPr>
          <p:nvPr/>
        </p:nvSpPr>
        <p:spPr bwMode="auto">
          <a:xfrm>
            <a:off x="0" y="130632"/>
            <a:ext cx="9144000" cy="0"/>
          </a:xfrm>
          <a:prstGeom prst="rect">
            <a:avLst/>
          </a:prstGeom>
          <a:noFill/>
          <a:ln w="9525">
            <a:noFill/>
            <a:miter lim="800000"/>
            <a:headEnd/>
            <a:tailEnd/>
          </a:ln>
        </p:spPr>
        <p:txBody>
          <a:bodyPr wrap="none" anchor="ctr">
            <a:spAutoFit/>
          </a:bodyPr>
          <a:lstStyle/>
          <a:p>
            <a:endParaRPr lang="en-US"/>
          </a:p>
        </p:txBody>
      </p:sp>
      <p:pic>
        <p:nvPicPr>
          <p:cNvPr id="77830" name="Picture 8"/>
          <p:cNvPicPr>
            <a:picLocks noChangeAspect="1" noChangeArrowheads="1"/>
          </p:cNvPicPr>
          <p:nvPr/>
        </p:nvPicPr>
        <p:blipFill>
          <a:blip r:embed="rId3" cstate="print"/>
          <a:srcRect/>
          <a:stretch>
            <a:fillRect/>
          </a:stretch>
        </p:blipFill>
        <p:spPr bwMode="auto">
          <a:xfrm>
            <a:off x="2062163" y="2696032"/>
            <a:ext cx="4962525" cy="365760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219200" y="391890"/>
            <a:ext cx="6553200" cy="609600"/>
          </a:xfrm>
          <a:prstGeom prst="rect">
            <a:avLst/>
          </a:prstGeom>
          <a:noFill/>
          <a:ln w="9525">
            <a:noFill/>
            <a:miter lim="800000"/>
            <a:headEnd/>
            <a:tailEnd/>
          </a:ln>
        </p:spPr>
        <p:txBody>
          <a:bodyPr anchor="ctr"/>
          <a:lstStyle/>
          <a:p>
            <a:endParaRPr lang="es-ES" sz="2800" b="1">
              <a:solidFill>
                <a:schemeClr val="tx2"/>
              </a:solidFill>
            </a:endParaRPr>
          </a:p>
        </p:txBody>
      </p:sp>
      <p:sp>
        <p:nvSpPr>
          <p:cNvPr id="78851" name="Rectangle 3"/>
          <p:cNvSpPr>
            <a:spLocks noChangeArrowheads="1"/>
          </p:cNvSpPr>
          <p:nvPr/>
        </p:nvSpPr>
        <p:spPr bwMode="auto">
          <a:xfrm>
            <a:off x="0" y="391890"/>
            <a:ext cx="9144000" cy="762000"/>
          </a:xfrm>
          <a:prstGeom prst="rect">
            <a:avLst/>
          </a:prstGeom>
          <a:noFill/>
          <a:ln w="9525">
            <a:noFill/>
            <a:miter lim="800000"/>
            <a:headEnd/>
            <a:tailEnd/>
          </a:ln>
        </p:spPr>
        <p:txBody>
          <a:bodyPr/>
          <a:lstStyle/>
          <a:p>
            <a:pPr algn="ctr"/>
            <a:r>
              <a:rPr lang="es-ES" sz="2800" b="1" smtClean="0">
                <a:solidFill>
                  <a:srgbClr val="0070C0"/>
                </a:solidFill>
              </a:rPr>
              <a:t>Actualizar el receptor</a:t>
            </a:r>
            <a:endParaRPr lang="es-ES" sz="2800" b="1">
              <a:solidFill>
                <a:srgbClr val="0070C0"/>
              </a:solidFill>
            </a:endParaRPr>
          </a:p>
        </p:txBody>
      </p:sp>
      <p:sp>
        <p:nvSpPr>
          <p:cNvPr id="78852" name="Text Box 4"/>
          <p:cNvSpPr txBox="1">
            <a:spLocks noChangeArrowheads="1"/>
          </p:cNvSpPr>
          <p:nvPr/>
        </p:nvSpPr>
        <p:spPr bwMode="auto">
          <a:xfrm>
            <a:off x="288925" y="1042765"/>
            <a:ext cx="8855075" cy="1938992"/>
          </a:xfrm>
          <a:prstGeom prst="rect">
            <a:avLst/>
          </a:prstGeom>
          <a:noFill/>
          <a:ln w="9525">
            <a:noFill/>
            <a:miter lim="800000"/>
            <a:headEnd/>
            <a:tailEnd/>
          </a:ln>
        </p:spPr>
        <p:txBody>
          <a:bodyPr>
            <a:spAutoFit/>
          </a:bodyPr>
          <a:lstStyle/>
          <a:p>
            <a:r>
              <a:rPr lang="es-ES" sz="2000" smtClean="0"/>
              <a:t>Cuando actualice la SG-DRL3IP asegúrese que el software consola esté en en el mismo segmento de red en el SG-DRL3IP.  Asegurese que o la IP o el </a:t>
            </a:r>
            <a:r>
              <a:rPr lang="es-ES" sz="2000" i="1" smtClean="0"/>
              <a:t>shelf </a:t>
            </a:r>
            <a:r>
              <a:rPr lang="es-ES" sz="2000" smtClean="0"/>
              <a:t>adecuado sea mostrado en el botón “</a:t>
            </a:r>
            <a:r>
              <a:rPr lang="es-ES" sz="2000" i="1" smtClean="0"/>
              <a:t>Select Line Card</a:t>
            </a:r>
            <a:r>
              <a:rPr lang="es-ES" sz="2000" smtClean="0"/>
              <a:t>”.  Haga click en click </a:t>
            </a:r>
            <a:r>
              <a:rPr lang="es-ES" sz="2000" i="1" smtClean="0"/>
              <a:t>Upload para iniciar la actualización</a:t>
            </a:r>
            <a:r>
              <a:rPr lang="es-ES" sz="2000" smtClean="0"/>
              <a:t>. Luego que termine la actualización le tomará a la tarjeta de línea unos 90 segundos reiniciarse y verse en el software.</a:t>
            </a:r>
            <a:endParaRPr lang="es-ES" sz="2000"/>
          </a:p>
        </p:txBody>
      </p:sp>
      <p:sp>
        <p:nvSpPr>
          <p:cNvPr id="78853" name="Rectangle 5"/>
          <p:cNvSpPr>
            <a:spLocks noChangeArrowheads="1"/>
          </p:cNvSpPr>
          <p:nvPr/>
        </p:nvSpPr>
        <p:spPr bwMode="auto">
          <a:xfrm>
            <a:off x="0" y="-21376"/>
            <a:ext cx="184731" cy="369332"/>
          </a:xfrm>
          <a:prstGeom prst="rect">
            <a:avLst/>
          </a:prstGeom>
          <a:noFill/>
          <a:ln w="9525">
            <a:noFill/>
            <a:miter lim="800000"/>
            <a:headEnd/>
            <a:tailEnd/>
          </a:ln>
        </p:spPr>
        <p:txBody>
          <a:bodyPr wrap="none" anchor="ctr">
            <a:spAutoFit/>
          </a:bodyPr>
          <a:lstStyle/>
          <a:p>
            <a:endParaRPr lang="es-ES"/>
          </a:p>
        </p:txBody>
      </p:sp>
      <p:pic>
        <p:nvPicPr>
          <p:cNvPr id="78854" name="Picture 7"/>
          <p:cNvPicPr>
            <a:picLocks noChangeAspect="1" noChangeArrowheads="1"/>
          </p:cNvPicPr>
          <p:nvPr/>
        </p:nvPicPr>
        <p:blipFill>
          <a:blip r:embed="rId3" cstate="print"/>
          <a:srcRect/>
          <a:stretch>
            <a:fillRect/>
          </a:stretch>
        </p:blipFill>
        <p:spPr bwMode="auto">
          <a:xfrm>
            <a:off x="2133600" y="2700115"/>
            <a:ext cx="4819650" cy="3600450"/>
          </a:xfrm>
          <a:prstGeom prst="rect">
            <a:avLst/>
          </a:prstGeom>
          <a:noFill/>
          <a:ln w="9525">
            <a:noFill/>
            <a:miter lim="800000"/>
            <a:headEnd/>
            <a:tailEnd/>
          </a:ln>
        </p:spPr>
      </p:pic>
    </p:spTree>
  </p:cSld>
  <p:clrMapOvr>
    <a:masterClrMapping/>
  </p:clrMapOvr>
  <p:transition advTm="7952"/>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1219200" y="653154"/>
            <a:ext cx="6553200" cy="609600"/>
          </a:xfrm>
          <a:prstGeom prst="rect">
            <a:avLst/>
          </a:prstGeom>
          <a:noFill/>
          <a:ln w="9525">
            <a:noFill/>
            <a:miter lim="800000"/>
            <a:headEnd/>
            <a:tailEnd/>
          </a:ln>
        </p:spPr>
        <p:txBody>
          <a:bodyPr anchor="ctr"/>
          <a:lstStyle/>
          <a:p>
            <a:endParaRPr lang="en-US" sz="2800" b="1">
              <a:solidFill>
                <a:schemeClr val="tx2"/>
              </a:solidFill>
            </a:endParaRPr>
          </a:p>
        </p:txBody>
      </p:sp>
      <p:sp>
        <p:nvSpPr>
          <p:cNvPr id="14340" name="Rectangle 3"/>
          <p:cNvSpPr>
            <a:spLocks noChangeArrowheads="1"/>
          </p:cNvSpPr>
          <p:nvPr/>
        </p:nvSpPr>
        <p:spPr bwMode="auto">
          <a:xfrm>
            <a:off x="0" y="653154"/>
            <a:ext cx="9144000" cy="762000"/>
          </a:xfrm>
          <a:prstGeom prst="rect">
            <a:avLst/>
          </a:prstGeom>
          <a:noFill/>
          <a:ln w="9525">
            <a:noFill/>
            <a:miter lim="800000"/>
            <a:headEnd/>
            <a:tailEnd/>
          </a:ln>
        </p:spPr>
        <p:txBody>
          <a:bodyPr/>
          <a:lstStyle/>
          <a:p>
            <a:pPr algn="ctr"/>
            <a:r>
              <a:rPr lang="es-ES" sz="2800" b="1" dirty="0" smtClean="0">
                <a:solidFill>
                  <a:srgbClr val="0070C0"/>
                </a:solidFill>
              </a:rPr>
              <a:t>Actualizar el software consola</a:t>
            </a:r>
            <a:endParaRPr lang="es-ES" sz="2800" b="1" dirty="0">
              <a:solidFill>
                <a:srgbClr val="0070C0"/>
              </a:solidFill>
            </a:endParaRPr>
          </a:p>
        </p:txBody>
      </p:sp>
      <p:sp>
        <p:nvSpPr>
          <p:cNvPr id="14341" name="Text Box 4"/>
          <p:cNvSpPr txBox="1">
            <a:spLocks noChangeArrowheads="1"/>
          </p:cNvSpPr>
          <p:nvPr/>
        </p:nvSpPr>
        <p:spPr bwMode="auto">
          <a:xfrm>
            <a:off x="288925" y="1304029"/>
            <a:ext cx="8855075" cy="707886"/>
          </a:xfrm>
          <a:prstGeom prst="rect">
            <a:avLst/>
          </a:prstGeom>
          <a:noFill/>
          <a:ln w="9525">
            <a:noFill/>
            <a:miter lim="800000"/>
            <a:headEnd/>
            <a:tailEnd/>
          </a:ln>
        </p:spPr>
        <p:txBody>
          <a:bodyPr>
            <a:spAutoFit/>
          </a:bodyPr>
          <a:lstStyle/>
          <a:p>
            <a:r>
              <a:rPr lang="es-ES" sz="2000" dirty="0" smtClean="0"/>
              <a:t>Para actualizar su software consola borre la versión antigua y ejecute el setup.exe de la nueva versión.</a:t>
            </a:r>
            <a:endParaRPr lang="es-ES" sz="2000" dirty="0"/>
          </a:p>
        </p:txBody>
      </p:sp>
      <p:sp>
        <p:nvSpPr>
          <p:cNvPr id="14342" name="Rectangle 5"/>
          <p:cNvSpPr>
            <a:spLocks noChangeArrowheads="1"/>
          </p:cNvSpPr>
          <p:nvPr/>
        </p:nvSpPr>
        <p:spPr bwMode="auto">
          <a:xfrm>
            <a:off x="0" y="424554"/>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8" name="Object 7"/>
          <p:cNvGraphicFramePr>
            <a:graphicFrameLocks noChangeAspect="1"/>
          </p:cNvGraphicFramePr>
          <p:nvPr/>
        </p:nvGraphicFramePr>
        <p:xfrm>
          <a:off x="3581400" y="3548754"/>
          <a:ext cx="1600200" cy="1295400"/>
        </p:xfrm>
        <a:graphic>
          <a:graphicData uri="http://schemas.openxmlformats.org/presentationml/2006/ole">
            <p:oleObj spid="_x0000_s14338" name="Package" r:id="rId4" imgW="600120" imgH="485640" progId="Package">
              <p:embed/>
            </p:oleObj>
          </a:graphicData>
        </a:graphic>
      </p:graphicFrame>
    </p:spTree>
  </p:cSld>
  <p:clrMapOvr>
    <a:masterClrMapping/>
  </p:clrMapOvr>
  <p:transition advTm="7952"/>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219200" y="598724"/>
            <a:ext cx="6553200" cy="609600"/>
          </a:xfrm>
          <a:prstGeom prst="rect">
            <a:avLst/>
          </a:prstGeom>
          <a:noFill/>
          <a:ln w="9525">
            <a:noFill/>
            <a:miter lim="800000"/>
            <a:headEnd/>
            <a:tailEnd/>
          </a:ln>
        </p:spPr>
        <p:txBody>
          <a:bodyPr anchor="ctr"/>
          <a:lstStyle/>
          <a:p>
            <a:endParaRPr lang="es-ES" sz="2800" b="1">
              <a:solidFill>
                <a:schemeClr val="tx2"/>
              </a:solidFill>
            </a:endParaRPr>
          </a:p>
        </p:txBody>
      </p:sp>
      <p:sp>
        <p:nvSpPr>
          <p:cNvPr id="79875" name="Rectangle 3"/>
          <p:cNvSpPr>
            <a:spLocks noChangeArrowheads="1"/>
          </p:cNvSpPr>
          <p:nvPr/>
        </p:nvSpPr>
        <p:spPr bwMode="auto">
          <a:xfrm>
            <a:off x="0" y="598724"/>
            <a:ext cx="9144000" cy="762000"/>
          </a:xfrm>
          <a:prstGeom prst="rect">
            <a:avLst/>
          </a:prstGeom>
          <a:noFill/>
          <a:ln w="9525">
            <a:noFill/>
            <a:miter lim="800000"/>
            <a:headEnd/>
            <a:tailEnd/>
          </a:ln>
        </p:spPr>
        <p:txBody>
          <a:bodyPr/>
          <a:lstStyle/>
          <a:p>
            <a:pPr algn="ctr"/>
            <a:r>
              <a:rPr lang="es-ES" sz="2800" b="1" i="1" smtClean="0">
                <a:solidFill>
                  <a:srgbClr val="0070C0"/>
                </a:solidFill>
              </a:rPr>
              <a:t>Troubleshooting</a:t>
            </a:r>
            <a:endParaRPr lang="es-ES" sz="2800" b="1" i="1">
              <a:solidFill>
                <a:srgbClr val="0070C0"/>
              </a:solidFill>
            </a:endParaRPr>
          </a:p>
        </p:txBody>
      </p:sp>
      <p:sp>
        <p:nvSpPr>
          <p:cNvPr id="79876" name="Text Box 4"/>
          <p:cNvSpPr txBox="1">
            <a:spLocks noChangeArrowheads="1"/>
          </p:cNvSpPr>
          <p:nvPr/>
        </p:nvSpPr>
        <p:spPr bwMode="auto">
          <a:xfrm>
            <a:off x="288925" y="1249599"/>
            <a:ext cx="8855075" cy="2246769"/>
          </a:xfrm>
          <a:prstGeom prst="rect">
            <a:avLst/>
          </a:prstGeom>
          <a:noFill/>
          <a:ln w="9525">
            <a:noFill/>
            <a:miter lim="800000"/>
            <a:headEnd/>
            <a:tailEnd/>
          </a:ln>
        </p:spPr>
        <p:txBody>
          <a:bodyPr>
            <a:spAutoFit/>
          </a:bodyPr>
          <a:lstStyle/>
          <a:p>
            <a:r>
              <a:rPr lang="es-ES" sz="2000" dirty="0" smtClean="0"/>
              <a:t>El </a:t>
            </a:r>
            <a:r>
              <a:rPr lang="es-ES" sz="2000" dirty="0" err="1" smtClean="0"/>
              <a:t>System</a:t>
            </a:r>
            <a:r>
              <a:rPr lang="es-ES" sz="2000" dirty="0" smtClean="0"/>
              <a:t> III puede recibir en múltiples formatos.  Debido al numero de formatos que pueden ser procesados pueda ser que algunos de esos formatos impidan la buena comunicación de ciertos paneles. Es muy importante que al crear los perfiles que usted conozca los tipos de formatos que recibirá.  La primera cosa que debe ser hecha es obtener una copia de cualquier receptora que esté reemplazando.  Lo más importante es el orden de los </a:t>
            </a:r>
            <a:r>
              <a:rPr lang="es-ES" sz="2000" i="1" dirty="0" smtClean="0"/>
              <a:t>handshakes</a:t>
            </a:r>
            <a:r>
              <a:rPr lang="es-ES" sz="2000" dirty="0" smtClean="0"/>
              <a:t>.</a:t>
            </a:r>
            <a:endParaRPr lang="es-ES" sz="2000" dirty="0"/>
          </a:p>
        </p:txBody>
      </p:sp>
      <p:sp>
        <p:nvSpPr>
          <p:cNvPr id="79877" name="Rectangle 5"/>
          <p:cNvSpPr>
            <a:spLocks noChangeArrowheads="1"/>
          </p:cNvSpPr>
          <p:nvPr/>
        </p:nvSpPr>
        <p:spPr bwMode="auto">
          <a:xfrm>
            <a:off x="0" y="185458"/>
            <a:ext cx="184731" cy="369332"/>
          </a:xfrm>
          <a:prstGeom prst="rect">
            <a:avLst/>
          </a:prstGeom>
          <a:noFill/>
          <a:ln w="9525">
            <a:noFill/>
            <a:miter lim="800000"/>
            <a:headEnd/>
            <a:tailEnd/>
          </a:ln>
        </p:spPr>
        <p:txBody>
          <a:bodyPr wrap="none" anchor="ctr">
            <a:spAutoFit/>
          </a:bodyPr>
          <a:lstStyle/>
          <a:p>
            <a:endParaRPr lang="es-ES"/>
          </a:p>
        </p:txBody>
      </p:sp>
      <p:sp>
        <p:nvSpPr>
          <p:cNvPr id="79878" name="Rectangle 7"/>
          <p:cNvSpPr>
            <a:spLocks noChangeArrowheads="1"/>
          </p:cNvSpPr>
          <p:nvPr/>
        </p:nvSpPr>
        <p:spPr bwMode="auto">
          <a:xfrm>
            <a:off x="1317171" y="3548753"/>
            <a:ext cx="5105400" cy="2031325"/>
          </a:xfrm>
          <a:prstGeom prst="rect">
            <a:avLst/>
          </a:prstGeom>
          <a:noFill/>
          <a:ln w="9525">
            <a:noFill/>
            <a:miter lim="800000"/>
            <a:headEnd/>
            <a:tailEnd/>
          </a:ln>
        </p:spPr>
        <p:txBody>
          <a:bodyPr>
            <a:spAutoFit/>
          </a:bodyPr>
          <a:lstStyle/>
          <a:p>
            <a:r>
              <a:rPr lang="es-ES" dirty="0" smtClean="0"/>
              <a:t>HS #1	= 1 segundo	2300 Hz</a:t>
            </a:r>
          </a:p>
          <a:p>
            <a:endParaRPr lang="es-ES" dirty="0" smtClean="0">
              <a:solidFill>
                <a:srgbClr val="990000"/>
              </a:solidFill>
            </a:endParaRPr>
          </a:p>
          <a:p>
            <a:r>
              <a:rPr lang="es-ES" dirty="0" smtClean="0"/>
              <a:t>HS #2	= 1 segundo	1400 Hz</a:t>
            </a:r>
          </a:p>
          <a:p>
            <a:endParaRPr lang="es-ES" dirty="0" smtClean="0">
              <a:solidFill>
                <a:srgbClr val="990000"/>
              </a:solidFill>
            </a:endParaRPr>
          </a:p>
          <a:p>
            <a:r>
              <a:rPr lang="es-ES" dirty="0" smtClean="0"/>
              <a:t>HS #3	= 1 segundo	2300-1400 Hz</a:t>
            </a:r>
          </a:p>
          <a:p>
            <a:endParaRPr lang="es-ES" dirty="0" smtClean="0">
              <a:solidFill>
                <a:srgbClr val="990000"/>
              </a:solidFill>
            </a:endParaRPr>
          </a:p>
          <a:p>
            <a:r>
              <a:rPr lang="es-ES" dirty="0" smtClean="0"/>
              <a:t>HS #4	= 1 segundo	SIA</a:t>
            </a:r>
            <a:endParaRPr lang="es-ES" dirty="0"/>
          </a:p>
        </p:txBody>
      </p:sp>
    </p:spTree>
  </p:cSld>
  <p:clrMapOvr>
    <a:masterClrMapping/>
  </p:clrMapOvr>
  <p:transition advTm="7952"/>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219200" y="228600"/>
            <a:ext cx="6553200" cy="609600"/>
          </a:xfrm>
          <a:prstGeom prst="rect">
            <a:avLst/>
          </a:prstGeom>
          <a:noFill/>
          <a:ln w="9525">
            <a:noFill/>
            <a:miter lim="800000"/>
            <a:headEnd/>
            <a:tailEnd/>
          </a:ln>
        </p:spPr>
        <p:txBody>
          <a:bodyPr anchor="ctr"/>
          <a:lstStyle/>
          <a:p>
            <a:endParaRPr lang="en-US" sz="2800" b="1">
              <a:solidFill>
                <a:schemeClr val="tx2"/>
              </a:solidFill>
            </a:endParaRPr>
          </a:p>
        </p:txBody>
      </p:sp>
      <p:sp>
        <p:nvSpPr>
          <p:cNvPr id="80899" name="Rectangle 3"/>
          <p:cNvSpPr>
            <a:spLocks noChangeArrowheads="1"/>
          </p:cNvSpPr>
          <p:nvPr/>
        </p:nvSpPr>
        <p:spPr bwMode="auto">
          <a:xfrm>
            <a:off x="0" y="228600"/>
            <a:ext cx="9144000" cy="762000"/>
          </a:xfrm>
          <a:prstGeom prst="rect">
            <a:avLst/>
          </a:prstGeom>
          <a:noFill/>
          <a:ln w="9525">
            <a:noFill/>
            <a:miter lim="800000"/>
            <a:headEnd/>
            <a:tailEnd/>
          </a:ln>
        </p:spPr>
        <p:txBody>
          <a:bodyPr/>
          <a:lstStyle/>
          <a:p>
            <a:pPr algn="ctr"/>
            <a:r>
              <a:rPr lang="en-US" sz="2800" b="1" i="1" dirty="0">
                <a:solidFill>
                  <a:srgbClr val="0070C0"/>
                </a:solidFill>
              </a:rPr>
              <a:t>Troubleshooting</a:t>
            </a:r>
          </a:p>
        </p:txBody>
      </p:sp>
      <p:sp>
        <p:nvSpPr>
          <p:cNvPr id="80900" name="Text Box 4"/>
          <p:cNvSpPr txBox="1">
            <a:spLocks noChangeArrowheads="1"/>
          </p:cNvSpPr>
          <p:nvPr/>
        </p:nvSpPr>
        <p:spPr bwMode="auto">
          <a:xfrm>
            <a:off x="288925" y="776288"/>
            <a:ext cx="8855075" cy="5539978"/>
          </a:xfrm>
          <a:prstGeom prst="rect">
            <a:avLst/>
          </a:prstGeom>
          <a:noFill/>
          <a:ln w="9525">
            <a:noFill/>
            <a:miter lim="800000"/>
            <a:headEnd/>
            <a:tailEnd/>
          </a:ln>
        </p:spPr>
        <p:txBody>
          <a:bodyPr>
            <a:spAutoFit/>
          </a:bodyPr>
          <a:lstStyle/>
          <a:p>
            <a:r>
              <a:rPr lang="es-ES" dirty="0" smtClean="0"/>
              <a:t>Cuando esté solucionando problemas es muy valioso capturar la información en la salida </a:t>
            </a:r>
            <a:r>
              <a:rPr lang="es-ES" b="1" dirty="0" err="1" smtClean="0"/>
              <a:t>debug</a:t>
            </a:r>
            <a:r>
              <a:rPr lang="es-ES" dirty="0" smtClean="0"/>
              <a:t>. Esto brinda la información cruda que el panel está enviando. Con esta información podemos decir si el System III no está “oyendo” la señal apropiadamente, si la señal de salida no es la correcta o si el que no está interpretando correctamente la señal es el software de monitoreo (automatización).</a:t>
            </a:r>
          </a:p>
          <a:p>
            <a:endParaRPr lang="en-US" sz="1200" dirty="0"/>
          </a:p>
          <a:p>
            <a:r>
              <a:rPr lang="en-US" sz="1200" dirty="0"/>
              <a:t>Ring on Primary 5/15/2006 14:28:44</a:t>
            </a:r>
          </a:p>
          <a:p>
            <a:r>
              <a:rPr lang="en-US" sz="1200" dirty="0"/>
              <a:t>DNIS received</a:t>
            </a:r>
            <a:r>
              <a:rPr lang="en-US" sz="1200" dirty="0" smtClean="0"/>
              <a:t>: DSP</a:t>
            </a:r>
            <a:r>
              <a:rPr lang="en-US" sz="1200" dirty="0"/>
              <a:t>: Input[1f]</a:t>
            </a:r>
          </a:p>
          <a:p>
            <a:r>
              <a:rPr lang="en-US" sz="1200" dirty="0"/>
              <a:t>B2565385821B7A45B</a:t>
            </a:r>
          </a:p>
          <a:p>
            <a:r>
              <a:rPr lang="en-US" sz="1200" dirty="0"/>
              <a:t>ANI decoded:2565385821</a:t>
            </a:r>
          </a:p>
          <a:p>
            <a:r>
              <a:rPr lang="en-US" sz="1200" dirty="0"/>
              <a:t>DNIS:7045</a:t>
            </a:r>
          </a:p>
          <a:p>
            <a:r>
              <a:rPr lang="en-US" sz="1200" dirty="0"/>
              <a:t>Profile:0</a:t>
            </a:r>
          </a:p>
          <a:p>
            <a:r>
              <a:rPr lang="en-US" sz="1200" dirty="0"/>
              <a:t>H.S. REQUEST 2565385821</a:t>
            </a:r>
          </a:p>
          <a:p>
            <a:r>
              <a:rPr lang="en-US" sz="1200" dirty="0"/>
              <a:t>DSP: Input[1f]</a:t>
            </a:r>
          </a:p>
          <a:p>
            <a:r>
              <a:rPr lang="en-US" sz="1200" dirty="0"/>
              <a:t>handshake sent to me 23</a:t>
            </a:r>
          </a:p>
          <a:p>
            <a:r>
              <a:rPr lang="en-US" sz="1200" dirty="0"/>
              <a:t>DSP: Output[00]</a:t>
            </a:r>
          </a:p>
          <a:p>
            <a:r>
              <a:rPr lang="en-US" sz="1200" dirty="0"/>
              <a:t>sending: 2300Hz for 1000ms</a:t>
            </a:r>
          </a:p>
          <a:p>
            <a:r>
              <a:rPr lang="en-US" sz="1200" dirty="0"/>
              <a:t>473195</a:t>
            </a:r>
          </a:p>
          <a:p>
            <a:r>
              <a:rPr lang="en-US" sz="1200" dirty="0"/>
              <a:t>473195</a:t>
            </a:r>
          </a:p>
          <a:p>
            <a:r>
              <a:rPr lang="en-US" sz="1200" dirty="0"/>
              <a:t>DSP: Output[00]</a:t>
            </a:r>
          </a:p>
          <a:p>
            <a:r>
              <a:rPr lang="en-US" sz="1200" dirty="0"/>
              <a:t>sending: 2300Hz for 1000ms</a:t>
            </a:r>
          </a:p>
          <a:p>
            <a:r>
              <a:rPr lang="en-US" sz="1200" dirty="0"/>
              <a:t>473115</a:t>
            </a:r>
          </a:p>
          <a:p>
            <a:r>
              <a:rPr lang="en-US" sz="1200" dirty="0"/>
              <a:t>473115</a:t>
            </a:r>
          </a:p>
          <a:p>
            <a:r>
              <a:rPr lang="en-US" sz="1200" dirty="0"/>
              <a:t>401000  47312565385821</a:t>
            </a:r>
          </a:p>
          <a:p>
            <a:r>
              <a:rPr lang="en-US" sz="1200" dirty="0"/>
              <a:t>(54-101000      4731 R  95)</a:t>
            </a:r>
          </a:p>
          <a:p>
            <a:r>
              <a:rPr lang="en-US" sz="1200" dirty="0"/>
              <a:t>(54-00-01-000-4731-95- )</a:t>
            </a:r>
          </a:p>
          <a:p>
            <a:endParaRPr lang="en-US" sz="1200" dirty="0"/>
          </a:p>
        </p:txBody>
      </p:sp>
      <p:sp>
        <p:nvSpPr>
          <p:cNvPr id="80901"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ransition advTm="795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6154"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6156"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6157"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6149"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6150"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6151"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6152" name="Text Box 11"/>
          <p:cNvSpPr txBox="1">
            <a:spLocks noChangeArrowheads="1"/>
          </p:cNvSpPr>
          <p:nvPr/>
        </p:nvSpPr>
        <p:spPr bwMode="auto">
          <a:xfrm>
            <a:off x="1219200" y="1066800"/>
            <a:ext cx="6105525" cy="396875"/>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6153" name="Text Box 12"/>
          <p:cNvSpPr txBox="1">
            <a:spLocks noChangeArrowheads="1"/>
          </p:cNvSpPr>
          <p:nvPr/>
        </p:nvSpPr>
        <p:spPr bwMode="auto">
          <a:xfrm>
            <a:off x="609600" y="1752600"/>
            <a:ext cx="6705600" cy="1631216"/>
          </a:xfrm>
          <a:prstGeom prst="rect">
            <a:avLst/>
          </a:prstGeom>
          <a:noFill/>
          <a:ln w="9525">
            <a:noFill/>
            <a:miter lim="800000"/>
            <a:headEnd/>
            <a:tailEnd/>
          </a:ln>
        </p:spPr>
        <p:txBody>
          <a:bodyPr>
            <a:spAutoFit/>
          </a:bodyPr>
          <a:lstStyle/>
          <a:p>
            <a:pPr algn="just"/>
            <a:r>
              <a:rPr lang="es-ES" sz="2000" b="1" dirty="0" smtClean="0"/>
              <a:t>SG-DC/DC3</a:t>
            </a:r>
            <a:r>
              <a:rPr lang="es-ES" sz="2000" dirty="0" smtClean="0"/>
              <a:t>	Este es un convertidor de voltaje el cual provee 5 VDC requeridos por la tarjeta madre (backplane).  Existen 2 ranuras  A y B para una segunda unidad de respaldo en caso de falla. Esta unidad es hot swappable.</a:t>
            </a:r>
            <a:endParaRPr lang="es-ES" sz="2000" dirty="0"/>
          </a:p>
        </p:txBody>
      </p:sp>
      <p:graphicFrame>
        <p:nvGraphicFramePr>
          <p:cNvPr id="6146" name="Object 13"/>
          <p:cNvGraphicFramePr>
            <a:graphicFrameLocks noChangeAspect="1"/>
          </p:cNvGraphicFramePr>
          <p:nvPr/>
        </p:nvGraphicFramePr>
        <p:xfrm>
          <a:off x="1828800" y="3276600"/>
          <a:ext cx="4572000" cy="1962150"/>
        </p:xfrm>
        <a:graphic>
          <a:graphicData uri="http://schemas.openxmlformats.org/presentationml/2006/ole">
            <p:oleObj spid="_x0000_s133122" name="Photo Editor Photo" r:id="rId4" imgW="4571429" imgH="1961905" progId="">
              <p:embed/>
            </p:oleObj>
          </a:graphicData>
        </a:graphic>
      </p:graphicFrame>
    </p:spTree>
  </p:cSld>
  <p:clrMapOvr>
    <a:masterClrMapping/>
  </p:clrMapOvr>
  <p:transition advTm="7952"/>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435434"/>
            <a:ext cx="9144000" cy="762000"/>
          </a:xfrm>
          <a:prstGeom prst="rect">
            <a:avLst/>
          </a:prstGeom>
          <a:noFill/>
          <a:ln w="9525">
            <a:noFill/>
            <a:miter lim="800000"/>
            <a:headEnd/>
            <a:tailEnd/>
          </a:ln>
        </p:spPr>
        <p:txBody>
          <a:bodyPr/>
          <a:lstStyle/>
          <a:p>
            <a:pPr algn="ctr"/>
            <a:r>
              <a:rPr lang="en-US" sz="2800" b="1" i="1" dirty="0" smtClean="0">
                <a:solidFill>
                  <a:srgbClr val="0070C0"/>
                </a:solidFill>
              </a:rPr>
              <a:t>Cable debug </a:t>
            </a:r>
            <a:r>
              <a:rPr lang="en-US" sz="2800" b="1" i="1" dirty="0" err="1" smtClean="0">
                <a:solidFill>
                  <a:srgbClr val="0070C0"/>
                </a:solidFill>
              </a:rPr>
              <a:t>para</a:t>
            </a:r>
            <a:r>
              <a:rPr lang="en-US" sz="2800" b="1" i="1" dirty="0" smtClean="0">
                <a:solidFill>
                  <a:srgbClr val="0070C0"/>
                </a:solidFill>
              </a:rPr>
              <a:t> DRL3</a:t>
            </a:r>
            <a:endParaRPr lang="en-US" sz="2800" b="1" i="1" dirty="0">
              <a:solidFill>
                <a:srgbClr val="0070C0"/>
              </a:solidFill>
            </a:endParaRPr>
          </a:p>
        </p:txBody>
      </p:sp>
      <p:pic>
        <p:nvPicPr>
          <p:cNvPr id="118786" name="Picture 2"/>
          <p:cNvPicPr>
            <a:picLocks noChangeAspect="1" noChangeArrowheads="1"/>
          </p:cNvPicPr>
          <p:nvPr/>
        </p:nvPicPr>
        <p:blipFill>
          <a:blip r:embed="rId2" cstate="print"/>
          <a:srcRect/>
          <a:stretch>
            <a:fillRect/>
          </a:stretch>
        </p:blipFill>
        <p:spPr bwMode="auto">
          <a:xfrm>
            <a:off x="2223407" y="1404258"/>
            <a:ext cx="4762500" cy="2133600"/>
          </a:xfrm>
          <a:prstGeom prst="rect">
            <a:avLst/>
          </a:prstGeom>
          <a:noFill/>
          <a:ln w="9525">
            <a:noFill/>
            <a:miter lim="800000"/>
            <a:headEnd/>
            <a:tailEnd/>
          </a:ln>
        </p:spPr>
      </p:pic>
      <p:sp>
        <p:nvSpPr>
          <p:cNvPr id="4" name="TextBox 3"/>
          <p:cNvSpPr txBox="1"/>
          <p:nvPr/>
        </p:nvSpPr>
        <p:spPr>
          <a:xfrm>
            <a:off x="816429" y="3973286"/>
            <a:ext cx="7674428" cy="1200329"/>
          </a:xfrm>
          <a:prstGeom prst="rect">
            <a:avLst/>
          </a:prstGeom>
          <a:noFill/>
        </p:spPr>
        <p:txBody>
          <a:bodyPr wrap="square" rtlCol="0">
            <a:spAutoFit/>
          </a:bodyPr>
          <a:lstStyle/>
          <a:p>
            <a:r>
              <a:rPr lang="es-ES" dirty="0" smtClean="0"/>
              <a:t>A través de este cable puede programarse la DRL3, puede actualizarse la tarjeta de línea y puede obtenerse los datos de la salida </a:t>
            </a:r>
            <a:r>
              <a:rPr lang="es-ES" dirty="0" err="1" smtClean="0"/>
              <a:t>debug</a:t>
            </a:r>
            <a:r>
              <a:rPr lang="es-ES" dirty="0" smtClean="0"/>
              <a:t>.</a:t>
            </a:r>
          </a:p>
          <a:p>
            <a:endParaRPr lang="es-ES" dirty="0" smtClean="0"/>
          </a:p>
          <a:p>
            <a:r>
              <a:rPr lang="es-ES" dirty="0" smtClean="0"/>
              <a:t>*</a:t>
            </a:r>
            <a:r>
              <a:rPr lang="es-ES" b="1" dirty="0" smtClean="0"/>
              <a:t>Nota</a:t>
            </a:r>
            <a:r>
              <a:rPr lang="es-ES" dirty="0" smtClean="0"/>
              <a:t>: Debe habilitarse la opción 1F </a:t>
            </a:r>
            <a:r>
              <a:rPr lang="es-ES" dirty="0" err="1" smtClean="0"/>
              <a:t>unicamente</a:t>
            </a:r>
            <a:r>
              <a:rPr lang="es-ES" dirty="0" smtClean="0"/>
              <a:t> cuando sea necesario.</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435434"/>
            <a:ext cx="9144000" cy="762000"/>
          </a:xfrm>
          <a:prstGeom prst="rect">
            <a:avLst/>
          </a:prstGeom>
          <a:noFill/>
          <a:ln w="9525">
            <a:noFill/>
            <a:miter lim="800000"/>
            <a:headEnd/>
            <a:tailEnd/>
          </a:ln>
        </p:spPr>
        <p:txBody>
          <a:bodyPr/>
          <a:lstStyle/>
          <a:p>
            <a:pPr algn="ctr"/>
            <a:r>
              <a:rPr lang="en-US" sz="2800" b="1" i="1" dirty="0" smtClean="0">
                <a:solidFill>
                  <a:srgbClr val="0070C0"/>
                </a:solidFill>
              </a:rPr>
              <a:t>Cable debug </a:t>
            </a:r>
            <a:r>
              <a:rPr lang="en-US" sz="2800" b="1" i="1" dirty="0" err="1" smtClean="0">
                <a:solidFill>
                  <a:srgbClr val="0070C0"/>
                </a:solidFill>
              </a:rPr>
              <a:t>para</a:t>
            </a:r>
            <a:r>
              <a:rPr lang="en-US" sz="2800" b="1" i="1" dirty="0" smtClean="0">
                <a:solidFill>
                  <a:srgbClr val="0070C0"/>
                </a:solidFill>
              </a:rPr>
              <a:t> DRL3</a:t>
            </a:r>
            <a:endParaRPr lang="en-US" sz="2800" b="1" i="1" dirty="0">
              <a:solidFill>
                <a:srgbClr val="0070C0"/>
              </a:solidFill>
            </a:endParaRPr>
          </a:p>
        </p:txBody>
      </p:sp>
      <p:sp>
        <p:nvSpPr>
          <p:cNvPr id="4" name="TextBox 3"/>
          <p:cNvSpPr txBox="1"/>
          <p:nvPr/>
        </p:nvSpPr>
        <p:spPr>
          <a:xfrm>
            <a:off x="816429" y="1164772"/>
            <a:ext cx="7674428" cy="369332"/>
          </a:xfrm>
          <a:prstGeom prst="rect">
            <a:avLst/>
          </a:prstGeom>
          <a:noFill/>
        </p:spPr>
        <p:txBody>
          <a:bodyPr wrap="square" rtlCol="0">
            <a:spAutoFit/>
          </a:bodyPr>
          <a:lstStyle/>
          <a:p>
            <a:r>
              <a:rPr lang="es-ES" dirty="0" smtClean="0"/>
              <a:t>La conexión se hade a través de </a:t>
            </a:r>
            <a:r>
              <a:rPr lang="es-ES" i="1" dirty="0" smtClean="0"/>
              <a:t>Hyperterminal</a:t>
            </a:r>
            <a:endParaRPr lang="en-US" i="1" dirty="0"/>
          </a:p>
        </p:txBody>
      </p:sp>
      <p:pic>
        <p:nvPicPr>
          <p:cNvPr id="119810" name="Picture 2"/>
          <p:cNvPicPr>
            <a:picLocks noChangeAspect="1" noChangeArrowheads="1"/>
          </p:cNvPicPr>
          <p:nvPr/>
        </p:nvPicPr>
        <p:blipFill>
          <a:blip r:embed="rId2" cstate="print"/>
          <a:srcRect/>
          <a:stretch>
            <a:fillRect/>
          </a:stretch>
        </p:blipFill>
        <p:spPr bwMode="auto">
          <a:xfrm>
            <a:off x="3162300" y="2019300"/>
            <a:ext cx="2819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435434"/>
            <a:ext cx="9144000" cy="762000"/>
          </a:xfrm>
          <a:prstGeom prst="rect">
            <a:avLst/>
          </a:prstGeom>
          <a:noFill/>
          <a:ln w="9525">
            <a:noFill/>
            <a:miter lim="800000"/>
            <a:headEnd/>
            <a:tailEnd/>
          </a:ln>
        </p:spPr>
        <p:txBody>
          <a:bodyPr/>
          <a:lstStyle/>
          <a:p>
            <a:pPr algn="ctr"/>
            <a:r>
              <a:rPr lang="es-ES" sz="2800" b="1" i="1" smtClean="0">
                <a:solidFill>
                  <a:srgbClr val="0070C0"/>
                </a:solidFill>
              </a:rPr>
              <a:t>Cable debug para DRL3</a:t>
            </a:r>
            <a:endParaRPr lang="es-ES" sz="2800" b="1" i="1">
              <a:solidFill>
                <a:srgbClr val="0070C0"/>
              </a:solidFill>
            </a:endParaRPr>
          </a:p>
        </p:txBody>
      </p:sp>
      <p:sp>
        <p:nvSpPr>
          <p:cNvPr id="4" name="TextBox 3"/>
          <p:cNvSpPr txBox="1"/>
          <p:nvPr/>
        </p:nvSpPr>
        <p:spPr>
          <a:xfrm>
            <a:off x="816429" y="1164772"/>
            <a:ext cx="7674428" cy="369332"/>
          </a:xfrm>
          <a:prstGeom prst="rect">
            <a:avLst/>
          </a:prstGeom>
          <a:noFill/>
        </p:spPr>
        <p:txBody>
          <a:bodyPr wrap="square" rtlCol="0">
            <a:spAutoFit/>
          </a:bodyPr>
          <a:lstStyle/>
          <a:p>
            <a:r>
              <a:rPr lang="es-ES" smtClean="0"/>
              <a:t>La conexión se hade a través de </a:t>
            </a:r>
            <a:r>
              <a:rPr lang="es-ES" i="1" smtClean="0"/>
              <a:t>Hyperterminal</a:t>
            </a:r>
            <a:endParaRPr lang="es-ES" i="1"/>
          </a:p>
        </p:txBody>
      </p:sp>
      <p:pic>
        <p:nvPicPr>
          <p:cNvPr id="120834" name="Picture 2"/>
          <p:cNvPicPr>
            <a:picLocks noChangeAspect="1" noChangeArrowheads="1"/>
          </p:cNvPicPr>
          <p:nvPr/>
        </p:nvPicPr>
        <p:blipFill>
          <a:blip r:embed="rId2" cstate="print"/>
          <a:srcRect/>
          <a:stretch>
            <a:fillRect/>
          </a:stretch>
        </p:blipFill>
        <p:spPr bwMode="auto">
          <a:xfrm>
            <a:off x="2939824" y="1676404"/>
            <a:ext cx="328612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0" y="879475"/>
            <a:ext cx="9144000" cy="762000"/>
          </a:xfrm>
          <a:prstGeom prst="rect">
            <a:avLst/>
          </a:prstGeom>
          <a:noFill/>
          <a:ln w="9525">
            <a:noFill/>
            <a:miter lim="800000"/>
            <a:headEnd/>
            <a:tailEnd/>
          </a:ln>
        </p:spPr>
        <p:txBody>
          <a:bodyPr/>
          <a:lstStyle/>
          <a:p>
            <a:pPr algn="ctr"/>
            <a:r>
              <a:rPr lang="es-ES" sz="2800" b="1" smtClean="0">
                <a:solidFill>
                  <a:srgbClr val="0070C0"/>
                </a:solidFill>
              </a:rPr>
              <a:t>Programación Básica</a:t>
            </a:r>
            <a:endParaRPr lang="es-ES" sz="2800" b="1">
              <a:solidFill>
                <a:srgbClr val="0070C0"/>
              </a:solidFill>
            </a:endParaRPr>
          </a:p>
        </p:txBody>
      </p:sp>
      <p:sp>
        <p:nvSpPr>
          <p:cNvPr id="81923" name="TextBox 2"/>
          <p:cNvSpPr txBox="1">
            <a:spLocks noChangeArrowheads="1"/>
          </p:cNvSpPr>
          <p:nvPr/>
        </p:nvSpPr>
        <p:spPr bwMode="auto">
          <a:xfrm>
            <a:off x="725488" y="2159000"/>
            <a:ext cx="7889875" cy="1200329"/>
          </a:xfrm>
          <a:prstGeom prst="rect">
            <a:avLst/>
          </a:prstGeom>
          <a:noFill/>
          <a:ln w="9525">
            <a:noFill/>
            <a:miter lim="800000"/>
            <a:headEnd/>
            <a:tailEnd/>
          </a:ln>
        </p:spPr>
        <p:txBody>
          <a:bodyPr>
            <a:spAutoFit/>
          </a:bodyPr>
          <a:lstStyle/>
          <a:p>
            <a:pPr algn="just"/>
            <a:r>
              <a:rPr lang="es-ES" sz="2400" smtClean="0"/>
              <a:t>Las siguientes opciones pueden ser usadas para programación básica, para programación avanzada por favor refiérase al manual de instalación.</a:t>
            </a:r>
            <a:endParaRPr lang="es-E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s-ES" sz="2800" b="1" dirty="0" smtClean="0">
                <a:solidFill>
                  <a:srgbClr val="0070C0"/>
                </a:solidFill>
              </a:rPr>
              <a:t>Programación Básica</a:t>
            </a:r>
          </a:p>
          <a:p>
            <a:pPr algn="ctr"/>
            <a:r>
              <a:rPr lang="es-ES" sz="2400" b="1" dirty="0" smtClean="0"/>
              <a:t>Habilitar </a:t>
            </a:r>
            <a:r>
              <a:rPr lang="es-ES" sz="2400" b="1" dirty="0" err="1" smtClean="0"/>
              <a:t>caller</a:t>
            </a:r>
            <a:r>
              <a:rPr lang="es-ES" sz="2400" b="1" dirty="0" smtClean="0"/>
              <a:t> ID (En impresora y en automatización)</a:t>
            </a:r>
            <a:endParaRPr lang="es-ES" sz="2400" b="1" dirty="0">
              <a:solidFill>
                <a:srgbClr val="0070C0"/>
              </a:solidFill>
            </a:endParaRPr>
          </a:p>
        </p:txBody>
      </p:sp>
      <p:sp>
        <p:nvSpPr>
          <p:cNvPr id="82948" name="Rectangle 1"/>
          <p:cNvSpPr>
            <a:spLocks noChangeArrowheads="1"/>
          </p:cNvSpPr>
          <p:nvPr/>
        </p:nvSpPr>
        <p:spPr bwMode="auto">
          <a:xfrm>
            <a:off x="2005013" y="2092325"/>
            <a:ext cx="4829175" cy="2308225"/>
          </a:xfrm>
          <a:prstGeom prst="rect">
            <a:avLst/>
          </a:prstGeom>
          <a:noFill/>
          <a:ln w="9525">
            <a:noFill/>
            <a:miter lim="800000"/>
            <a:headEnd/>
            <a:tailEnd/>
          </a:ln>
        </p:spPr>
        <p:txBody>
          <a:bodyPr anchor="ctr">
            <a:spAutoFit/>
          </a:bodyPr>
          <a:lstStyle/>
          <a:p>
            <a:pPr algn="just" eaLnBrk="0" hangingPunct="0"/>
            <a:r>
              <a:rPr lang="es-ES" sz="2400" b="1" dirty="0" smtClean="0">
                <a:ea typeface="Calibri" pitchFamily="34" charset="0"/>
                <a:cs typeface="Times New Roman" pitchFamily="18" charset="0"/>
              </a:rPr>
              <a:t>Opciones DRL3:</a:t>
            </a:r>
            <a:endParaRPr lang="es-ES" sz="2400" dirty="0" smtClean="0">
              <a:ea typeface="Calibri" pitchFamily="34" charset="0"/>
              <a:cs typeface="Times New Roman" pitchFamily="18" charset="0"/>
            </a:endParaRPr>
          </a:p>
          <a:p>
            <a:pPr algn="just" eaLnBrk="0" hangingPunct="0"/>
            <a:r>
              <a:rPr lang="es-ES" sz="2400" dirty="0" smtClean="0">
                <a:ea typeface="Calibri" pitchFamily="34" charset="0"/>
                <a:cs typeface="Times New Roman" pitchFamily="18" charset="0"/>
              </a:rPr>
              <a:t>- Opción 12: 01</a:t>
            </a:r>
          </a:p>
          <a:p>
            <a:pPr algn="just" eaLnBrk="0" hangingPunct="0"/>
            <a:r>
              <a:rPr lang="es-ES" sz="2400" dirty="0" smtClean="0">
                <a:ea typeface="Calibri" pitchFamily="34" charset="0"/>
                <a:cs typeface="Times New Roman" pitchFamily="18" charset="0"/>
              </a:rPr>
              <a:t>- </a:t>
            </a:r>
            <a:r>
              <a:rPr lang="es-ES" sz="2400" u="sng" dirty="0" smtClean="0">
                <a:ea typeface="Calibri" pitchFamily="34" charset="0"/>
                <a:cs typeface="Times New Roman" pitchFamily="18" charset="0"/>
              </a:rPr>
              <a:t>Opción 13: 01</a:t>
            </a:r>
          </a:p>
          <a:p>
            <a:pPr algn="just" eaLnBrk="0" hangingPunct="0"/>
            <a:r>
              <a:rPr lang="es-ES" sz="2400" dirty="0" smtClean="0">
                <a:ea typeface="Calibri" pitchFamily="34" charset="0"/>
                <a:cs typeface="Times New Roman" pitchFamily="18" charset="0"/>
              </a:rPr>
              <a:t>- Opción 14: 01</a:t>
            </a:r>
          </a:p>
          <a:p>
            <a:pPr algn="just" eaLnBrk="0" hangingPunct="0"/>
            <a:r>
              <a:rPr lang="es-ES" sz="2400" dirty="0" smtClean="0">
                <a:ea typeface="Calibri" pitchFamily="34" charset="0"/>
                <a:cs typeface="Times New Roman" pitchFamily="18" charset="0"/>
              </a:rPr>
              <a:t>- Opción 20: 01</a:t>
            </a:r>
          </a:p>
          <a:p>
            <a:pPr algn="just" eaLnBrk="0" hangingPunct="0"/>
            <a:r>
              <a:rPr lang="es-ES" sz="2400" dirty="0" smtClean="0">
                <a:ea typeface="Calibri" pitchFamily="34" charset="0"/>
                <a:cs typeface="Times New Roman" pitchFamily="18" charset="0"/>
              </a:rPr>
              <a:t>- Opción 27: 0A</a:t>
            </a:r>
            <a:endParaRPr lang="es-ES" sz="2400" dirty="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s-ES" sz="2800" b="1" dirty="0" smtClean="0">
                <a:solidFill>
                  <a:srgbClr val="0070C0"/>
                </a:solidFill>
              </a:rPr>
              <a:t>Programación básica</a:t>
            </a:r>
          </a:p>
          <a:p>
            <a:pPr algn="ctr"/>
            <a:r>
              <a:rPr lang="es-ES" sz="2400" b="1" dirty="0" smtClean="0"/>
              <a:t>Habilitar ANI y DNIS</a:t>
            </a:r>
            <a:endParaRPr lang="es-ES" sz="2400" b="1" dirty="0">
              <a:solidFill>
                <a:srgbClr val="0070C0"/>
              </a:solidFill>
            </a:endParaRPr>
          </a:p>
        </p:txBody>
      </p:sp>
      <p:sp>
        <p:nvSpPr>
          <p:cNvPr id="83972" name="Rectangle 1"/>
          <p:cNvSpPr>
            <a:spLocks noChangeArrowheads="1"/>
          </p:cNvSpPr>
          <p:nvPr/>
        </p:nvSpPr>
        <p:spPr bwMode="auto">
          <a:xfrm>
            <a:off x="2146300" y="1828800"/>
            <a:ext cx="4829175" cy="4154488"/>
          </a:xfrm>
          <a:prstGeom prst="rect">
            <a:avLst/>
          </a:prstGeom>
          <a:noFill/>
          <a:ln w="9525">
            <a:noFill/>
            <a:miter lim="800000"/>
            <a:headEnd/>
            <a:tailEnd/>
          </a:ln>
        </p:spPr>
        <p:txBody>
          <a:bodyPr anchor="ctr">
            <a:spAutoFit/>
          </a:bodyPr>
          <a:lstStyle/>
          <a:p>
            <a:r>
              <a:rPr lang="es-ES" sz="2400" b="1" u="sng" dirty="0" smtClean="0"/>
              <a:t>Usando 4 dígitos DNIS </a:t>
            </a:r>
            <a:endParaRPr lang="es-ES" sz="2400" dirty="0" smtClean="0"/>
          </a:p>
          <a:p>
            <a:r>
              <a:rPr lang="es-ES" sz="2400" b="1" dirty="0" smtClean="0"/>
              <a:t>DRL3 Opciones:</a:t>
            </a:r>
            <a:endParaRPr lang="es-ES" sz="2400" dirty="0" smtClean="0"/>
          </a:p>
          <a:p>
            <a:r>
              <a:rPr lang="es-ES" sz="2400" dirty="0" smtClean="0"/>
              <a:t>- Opción 02: 02</a:t>
            </a:r>
          </a:p>
          <a:p>
            <a:r>
              <a:rPr lang="es-ES" sz="2400" dirty="0" smtClean="0"/>
              <a:t>- Opción 12: 45</a:t>
            </a:r>
          </a:p>
          <a:p>
            <a:pPr>
              <a:buFontTx/>
              <a:buChar char="-"/>
            </a:pPr>
            <a:r>
              <a:rPr lang="es-ES" sz="2400" dirty="0" smtClean="0"/>
              <a:t> Opción 13: 04 </a:t>
            </a:r>
          </a:p>
          <a:p>
            <a:pPr>
              <a:buFontTx/>
              <a:buChar char="-"/>
            </a:pPr>
            <a:r>
              <a:rPr lang="es-ES" sz="2400" dirty="0" smtClean="0"/>
              <a:t> Opción 14: 04</a:t>
            </a:r>
          </a:p>
          <a:p>
            <a:r>
              <a:rPr lang="es-ES" sz="2400" dirty="0" smtClean="0"/>
              <a:t>- Opción 20: 04</a:t>
            </a:r>
          </a:p>
          <a:p>
            <a:r>
              <a:rPr lang="es-ES" sz="2400" dirty="0" smtClean="0"/>
              <a:t>- Opción 27: 04</a:t>
            </a:r>
          </a:p>
          <a:p>
            <a:r>
              <a:rPr lang="es-ES" sz="2400" b="1" dirty="0" smtClean="0"/>
              <a:t>CPM3 Opciones:</a:t>
            </a:r>
            <a:endParaRPr lang="es-ES" sz="2400" dirty="0" smtClean="0"/>
          </a:p>
          <a:p>
            <a:r>
              <a:rPr lang="es-ES" sz="2400" dirty="0" smtClean="0"/>
              <a:t>- Opción 10: 4</a:t>
            </a:r>
          </a:p>
          <a:p>
            <a:r>
              <a:rPr lang="es-ES" sz="2400" dirty="0" smtClean="0"/>
              <a:t>- Opción 11: 4</a:t>
            </a:r>
            <a:endParaRPr lang="es-ES" sz="2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s-ES" sz="3200" b="1" dirty="0" smtClean="0">
                <a:solidFill>
                  <a:srgbClr val="0070C0"/>
                </a:solidFill>
              </a:rPr>
              <a:t>Programación básica</a:t>
            </a:r>
          </a:p>
          <a:p>
            <a:pPr algn="ctr"/>
            <a:r>
              <a:rPr lang="es-ES" sz="2800" b="1" dirty="0" smtClean="0"/>
              <a:t>Habilitar ANI y DNIS</a:t>
            </a:r>
            <a:endParaRPr lang="es-ES" sz="2800" b="1" dirty="0">
              <a:solidFill>
                <a:srgbClr val="0070C0"/>
              </a:solidFill>
            </a:endParaRPr>
          </a:p>
        </p:txBody>
      </p:sp>
      <p:sp>
        <p:nvSpPr>
          <p:cNvPr id="84995" name="Rectangle 1"/>
          <p:cNvSpPr>
            <a:spLocks noChangeArrowheads="1"/>
          </p:cNvSpPr>
          <p:nvPr/>
        </p:nvSpPr>
        <p:spPr bwMode="auto">
          <a:xfrm>
            <a:off x="2146300" y="1851484"/>
            <a:ext cx="4829175" cy="4522788"/>
          </a:xfrm>
          <a:prstGeom prst="rect">
            <a:avLst/>
          </a:prstGeom>
          <a:noFill/>
          <a:ln w="9525">
            <a:noFill/>
            <a:miter lim="800000"/>
            <a:headEnd/>
            <a:tailEnd/>
          </a:ln>
        </p:spPr>
        <p:txBody>
          <a:bodyPr anchor="ctr">
            <a:spAutoFit/>
          </a:bodyPr>
          <a:lstStyle/>
          <a:p>
            <a:r>
              <a:rPr lang="es-ES" sz="2400" b="1" u="sng" dirty="0" smtClean="0"/>
              <a:t>Usando 5 dígitos DNIS </a:t>
            </a:r>
            <a:endParaRPr lang="es-ES" sz="2400" dirty="0" smtClean="0"/>
          </a:p>
          <a:p>
            <a:r>
              <a:rPr lang="es-ES" sz="2400" b="1" dirty="0" smtClean="0"/>
              <a:t>DRL3 Opciones:  </a:t>
            </a:r>
            <a:endParaRPr lang="es-ES" sz="2400" dirty="0" smtClean="0"/>
          </a:p>
          <a:p>
            <a:r>
              <a:rPr lang="es-ES" sz="2400" dirty="0" smtClean="0"/>
              <a:t>- Opción 02: 0A</a:t>
            </a:r>
          </a:p>
          <a:p>
            <a:r>
              <a:rPr lang="es-ES" sz="2400" dirty="0" smtClean="0"/>
              <a:t>- Opción 12: 46</a:t>
            </a:r>
          </a:p>
          <a:p>
            <a:pPr>
              <a:buFontTx/>
              <a:buChar char="-"/>
            </a:pPr>
            <a:r>
              <a:rPr lang="es-ES" sz="2400" dirty="0" smtClean="0"/>
              <a:t> Opción 13: 04</a:t>
            </a:r>
          </a:p>
          <a:p>
            <a:pPr>
              <a:buFontTx/>
              <a:buChar char="-"/>
            </a:pPr>
            <a:r>
              <a:rPr lang="es-ES" sz="2400" dirty="0" smtClean="0"/>
              <a:t> Opción 14: 04</a:t>
            </a:r>
          </a:p>
          <a:p>
            <a:r>
              <a:rPr lang="es-ES" sz="2400" dirty="0" smtClean="0"/>
              <a:t>- Opción 20: 04</a:t>
            </a:r>
          </a:p>
          <a:p>
            <a:r>
              <a:rPr lang="es-ES" sz="2400" dirty="0" smtClean="0"/>
              <a:t>- Opción 27: 05</a:t>
            </a:r>
          </a:p>
          <a:p>
            <a:r>
              <a:rPr lang="es-ES" sz="2400" b="1" dirty="0" smtClean="0"/>
              <a:t>CPM3 Opciones</a:t>
            </a:r>
            <a:endParaRPr lang="es-ES" sz="2400" dirty="0" smtClean="0"/>
          </a:p>
          <a:p>
            <a:r>
              <a:rPr lang="es-ES" sz="2400" dirty="0" smtClean="0"/>
              <a:t>- Opción 10: 5</a:t>
            </a:r>
          </a:p>
          <a:p>
            <a:r>
              <a:rPr lang="es-ES" sz="2400" dirty="0" smtClean="0"/>
              <a:t>- Opción 11: 5</a:t>
            </a:r>
          </a:p>
          <a:p>
            <a:endParaRPr lang="es-E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s-ES" sz="2800" b="1" dirty="0" smtClean="0">
                <a:solidFill>
                  <a:srgbClr val="0070C0"/>
                </a:solidFill>
              </a:rPr>
              <a:t>Programación Básica</a:t>
            </a:r>
          </a:p>
          <a:p>
            <a:pPr algn="ctr"/>
            <a:r>
              <a:rPr lang="es-ES" sz="2400" b="1" dirty="0" smtClean="0"/>
              <a:t>Lista de opciones DRL3 requeridas para instalaciones estándar</a:t>
            </a:r>
            <a:endParaRPr lang="es-ES" sz="2400" b="1" dirty="0">
              <a:solidFill>
                <a:srgbClr val="0070C0"/>
              </a:solidFill>
            </a:endParaRPr>
          </a:p>
        </p:txBody>
      </p:sp>
      <p:sp>
        <p:nvSpPr>
          <p:cNvPr id="86019" name="Rectangle 1"/>
          <p:cNvSpPr>
            <a:spLocks noChangeArrowheads="1"/>
          </p:cNvSpPr>
          <p:nvPr/>
        </p:nvSpPr>
        <p:spPr bwMode="auto">
          <a:xfrm>
            <a:off x="866775" y="2471738"/>
            <a:ext cx="7580313" cy="1568450"/>
          </a:xfrm>
          <a:prstGeom prst="rect">
            <a:avLst/>
          </a:prstGeom>
          <a:noFill/>
          <a:ln w="9525">
            <a:noFill/>
            <a:miter lim="800000"/>
            <a:headEnd/>
            <a:tailEnd/>
          </a:ln>
        </p:spPr>
        <p:txBody>
          <a:bodyPr anchor="ctr">
            <a:spAutoFit/>
          </a:bodyPr>
          <a:lstStyle/>
          <a:p>
            <a:r>
              <a:rPr lang="es-ES" sz="2400" b="1" dirty="0" smtClean="0"/>
              <a:t>Opciones </a:t>
            </a:r>
            <a:r>
              <a:rPr lang="en-US" sz="2400" b="1" dirty="0" smtClean="0"/>
              <a:t>DRL3 :</a:t>
            </a:r>
            <a:r>
              <a:rPr lang="en-US" sz="2400" dirty="0" smtClean="0"/>
              <a:t> </a:t>
            </a:r>
            <a:endParaRPr lang="en-US" sz="2400" dirty="0"/>
          </a:p>
          <a:p>
            <a:r>
              <a:rPr lang="en-US" sz="2400" dirty="0" smtClean="0"/>
              <a:t>01, 02</a:t>
            </a:r>
            <a:r>
              <a:rPr lang="en-US" sz="2400" dirty="0"/>
              <a:t>, 12, 13, </a:t>
            </a:r>
            <a:r>
              <a:rPr lang="en-US" sz="2400" dirty="0" smtClean="0"/>
              <a:t>14,19</a:t>
            </a:r>
            <a:r>
              <a:rPr lang="en-US" sz="2400" dirty="0"/>
              <a:t>, 1C, </a:t>
            </a:r>
            <a:r>
              <a:rPr lang="en-US" sz="2400" dirty="0" smtClean="0"/>
              <a:t>20</a:t>
            </a:r>
            <a:r>
              <a:rPr lang="en-US" sz="2400" dirty="0"/>
              <a:t>, 27, 2D, 70, 71, 73</a:t>
            </a:r>
            <a:r>
              <a:rPr lang="en-US" sz="2400" dirty="0" smtClean="0"/>
              <a:t>, </a:t>
            </a:r>
            <a:r>
              <a:rPr lang="en-US" sz="2400" dirty="0"/>
              <a:t>96, 97, </a:t>
            </a:r>
            <a:r>
              <a:rPr lang="en-US" sz="2400" dirty="0" smtClean="0"/>
              <a:t>A5, A7, </a:t>
            </a:r>
            <a:r>
              <a:rPr lang="en-US" sz="2400" dirty="0"/>
              <a:t>81-88.</a:t>
            </a:r>
          </a:p>
          <a:p>
            <a:endParaRPr 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n-US" sz="2800" b="1">
                <a:solidFill>
                  <a:srgbClr val="0070C0"/>
                </a:solidFill>
              </a:rPr>
              <a:t>2-Way voices Settings</a:t>
            </a:r>
          </a:p>
          <a:p>
            <a:pPr algn="ctr"/>
            <a:r>
              <a:rPr lang="en-US" sz="2800" b="1"/>
              <a:t>No Hook Flash</a:t>
            </a:r>
            <a:endParaRPr lang="en-US" sz="2800" b="1">
              <a:solidFill>
                <a:srgbClr val="0070C0"/>
              </a:solidFill>
            </a:endParaRPr>
          </a:p>
        </p:txBody>
      </p:sp>
      <p:sp>
        <p:nvSpPr>
          <p:cNvPr id="87043" name="Rectangle 1"/>
          <p:cNvSpPr>
            <a:spLocks noChangeArrowheads="1"/>
          </p:cNvSpPr>
          <p:nvPr/>
        </p:nvSpPr>
        <p:spPr bwMode="auto">
          <a:xfrm>
            <a:off x="782638" y="1871663"/>
            <a:ext cx="7578725" cy="3786187"/>
          </a:xfrm>
          <a:prstGeom prst="rect">
            <a:avLst/>
          </a:prstGeom>
          <a:noFill/>
          <a:ln w="9525">
            <a:noFill/>
            <a:miter lim="800000"/>
            <a:headEnd/>
            <a:tailEnd/>
          </a:ln>
        </p:spPr>
        <p:txBody>
          <a:bodyPr anchor="ctr">
            <a:spAutoFit/>
          </a:bodyPr>
          <a:lstStyle/>
          <a:p>
            <a:r>
              <a:rPr lang="en-US" sz="2400" dirty="0"/>
              <a:t>If we want to set 2-way voices </a:t>
            </a:r>
            <a:r>
              <a:rPr lang="en-US" sz="2400" b="1" dirty="0"/>
              <a:t>without Hook Flash</a:t>
            </a:r>
            <a:r>
              <a:rPr lang="en-US" sz="2400" dirty="0"/>
              <a:t>, we will need to use a </a:t>
            </a:r>
            <a:r>
              <a:rPr lang="en-US" sz="2400" b="1" dirty="0"/>
              <a:t>Phone Line Simulator </a:t>
            </a:r>
            <a:r>
              <a:rPr lang="en-US" sz="2400" dirty="0"/>
              <a:t>and the </a:t>
            </a:r>
            <a:r>
              <a:rPr lang="en-US" sz="2400" b="1" dirty="0"/>
              <a:t>Chanel B on the BP3X. </a:t>
            </a:r>
            <a:r>
              <a:rPr lang="en-US" sz="2400" dirty="0"/>
              <a:t>In this case when the receiver will process the alarm signal first then it will open a 2-way voices session to process the 2-way voices data, this data will be processed throw the channel B.</a:t>
            </a:r>
          </a:p>
          <a:p>
            <a:r>
              <a:rPr lang="en-US" sz="2400" dirty="0"/>
              <a:t>In this case the following </a:t>
            </a:r>
            <a:r>
              <a:rPr lang="en-US" sz="2400" dirty="0" err="1" smtClean="0"/>
              <a:t>Opciones</a:t>
            </a:r>
            <a:r>
              <a:rPr lang="en-US" sz="2400" dirty="0" smtClean="0"/>
              <a:t> </a:t>
            </a:r>
            <a:r>
              <a:rPr lang="en-US" sz="2400" dirty="0"/>
              <a:t>need to be set on the DLR3: </a:t>
            </a:r>
            <a:r>
              <a:rPr lang="en-US" sz="2400" b="1" dirty="0"/>
              <a:t>04, 7A-7E, 7F.</a:t>
            </a:r>
            <a:endParaRPr lang="en-US" sz="2400" dirty="0"/>
          </a:p>
          <a:p>
            <a:endParaRPr lang="en-US" sz="2400"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0" y="841375"/>
            <a:ext cx="9144000" cy="911225"/>
          </a:xfrm>
          <a:prstGeom prst="rect">
            <a:avLst/>
          </a:prstGeom>
          <a:noFill/>
          <a:ln w="9525">
            <a:noFill/>
            <a:miter lim="800000"/>
            <a:headEnd/>
            <a:tailEnd/>
          </a:ln>
        </p:spPr>
        <p:txBody>
          <a:bodyPr/>
          <a:lstStyle/>
          <a:p>
            <a:pPr algn="ctr"/>
            <a:r>
              <a:rPr lang="en-US" sz="2800" b="1">
                <a:solidFill>
                  <a:srgbClr val="0070C0"/>
                </a:solidFill>
              </a:rPr>
              <a:t>2-Way voices Settings</a:t>
            </a:r>
          </a:p>
          <a:p>
            <a:pPr algn="ctr"/>
            <a:r>
              <a:rPr lang="en-US" sz="2800" b="1"/>
              <a:t>With Hook Flash</a:t>
            </a:r>
            <a:endParaRPr lang="en-US" sz="2800" b="1">
              <a:solidFill>
                <a:srgbClr val="0070C0"/>
              </a:solidFill>
            </a:endParaRPr>
          </a:p>
        </p:txBody>
      </p:sp>
      <p:sp>
        <p:nvSpPr>
          <p:cNvPr id="88067" name="Rectangle 1"/>
          <p:cNvSpPr>
            <a:spLocks noChangeArrowheads="1"/>
          </p:cNvSpPr>
          <p:nvPr/>
        </p:nvSpPr>
        <p:spPr bwMode="auto">
          <a:xfrm>
            <a:off x="782638" y="2057400"/>
            <a:ext cx="7578725" cy="3416300"/>
          </a:xfrm>
          <a:prstGeom prst="rect">
            <a:avLst/>
          </a:prstGeom>
          <a:noFill/>
          <a:ln w="9525">
            <a:noFill/>
            <a:miter lim="800000"/>
            <a:headEnd/>
            <a:tailEnd/>
          </a:ln>
        </p:spPr>
        <p:txBody>
          <a:bodyPr anchor="ctr">
            <a:spAutoFit/>
          </a:bodyPr>
          <a:lstStyle/>
          <a:p>
            <a:r>
              <a:rPr lang="en-US" sz="2400" dirty="0"/>
              <a:t>If we want to set up 2-way voices </a:t>
            </a:r>
            <a:r>
              <a:rPr lang="en-US" sz="2400" b="1" dirty="0"/>
              <a:t>With Hook Flash</a:t>
            </a:r>
            <a:r>
              <a:rPr lang="en-US" sz="2400" dirty="0"/>
              <a:t>, first we have to make sure the </a:t>
            </a:r>
            <a:r>
              <a:rPr lang="en-US" sz="2400" b="1" dirty="0"/>
              <a:t>phone system can support</a:t>
            </a:r>
            <a:r>
              <a:rPr lang="en-US" sz="2400" dirty="0"/>
              <a:t> the Hook Flash. In this case when the receiver will process the alarm signal first then it will open a 2-way voices session by dialing an extension or a number and then transferring the call to this extension.</a:t>
            </a:r>
          </a:p>
          <a:p>
            <a:r>
              <a:rPr lang="en-US" sz="2400" dirty="0"/>
              <a:t>In this case the following </a:t>
            </a:r>
            <a:r>
              <a:rPr lang="en-US" sz="2400" dirty="0" err="1" smtClean="0"/>
              <a:t>Opciones</a:t>
            </a:r>
            <a:r>
              <a:rPr lang="en-US" sz="2400" dirty="0" smtClean="0"/>
              <a:t> </a:t>
            </a:r>
            <a:r>
              <a:rPr lang="en-US" sz="2400" dirty="0"/>
              <a:t>need to be set on the DLR3: </a:t>
            </a:r>
            <a:r>
              <a:rPr lang="en-US" sz="2400" b="1" dirty="0"/>
              <a:t>04</a:t>
            </a:r>
            <a:r>
              <a:rPr lang="en-US" sz="2400" dirty="0"/>
              <a:t>, </a:t>
            </a:r>
            <a:r>
              <a:rPr lang="en-US" sz="2400" b="1" dirty="0"/>
              <a:t>11</a:t>
            </a:r>
            <a:r>
              <a:rPr lang="en-US" sz="2400" dirty="0"/>
              <a:t>, </a:t>
            </a:r>
            <a:r>
              <a:rPr lang="en-US" sz="2400" b="1" dirty="0"/>
              <a:t>2A, 7A-7E, 7F, A8-AF.</a:t>
            </a:r>
            <a:endParaRPr lang="en-US" sz="24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s-ES" b="1" dirty="0"/>
          </a:p>
        </p:txBody>
      </p:sp>
      <p:grpSp>
        <p:nvGrpSpPr>
          <p:cNvPr id="2" name="Group 3"/>
          <p:cNvGrpSpPr>
            <a:grpSpLocks/>
          </p:cNvGrpSpPr>
          <p:nvPr/>
        </p:nvGrpSpPr>
        <p:grpSpPr bwMode="auto">
          <a:xfrm>
            <a:off x="2170113" y="2994025"/>
            <a:ext cx="4803775" cy="869950"/>
            <a:chOff x="0" y="0"/>
            <a:chExt cx="3026" cy="548"/>
          </a:xfrm>
        </p:grpSpPr>
        <p:sp>
          <p:nvSpPr>
            <p:cNvPr id="7178" name="Rectangle 4"/>
            <p:cNvSpPr>
              <a:spLocks noChangeArrowheads="1"/>
            </p:cNvSpPr>
            <p:nvPr/>
          </p:nvSpPr>
          <p:spPr bwMode="auto">
            <a:xfrm>
              <a:off x="0" y="0"/>
              <a:ext cx="3026" cy="233"/>
            </a:xfrm>
            <a:prstGeom prst="rect">
              <a:avLst/>
            </a:prstGeom>
            <a:noFill/>
            <a:ln w="9525">
              <a:noFill/>
              <a:miter lim="800000"/>
              <a:headEnd/>
              <a:tailEnd/>
            </a:ln>
          </p:spPr>
          <p:txBody>
            <a:bodyPr>
              <a:spAutoFit/>
            </a:bodyPr>
            <a:lstStyle/>
            <a:p>
              <a:endParaRPr lang="es-ES" dirty="0"/>
            </a:p>
          </p:txBody>
        </p:sp>
        <p:grpSp>
          <p:nvGrpSpPr>
            <p:cNvPr id="3" name="Group 5"/>
            <p:cNvGrpSpPr>
              <a:grpSpLocks/>
            </p:cNvGrpSpPr>
            <p:nvPr/>
          </p:nvGrpSpPr>
          <p:grpSpPr bwMode="auto">
            <a:xfrm>
              <a:off x="0" y="0"/>
              <a:ext cx="2970" cy="548"/>
              <a:chOff x="0" y="0"/>
              <a:chExt cx="2970" cy="548"/>
            </a:xfrm>
          </p:grpSpPr>
          <p:sp>
            <p:nvSpPr>
              <p:cNvPr id="7180" name="Rectangle 6"/>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ES" dirty="0"/>
              </a:p>
            </p:txBody>
          </p:sp>
          <p:sp>
            <p:nvSpPr>
              <p:cNvPr id="7181" name="Rectangle 7"/>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s-ES" sz="1000" dirty="0" smtClean="0"/>
                  <a:t>  </a:t>
                </a:r>
                <a:r>
                  <a:rPr lang="es-ES" sz="5100" dirty="0" smtClean="0"/>
                  <a:t> </a:t>
                </a:r>
                <a:r>
                  <a:rPr lang="es-ES" sz="1000" dirty="0" smtClean="0"/>
                  <a:t>                      </a:t>
                </a:r>
                <a:endParaRPr lang="es-ES" sz="1000" dirty="0"/>
              </a:p>
            </p:txBody>
          </p:sp>
        </p:grpSp>
      </p:grpSp>
      <p:sp>
        <p:nvSpPr>
          <p:cNvPr id="7173" name="Text Box 8"/>
          <p:cNvSpPr txBox="1">
            <a:spLocks noChangeArrowheads="1"/>
          </p:cNvSpPr>
          <p:nvPr/>
        </p:nvSpPr>
        <p:spPr bwMode="auto">
          <a:xfrm>
            <a:off x="1905000" y="3581400"/>
            <a:ext cx="2590800" cy="646331"/>
          </a:xfrm>
          <a:prstGeom prst="rect">
            <a:avLst/>
          </a:prstGeom>
          <a:noFill/>
          <a:ln w="9525">
            <a:noFill/>
            <a:miter lim="800000"/>
            <a:headEnd/>
            <a:tailEnd/>
          </a:ln>
        </p:spPr>
        <p:txBody>
          <a:bodyPr>
            <a:spAutoFit/>
          </a:bodyPr>
          <a:lstStyle/>
          <a:p>
            <a:pPr>
              <a:spcBef>
                <a:spcPct val="50000"/>
              </a:spcBef>
            </a:pPr>
            <a:r>
              <a:rPr lang="es-ES" b="1" dirty="0" smtClean="0"/>
              <a:t>				</a:t>
            </a:r>
            <a:endParaRPr lang="es-ES" b="1" dirty="0"/>
          </a:p>
        </p:txBody>
      </p:sp>
      <p:sp>
        <p:nvSpPr>
          <p:cNvPr id="7174" name="Rectangle 9"/>
          <p:cNvSpPr>
            <a:spLocks noChangeArrowheads="1"/>
          </p:cNvSpPr>
          <p:nvPr/>
        </p:nvSpPr>
        <p:spPr bwMode="auto">
          <a:xfrm>
            <a:off x="0" y="457200"/>
            <a:ext cx="9144000" cy="609600"/>
          </a:xfrm>
          <a:prstGeom prst="rect">
            <a:avLst/>
          </a:prstGeom>
          <a:noFill/>
          <a:ln w="9525">
            <a:noFill/>
            <a:miter lim="800000"/>
            <a:headEnd/>
            <a:tailEnd/>
          </a:ln>
        </p:spPr>
        <p:txBody>
          <a:bodyPr/>
          <a:lstStyle/>
          <a:p>
            <a:pPr algn="ctr"/>
            <a:r>
              <a:rPr lang="es-ES" sz="3600" b="1" dirty="0" smtClean="0">
                <a:solidFill>
                  <a:srgbClr val="0070C0"/>
                </a:solidFill>
              </a:rPr>
              <a:t>Instalación de Hardware.</a:t>
            </a:r>
            <a:endParaRPr lang="es-ES" sz="3600" b="1" dirty="0">
              <a:solidFill>
                <a:srgbClr val="0070C0"/>
              </a:solidFill>
            </a:endParaRPr>
          </a:p>
        </p:txBody>
      </p:sp>
      <p:sp>
        <p:nvSpPr>
          <p:cNvPr id="7175" name="Rectangle 10"/>
          <p:cNvSpPr>
            <a:spLocks noChangeArrowheads="1"/>
          </p:cNvSpPr>
          <p:nvPr/>
        </p:nvSpPr>
        <p:spPr bwMode="auto">
          <a:xfrm>
            <a:off x="0" y="1066800"/>
            <a:ext cx="9144000" cy="533400"/>
          </a:xfrm>
          <a:prstGeom prst="rect">
            <a:avLst/>
          </a:prstGeom>
          <a:noFill/>
          <a:ln w="9525">
            <a:noFill/>
            <a:miter lim="800000"/>
            <a:headEnd/>
            <a:tailEnd/>
          </a:ln>
        </p:spPr>
        <p:txBody>
          <a:bodyPr/>
          <a:lstStyle/>
          <a:p>
            <a:pPr algn="ctr"/>
            <a:endParaRPr lang="es-ES" sz="2500" dirty="0"/>
          </a:p>
        </p:txBody>
      </p:sp>
      <p:sp>
        <p:nvSpPr>
          <p:cNvPr id="7176" name="Text Box 11"/>
          <p:cNvSpPr txBox="1">
            <a:spLocks noChangeArrowheads="1"/>
          </p:cNvSpPr>
          <p:nvPr/>
        </p:nvSpPr>
        <p:spPr bwMode="auto">
          <a:xfrm>
            <a:off x="1219200" y="1066800"/>
            <a:ext cx="6105525" cy="396875"/>
          </a:xfrm>
          <a:prstGeom prst="rect">
            <a:avLst/>
          </a:prstGeom>
          <a:noFill/>
          <a:ln w="9525">
            <a:noFill/>
            <a:miter lim="800000"/>
            <a:headEnd/>
            <a:tailEnd/>
          </a:ln>
        </p:spPr>
        <p:txBody>
          <a:bodyPr wrap="none">
            <a:spAutoFit/>
          </a:bodyPr>
          <a:lstStyle/>
          <a:p>
            <a:r>
              <a:rPr lang="es-ES" sz="2000" dirty="0" smtClean="0"/>
              <a:t>El System III contiene varios componentes internos.</a:t>
            </a:r>
          </a:p>
        </p:txBody>
      </p:sp>
      <p:sp>
        <p:nvSpPr>
          <p:cNvPr id="7177" name="Text Box 12"/>
          <p:cNvSpPr txBox="1">
            <a:spLocks noChangeArrowheads="1"/>
          </p:cNvSpPr>
          <p:nvPr/>
        </p:nvSpPr>
        <p:spPr bwMode="auto">
          <a:xfrm>
            <a:off x="609600" y="1752600"/>
            <a:ext cx="6705600" cy="1631216"/>
          </a:xfrm>
          <a:prstGeom prst="rect">
            <a:avLst/>
          </a:prstGeom>
          <a:noFill/>
          <a:ln w="9525">
            <a:noFill/>
            <a:miter lim="800000"/>
            <a:headEnd/>
            <a:tailEnd/>
          </a:ln>
        </p:spPr>
        <p:txBody>
          <a:bodyPr>
            <a:spAutoFit/>
          </a:bodyPr>
          <a:lstStyle/>
          <a:p>
            <a:pPr algn="just"/>
            <a:r>
              <a:rPr lang="es-ES" sz="2000" b="1" dirty="0" smtClean="0"/>
              <a:t>SG-PSC3</a:t>
            </a:r>
            <a:r>
              <a:rPr lang="es-ES" sz="2000" dirty="0" smtClean="0"/>
              <a:t>	Controlador de unidad de poder verifica/monitorea el estado de poder y la operación del ventilador de cada unidad SG-MLRF3.  También provee energía eléctrica a la pantalla LCD en las unidades SG-MLRF3.</a:t>
            </a:r>
            <a:endParaRPr lang="es-ES" sz="2000" dirty="0"/>
          </a:p>
        </p:txBody>
      </p:sp>
      <p:graphicFrame>
        <p:nvGraphicFramePr>
          <p:cNvPr id="7170" name="Object 13"/>
          <p:cNvGraphicFramePr>
            <a:graphicFrameLocks noChangeAspect="1"/>
          </p:cNvGraphicFramePr>
          <p:nvPr/>
        </p:nvGraphicFramePr>
        <p:xfrm>
          <a:off x="1752600" y="3276600"/>
          <a:ext cx="4572000" cy="2124075"/>
        </p:xfrm>
        <a:graphic>
          <a:graphicData uri="http://schemas.openxmlformats.org/presentationml/2006/ole">
            <p:oleObj spid="_x0000_s134146" name="Photo Editor Photo" r:id="rId4" imgW="4571429" imgH="2123810" progId="">
              <p:embed/>
            </p:oleObj>
          </a:graphicData>
        </a:graphic>
      </p:graphicFrame>
    </p:spTree>
  </p:cSld>
  <p:clrMapOvr>
    <a:masterClrMapping/>
  </p:clrMapOvr>
  <p:transition advTm="7952"/>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438400" y="6324600"/>
            <a:ext cx="5334000" cy="366713"/>
          </a:xfrm>
          <a:prstGeom prst="rect">
            <a:avLst/>
          </a:prstGeom>
          <a:noFill/>
          <a:ln w="9525">
            <a:noFill/>
            <a:miter lim="800000"/>
            <a:headEnd/>
            <a:tailEnd/>
          </a:ln>
        </p:spPr>
        <p:txBody>
          <a:bodyPr>
            <a:spAutoFit/>
          </a:bodyPr>
          <a:lstStyle/>
          <a:p>
            <a:pPr marL="461963" lvl="1" indent="-230188" eaLnBrk="0" hangingPunct="0">
              <a:spcBef>
                <a:spcPct val="50000"/>
              </a:spcBef>
              <a:buFontTx/>
              <a:buChar char="•"/>
            </a:pPr>
            <a:endParaRPr lang="en-GB" b="1"/>
          </a:p>
        </p:txBody>
      </p:sp>
      <p:grpSp>
        <p:nvGrpSpPr>
          <p:cNvPr id="89091" name="Group 4"/>
          <p:cNvGrpSpPr>
            <a:grpSpLocks/>
          </p:cNvGrpSpPr>
          <p:nvPr/>
        </p:nvGrpSpPr>
        <p:grpSpPr bwMode="auto">
          <a:xfrm>
            <a:off x="2170113" y="2994025"/>
            <a:ext cx="4803775" cy="869950"/>
            <a:chOff x="0" y="0"/>
            <a:chExt cx="3026" cy="548"/>
          </a:xfrm>
        </p:grpSpPr>
        <p:sp>
          <p:nvSpPr>
            <p:cNvPr id="89094" name="Rectangle 5"/>
            <p:cNvSpPr>
              <a:spLocks noChangeArrowheads="1"/>
            </p:cNvSpPr>
            <p:nvPr/>
          </p:nvSpPr>
          <p:spPr bwMode="auto">
            <a:xfrm>
              <a:off x="0" y="0"/>
              <a:ext cx="3026" cy="0"/>
            </a:xfrm>
            <a:prstGeom prst="rect">
              <a:avLst/>
            </a:prstGeom>
            <a:noFill/>
            <a:ln w="9525">
              <a:noFill/>
              <a:miter lim="800000"/>
              <a:headEnd/>
              <a:tailEnd/>
            </a:ln>
          </p:spPr>
          <p:txBody>
            <a:bodyPr>
              <a:spAutoFit/>
            </a:bodyPr>
            <a:lstStyle/>
            <a:p>
              <a:endParaRPr lang="en-US"/>
            </a:p>
          </p:txBody>
        </p:sp>
        <p:grpSp>
          <p:nvGrpSpPr>
            <p:cNvPr id="89095" name="Group 6"/>
            <p:cNvGrpSpPr>
              <a:grpSpLocks/>
            </p:cNvGrpSpPr>
            <p:nvPr/>
          </p:nvGrpSpPr>
          <p:grpSpPr bwMode="auto">
            <a:xfrm>
              <a:off x="0" y="0"/>
              <a:ext cx="2970" cy="548"/>
              <a:chOff x="0" y="0"/>
              <a:chExt cx="2970" cy="548"/>
            </a:xfrm>
          </p:grpSpPr>
          <p:sp>
            <p:nvSpPr>
              <p:cNvPr id="89096" name="Rectangle 7"/>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n-US"/>
              </a:p>
            </p:txBody>
          </p:sp>
          <p:sp>
            <p:nvSpPr>
              <p:cNvPr id="89097" name="Rectangle 8"/>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n-US" sz="1000"/>
                  <a:t>  </a:t>
                </a:r>
                <a:r>
                  <a:rPr lang="en-US" sz="5100"/>
                  <a:t> </a:t>
                </a:r>
                <a:r>
                  <a:rPr lang="en-US" sz="1000"/>
                  <a:t>                      </a:t>
                </a:r>
              </a:p>
            </p:txBody>
          </p:sp>
        </p:grpSp>
      </p:grpSp>
      <p:sp>
        <p:nvSpPr>
          <p:cNvPr id="89092" name="Text Box 9"/>
          <p:cNvSpPr txBox="1">
            <a:spLocks noChangeArrowheads="1"/>
          </p:cNvSpPr>
          <p:nvPr/>
        </p:nvSpPr>
        <p:spPr bwMode="auto">
          <a:xfrm>
            <a:off x="1905000" y="3581400"/>
            <a:ext cx="2590800" cy="822325"/>
          </a:xfrm>
          <a:prstGeom prst="rect">
            <a:avLst/>
          </a:prstGeom>
          <a:noFill/>
          <a:ln w="9525">
            <a:noFill/>
            <a:miter lim="800000"/>
            <a:headEnd/>
            <a:tailEnd/>
          </a:ln>
        </p:spPr>
        <p:txBody>
          <a:bodyPr>
            <a:spAutoFit/>
          </a:bodyPr>
          <a:lstStyle/>
          <a:p>
            <a:pPr>
              <a:spcBef>
                <a:spcPct val="50000"/>
              </a:spcBef>
            </a:pPr>
            <a:r>
              <a:rPr lang="en-US" b="1"/>
              <a:t>				</a:t>
            </a:r>
          </a:p>
        </p:txBody>
      </p:sp>
      <p:sp>
        <p:nvSpPr>
          <p:cNvPr id="89093" name="Text Box 10"/>
          <p:cNvSpPr txBox="1">
            <a:spLocks noChangeArrowheads="1"/>
          </p:cNvSpPr>
          <p:nvPr/>
        </p:nvSpPr>
        <p:spPr bwMode="auto">
          <a:xfrm>
            <a:off x="1752600" y="2743200"/>
            <a:ext cx="5715000" cy="2470150"/>
          </a:xfrm>
          <a:prstGeom prst="rect">
            <a:avLst/>
          </a:prstGeom>
          <a:noFill/>
          <a:ln w="9525">
            <a:noFill/>
            <a:miter lim="800000"/>
            <a:headEnd/>
            <a:tailEnd/>
          </a:ln>
        </p:spPr>
        <p:txBody>
          <a:bodyPr>
            <a:spAutoFit/>
          </a:bodyPr>
          <a:lstStyle/>
          <a:p>
            <a:pPr algn="ctr">
              <a:spcBef>
                <a:spcPct val="50000"/>
              </a:spcBef>
            </a:pPr>
            <a:r>
              <a:rPr lang="en-US" sz="6000" b="1" dirty="0" smtClean="0"/>
              <a:t>GRACIAS</a:t>
            </a:r>
            <a:endParaRPr lang="en-US" sz="6000" b="1" dirty="0"/>
          </a:p>
          <a:p>
            <a:pPr algn="ctr">
              <a:spcBef>
                <a:spcPct val="50000"/>
              </a:spcBef>
            </a:pPr>
            <a:endParaRPr lang="en-US" sz="3200" b="1" dirty="0">
              <a:solidFill>
                <a:schemeClr val="bg1"/>
              </a:solidFill>
            </a:endParaRPr>
          </a:p>
          <a:p>
            <a:pPr algn="ctr">
              <a:spcBef>
                <a:spcPct val="50000"/>
              </a:spcBef>
            </a:pPr>
            <a:endParaRPr lang="en-US" sz="3200" b="1" dirty="0">
              <a:solidFill>
                <a:schemeClr val="bg1"/>
              </a:solidFill>
            </a:endParaRPr>
          </a:p>
        </p:txBody>
      </p:sp>
    </p:spTree>
  </p:cSld>
  <p:clrMapOvr>
    <a:masterClrMapping/>
  </p:clrMapOvr>
  <p:transition advTm="7952"/>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279c20c3caf3300dae6b438536eb8c56">
  <xsd:schema xmlns:xsd="http://www.w3.org/2001/XMLSchema" xmlns:p="http://schemas.microsoft.com/office/2006/metadata/properties" targetNamespace="http://schemas.microsoft.com/office/2006/metadata/properties" ma:root="true" ma:fieldsID="0d2e1ca116041f9e11471c52c4c9d60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0EEDED-782D-4E0A-B3B5-60B3BA4D8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C3A566F-A87D-4FEE-B0A5-3CED0929107D}">
  <ds:schemaRefs>
    <ds:schemaRef ds:uri="http://schemas.microsoft.com/office/2006/metadata/properties"/>
  </ds:schemaRefs>
</ds:datastoreItem>
</file>

<file path=customXml/itemProps3.xml><?xml version="1.0" encoding="utf-8"?>
<ds:datastoreItem xmlns:ds="http://schemas.openxmlformats.org/officeDocument/2006/customXml" ds:itemID="{439A4DD0-D909-408D-A0A5-D6C808C41A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2199</TotalTime>
  <Words>4321</Words>
  <Application>Microsoft Office PowerPoint</Application>
  <PresentationFormat>On-screen Show (4:3)</PresentationFormat>
  <Paragraphs>589</Paragraphs>
  <Slides>90</Slides>
  <Notes>24</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93" baseType="lpstr">
      <vt:lpstr>Default Design</vt:lpstr>
      <vt:lpstr>Photo Editor Photo</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Company>DSC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III - Training (Medellin &amp; Bogota 2011)</dc:title>
  <dc:creator>Gerardo Murillo</dc:creator>
  <cp:lastModifiedBy>sanrivera</cp:lastModifiedBy>
  <cp:revision>251</cp:revision>
  <dcterms:created xsi:type="dcterms:W3CDTF">2010-03-08T15:19:36Z</dcterms:created>
  <dcterms:modified xsi:type="dcterms:W3CDTF">2011-04-07T18:26:45Z</dcterms:modified>
</cp:coreProperties>
</file>