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9" r:id="rId3"/>
    <p:sldMasterId id="2147483683" r:id="rId4"/>
  </p:sldMasterIdLst>
  <p:notesMasterIdLst>
    <p:notesMasterId r:id="rId36"/>
  </p:notesMasterIdLst>
  <p:sldIdLst>
    <p:sldId id="286" r:id="rId5"/>
    <p:sldId id="349" r:id="rId6"/>
    <p:sldId id="348" r:id="rId7"/>
    <p:sldId id="347" r:id="rId8"/>
    <p:sldId id="310" r:id="rId9"/>
    <p:sldId id="350" r:id="rId10"/>
    <p:sldId id="306" r:id="rId11"/>
    <p:sldId id="351" r:id="rId12"/>
    <p:sldId id="318" r:id="rId13"/>
    <p:sldId id="314" r:id="rId14"/>
    <p:sldId id="319" r:id="rId15"/>
    <p:sldId id="321" r:id="rId16"/>
    <p:sldId id="323" r:id="rId17"/>
    <p:sldId id="324" r:id="rId18"/>
    <p:sldId id="325" r:id="rId19"/>
    <p:sldId id="326" r:id="rId20"/>
    <p:sldId id="327" r:id="rId21"/>
    <p:sldId id="328" r:id="rId22"/>
    <p:sldId id="330" r:id="rId23"/>
    <p:sldId id="331" r:id="rId24"/>
    <p:sldId id="332" r:id="rId25"/>
    <p:sldId id="333" r:id="rId26"/>
    <p:sldId id="334" r:id="rId27"/>
    <p:sldId id="335" r:id="rId28"/>
    <p:sldId id="337" r:id="rId29"/>
    <p:sldId id="338" r:id="rId30"/>
    <p:sldId id="339" r:id="rId31"/>
    <p:sldId id="340" r:id="rId32"/>
    <p:sldId id="341" r:id="rId33"/>
    <p:sldId id="345" r:id="rId34"/>
    <p:sldId id="31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hussa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30" autoAdjust="0"/>
    <p:restoredTop sz="94660"/>
  </p:normalViewPr>
  <p:slideViewPr>
    <p:cSldViewPr>
      <p:cViewPr>
        <p:scale>
          <a:sx n="73" d="100"/>
          <a:sy n="73" d="100"/>
        </p:scale>
        <p:origin x="-63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8A105-AE8B-4181-84DA-7E33D8C913C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897E3-7E4C-4C59-8565-19DF87774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897E3-7E4C-4C59-8565-19DF8777400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FE13A-8152-4784-9D61-3755F33CD8C8}" type="slidenum">
              <a:rPr lang="it-IT" smtClean="0"/>
              <a:pPr/>
              <a:t>18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21F7B-9177-4BB8-B338-0FEE05558A29}" type="slidenum">
              <a:rPr lang="it-IT" smtClean="0"/>
              <a:pPr/>
              <a:t>19</a:t>
            </a:fld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164D5-3B86-4923-89FC-CBAB4C629C5A}" type="slidenum">
              <a:rPr lang="it-IT" smtClean="0"/>
              <a:pPr/>
              <a:t>20</a:t>
            </a:fld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6FA6C-7CC5-4272-B0A2-B50A99372122}" type="slidenum">
              <a:rPr lang="it-IT" smtClean="0"/>
              <a:pPr/>
              <a:t>21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0DA8E-6BF9-46D8-9E89-E4602F661BF2}" type="slidenum">
              <a:rPr lang="it-IT" smtClean="0"/>
              <a:pPr/>
              <a:t>22</a:t>
            </a:fld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6DA76-130A-42DE-9F23-DCD818594B27}" type="slidenum">
              <a:rPr lang="it-IT" smtClean="0"/>
              <a:pPr/>
              <a:t>23</a:t>
            </a:fld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BB79A-0D5B-4F1E-83DC-CF3E125F823D}" type="slidenum">
              <a:rPr lang="it-IT" smtClean="0"/>
              <a:pPr/>
              <a:t>24</a:t>
            </a:fld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11BC2-76A5-4150-BDB4-C596186BD703}" type="slidenum">
              <a:rPr lang="it-IT" smtClean="0"/>
              <a:pPr/>
              <a:t>25</a:t>
            </a:fld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B7B13-1235-4371-AA18-77ABCFFE7E9B}" type="slidenum">
              <a:rPr lang="it-IT" smtClean="0"/>
              <a:pPr/>
              <a:t>26</a:t>
            </a:fld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E3D09-7CD1-49C2-9A49-70FDE0D520A8}" type="slidenum">
              <a:rPr lang="it-IT" smtClean="0"/>
              <a:pPr/>
              <a:t>27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CEA2A-FBFA-4C1A-B1F6-9437E8E6D70C}" type="slidenum">
              <a:rPr lang="it-IT" smtClean="0"/>
              <a:pPr/>
              <a:t>9</a:t>
            </a:fld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D92A1-9706-4F92-9084-3D18EDB72587}" type="slidenum">
              <a:rPr lang="it-IT" smtClean="0"/>
              <a:pPr/>
              <a:t>28</a:t>
            </a:fld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487D2-8753-43BF-8518-2C56FDA5719B}" type="slidenum">
              <a:rPr lang="it-IT" smtClean="0"/>
              <a:pPr/>
              <a:t>29</a:t>
            </a:fld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BB8D8-AEE5-4424-AFBD-D7E642EA65F7}" type="slidenum">
              <a:rPr lang="it-IT" smtClean="0"/>
              <a:pPr/>
              <a:t>30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AA959-6BFE-4E87-9CD3-7B232CED58E7}" type="slidenum">
              <a:rPr lang="it-IT" smtClean="0"/>
              <a:pPr/>
              <a:t>11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99C2AC-DFC2-41A8-B8D3-330EB1385510}" type="slidenum">
              <a:rPr lang="it-IT" smtClean="0"/>
              <a:pPr/>
              <a:t>12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7D22D-6159-4044-B755-E0DD03A6A4C8}" type="slidenum">
              <a:rPr lang="it-IT" smtClean="0"/>
              <a:pPr/>
              <a:t>13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3D6CD-528B-48C7-B012-805FA917F997}" type="slidenum">
              <a:rPr lang="it-IT" smtClean="0"/>
              <a:pPr/>
              <a:t>14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E65C0-C1E0-4AEC-B565-FBB490407700}" type="slidenum">
              <a:rPr lang="it-IT" smtClean="0"/>
              <a:pPr/>
              <a:t>15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5E28A-5D23-42BE-BBAD-A68F51A5BCA6}" type="slidenum">
              <a:rPr lang="it-IT" smtClean="0"/>
              <a:pPr/>
              <a:t>16</a:t>
            </a:fld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579AE-9F0C-48D3-880B-CBED4C0C8EFC}" type="slidenum">
              <a:rPr lang="it-IT" smtClean="0"/>
              <a:pPr/>
              <a:t>17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7338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099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5BD46-8A15-466A-9B4C-5D737836D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467C-B6F2-4759-A15E-B3A4FB2FD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7E29A-42DE-8F44-9CB7-F1411CF86122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021D9-D0FB-D745-A28F-164F8BC08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yco Security Products cover templa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74472"/>
            <a:ext cx="9144000" cy="32835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SP ppt body template top gra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9018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Tyco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294626" y="6248400"/>
            <a:ext cx="1392174" cy="464058"/>
          </a:xfrm>
          <a:prstGeom prst="rect">
            <a:avLst/>
          </a:prstGeom>
        </p:spPr>
      </p:pic>
      <p:pic>
        <p:nvPicPr>
          <p:cNvPr id="10" name="Picture 9" descr="spectrumOnly copy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6781800"/>
            <a:ext cx="9144000" cy="32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yco Security Products cover templa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74472"/>
            <a:ext cx="9144000" cy="32835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SP ppt body template top gra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9018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Tyc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94626" y="6248400"/>
            <a:ext cx="1392174" cy="464058"/>
          </a:xfrm>
          <a:prstGeom prst="rect">
            <a:avLst/>
          </a:prstGeom>
        </p:spPr>
      </p:pic>
      <p:pic>
        <p:nvPicPr>
          <p:cNvPr id="10" name="Picture 9" descr="spectrumOnly copy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6781800"/>
            <a:ext cx="9144000" cy="32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305800" cy="1774825"/>
          </a:xfrm>
        </p:spPr>
        <p:txBody>
          <a:bodyPr>
            <a:normAutofit/>
          </a:bodyPr>
          <a:lstStyle/>
          <a:p>
            <a:r>
              <a:rPr lang="es-ES" dirty="0" smtClean="0"/>
              <a:t>Comunicador </a:t>
            </a:r>
            <a:r>
              <a:rPr lang="es-ES" dirty="0" smtClean="0"/>
              <a:t>GSM/GPRS GS3125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ea typeface="Times New Roman"/>
                <a:cs typeface="Times New Roman"/>
              </a:rPr>
              <a:t>Programación Remota de Paneles DSC PowerSeries a través de GPRS</a:t>
            </a:r>
            <a:endParaRPr lang="es-AR" dirty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09750"/>
            <a:ext cx="8077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ms.dsc.com/media/products/lthumbs/i_PC1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3" y="4689475"/>
            <a:ext cx="2281237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361158" y="4418173"/>
            <a:ext cx="2167581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POWER SERIES</a:t>
            </a:r>
          </a:p>
        </p:txBody>
      </p:sp>
      <p:pic>
        <p:nvPicPr>
          <p:cNvPr id="4100" name="Picture 4" descr="http://www.dsc.com/images/logo_dsc_new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025" y="836613"/>
            <a:ext cx="1409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371600"/>
            <a:ext cx="8026356" cy="3408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6" cstate="print"/>
          <a:srcRect l="14482" t="17365" b="26636"/>
          <a:stretch>
            <a:fillRect/>
          </a:stretch>
        </p:blipFill>
        <p:spPr bwMode="auto">
          <a:xfrm>
            <a:off x="457200" y="762000"/>
            <a:ext cx="1510001" cy="588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03" name="Picture 2" descr="World Wide Web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451200"/>
            <a:ext cx="2466975" cy="217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7066767" y="5099490"/>
            <a:ext cx="91243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GPRS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http://cms.dsc.com/media/products/lthumbs/i_GS2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75" y="1765300"/>
            <a:ext cx="239077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097758" y="1752600"/>
            <a:ext cx="150393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GS2060</a:t>
            </a:r>
          </a:p>
        </p:txBody>
      </p:sp>
      <p:pic>
        <p:nvPicPr>
          <p:cNvPr id="6149" name="Picture 2" descr="http://www.bentelsecurity.com/CMS/media/products/lthumbs/i_BGSM-1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838" y="4038600"/>
            <a:ext cx="36480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5633899" y="3387232"/>
            <a:ext cx="150393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GS3125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ea typeface="Times New Roman"/>
                <a:cs typeface="Times New Roman"/>
              </a:rPr>
              <a:t>Programación Remota de Paneles DSC 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http://www.bentelsecurity.com/CMS/media/products/lthumbs/i_BGSM-1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838" y="4038600"/>
            <a:ext cx="36480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www.bentelsecurity.com/CMS/media/products/thumbs/l_B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1397000"/>
            <a:ext cx="3048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http://www.bakaus-portugal.com/images/uploads/Bentel_PCLi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6163" y="2368550"/>
            <a:ext cx="2847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6252463" y="3414126"/>
            <a:ext cx="150393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GS3125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s-AR" dirty="0" smtClean="0">
                <a:ea typeface="Times New Roman"/>
                <a:cs typeface="Times New Roman"/>
              </a:rPr>
              <a:t>Conexión al Software Consola 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8" y="1447800"/>
            <a:ext cx="3732212" cy="1957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6162" y="2643188"/>
            <a:ext cx="5405438" cy="3605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92317" y="4633325"/>
            <a:ext cx="342055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it-I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Nombre del Access Point</a:t>
            </a:r>
            <a:endParaRPr lang="it-I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it-I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Servicio Web Habilitado</a:t>
            </a:r>
            <a:endParaRPr lang="it-I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rmAutofit/>
          </a:bodyPr>
          <a:lstStyle/>
          <a:p>
            <a:r>
              <a:rPr lang="es-AR" dirty="0" smtClean="0">
                <a:ea typeface="Times New Roman"/>
                <a:cs typeface="Times New Roman"/>
              </a:rPr>
              <a:t>Programación Software </a:t>
            </a:r>
            <a:r>
              <a:rPr lang="es-AR" dirty="0" smtClean="0">
                <a:ea typeface="Times New Roman"/>
                <a:cs typeface="Times New Roman"/>
              </a:rPr>
              <a:t>Consola 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\\teo1fil02\mailbox\xR&amp;D\xmancini\ScreenShot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905000"/>
            <a:ext cx="80137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4674670" y="4920196"/>
            <a:ext cx="2565126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0" indent="-457200">
              <a:buFontTx/>
              <a:buNone/>
              <a:defRPr/>
            </a:pPr>
            <a:r>
              <a:rPr lang="it-IT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Access Point </a:t>
            </a:r>
            <a:r>
              <a:rPr lang="it-IT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Name</a:t>
            </a:r>
            <a:endParaRPr lang="it-I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95728" y="1504643"/>
            <a:ext cx="3023713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0" indent="-457200">
              <a:buFontTx/>
              <a:buNone/>
              <a:defRPr/>
            </a:pPr>
            <a:r>
              <a:rPr lang="it-IT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www.dscReachme.com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rmAutofit/>
          </a:bodyPr>
          <a:lstStyle/>
          <a:p>
            <a:r>
              <a:rPr lang="es-AR" dirty="0" err="1" smtClean="0">
                <a:ea typeface="Times New Roman"/>
                <a:cs typeface="Times New Roman"/>
              </a:rPr>
              <a:t>Webserver</a:t>
            </a:r>
            <a:r>
              <a:rPr lang="es-AR" dirty="0" smtClean="0">
                <a:ea typeface="Times New Roman"/>
                <a:cs typeface="Times New Roman"/>
              </a:rPr>
              <a:t> – Programación Remota 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http://www.bentelsecurity.com/CMS/media/products/lthumbs/i_BGSM-1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838" y="4038600"/>
            <a:ext cx="36480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7184793" y="3638243"/>
            <a:ext cx="150393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GS3125</a:t>
            </a:r>
          </a:p>
        </p:txBody>
      </p:sp>
      <p:pic>
        <p:nvPicPr>
          <p:cNvPr id="11269" name="Picture 2" descr="http://cms.dsc.com/media/products/lthumbs/i_PC1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1814513"/>
            <a:ext cx="3509962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585275" y="1486714"/>
            <a:ext cx="335700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POWER SERIES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679575" y="1738590"/>
            <a:ext cx="320936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PC 1864 4.1 EU</a:t>
            </a:r>
          </a:p>
          <a:p>
            <a:pPr>
              <a:defRPr/>
            </a:pPr>
            <a:r>
              <a:rPr lang="it-IT" sz="1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PC 1864 4.2 </a:t>
            </a:r>
            <a:r>
              <a:rPr lang="it-IT" sz="1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EU</a:t>
            </a:r>
          </a:p>
          <a:p>
            <a:pPr>
              <a:defRPr/>
            </a:pPr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PC1832 4.X (En desarrollo)</a:t>
            </a:r>
            <a:endParaRPr lang="it-IT" sz="1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rmAutofit/>
          </a:bodyPr>
          <a:lstStyle/>
          <a:p>
            <a:r>
              <a:rPr lang="es-AR" dirty="0" smtClean="0">
                <a:ea typeface="Times New Roman"/>
                <a:cs typeface="Times New Roman"/>
              </a:rPr>
              <a:t>Compatibilidad - PC1864 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http://www.bentelsecurity.com/CMS/media/products/lthumbs/i_BGSM-1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25" y="4038600"/>
            <a:ext cx="36480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7184793" y="3638243"/>
            <a:ext cx="150393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GS3125</a:t>
            </a:r>
          </a:p>
        </p:txBody>
      </p:sp>
      <p:pic>
        <p:nvPicPr>
          <p:cNvPr id="12293" name="Picture 2" descr="http://cms.dsc.com/media/products/lthumbs/i_PC1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1814513"/>
            <a:ext cx="3509962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585275" y="1486714"/>
            <a:ext cx="335700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POWER SERIES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8564" y="1730476"/>
            <a:ext cx="1603282" cy="2155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rmAutofit/>
          </a:bodyPr>
          <a:lstStyle/>
          <a:p>
            <a:r>
              <a:rPr lang="es-AR" dirty="0" smtClean="0">
                <a:ea typeface="Times New Roman"/>
                <a:cs typeface="Times New Roman"/>
              </a:rPr>
              <a:t>Conexión PC1864/GS3125 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http://cms.dsc.com/media/products/lthumbs/i_PC1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1814513"/>
            <a:ext cx="3509962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585275" y="1486714"/>
            <a:ext cx="335700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POWER SERIES</a:t>
            </a:r>
          </a:p>
        </p:txBody>
      </p:sp>
      <p:pic>
        <p:nvPicPr>
          <p:cNvPr id="13317" name="Picture 2" descr="http://cms.dsc.com/media/products/lthumbs/i_PK5501_RFK5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724025"/>
            <a:ext cx="226695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6481482" y="1379137"/>
            <a:ext cx="2346565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*8</a:t>
            </a:r>
          </a:p>
          <a:p>
            <a:pPr algn="ctr">
              <a:buFontTx/>
              <a:buNone/>
              <a:defRPr/>
            </a:pPr>
            <a:endParaRPr lang="it-IT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it-IT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Installer</a:t>
            </a:r>
            <a:r>
              <a:rPr lang="it-IT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Code ( 5555)</a:t>
            </a:r>
          </a:p>
          <a:p>
            <a:pPr algn="ctr">
              <a:buFontTx/>
              <a:buNone/>
              <a:defRPr/>
            </a:pPr>
            <a:endParaRPr lang="it-IT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it-IT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Section</a:t>
            </a:r>
            <a:r>
              <a:rPr lang="it-IT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382</a:t>
            </a:r>
          </a:p>
          <a:p>
            <a:pPr algn="ctr">
              <a:buFontTx/>
              <a:buNone/>
              <a:defRPr/>
            </a:pPr>
            <a:r>
              <a:rPr lang="it-IT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Press 5</a:t>
            </a:r>
          </a:p>
          <a:p>
            <a:pPr algn="ctr">
              <a:buFontTx/>
              <a:buNone/>
              <a:defRPr/>
            </a:pPr>
            <a:r>
              <a:rPr lang="it-IT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#</a:t>
            </a:r>
          </a:p>
          <a:p>
            <a:pPr algn="ctr">
              <a:buFontTx/>
              <a:buNone/>
              <a:defRPr/>
            </a:pPr>
            <a:r>
              <a:rPr lang="it-IT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#</a:t>
            </a:r>
          </a:p>
          <a:p>
            <a:pPr algn="ctr">
              <a:defRPr/>
            </a:pPr>
            <a:endParaRPr lang="it-IT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032640" y="5305679"/>
            <a:ext cx="31245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HABILITE </a:t>
            </a:r>
            <a:r>
              <a:rPr lang="it-IT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DLS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rmAutofit/>
          </a:bodyPr>
          <a:lstStyle/>
          <a:p>
            <a:r>
              <a:rPr lang="es-AR" dirty="0" smtClean="0">
                <a:ea typeface="Times New Roman"/>
                <a:cs typeface="Times New Roman"/>
              </a:rPr>
              <a:t>Programación PC1864/GS3125 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http://www.bentelsecurity.com/CMS/media/products/lthumbs/i_BGSM-1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838" y="4038600"/>
            <a:ext cx="36480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7184793" y="3638243"/>
            <a:ext cx="150393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GS3125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85275" y="1486714"/>
            <a:ext cx="3865162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s-E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Numero Telefónico</a:t>
            </a:r>
          </a:p>
          <a:p>
            <a:pPr algn="ctr">
              <a:buFontTx/>
              <a:buNone/>
              <a:defRPr/>
            </a:pPr>
            <a:r>
              <a:rPr lang="it-IT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+54xxx.xxxxxxx</a:t>
            </a: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366" name="Picture 2" descr="http://www.orangesim.co.uk/images/image_simcar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050" y="2511425"/>
            <a:ext cx="36099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ea typeface="Times New Roman"/>
                <a:cs typeface="Times New Roman"/>
              </a:rPr>
              <a:t>Requerimientos – Programación Remota 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GS3100/GS3120</a:t>
            </a:r>
            <a:endParaRPr lang="en-US" dirty="0"/>
          </a:p>
        </p:txBody>
      </p:sp>
      <p:pic>
        <p:nvPicPr>
          <p:cNvPr id="5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676400"/>
            <a:ext cx="1181999" cy="319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1828800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Evolución de los comunicadores Bentel GSM/GPRS.</a:t>
            </a:r>
          </a:p>
          <a:p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10 años trabajando en diferentes comunicadores GSM/GPRS.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 3ra generación de comunicadores GSM/GPRS.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 Lideres en el mercado europeo GSM/GPRS.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 Mas de 100.000 unidades instaladas en Europa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 Trabaja con las mayores compañías de seguridad en Europa (ADT, </a:t>
            </a:r>
            <a:r>
              <a:rPr lang="es-ES" dirty="0" err="1" smtClean="0"/>
              <a:t>Niscayah</a:t>
            </a:r>
            <a:r>
              <a:rPr lang="es-ES" dirty="0" smtClean="0"/>
              <a:t>, Stanley)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http://www.bentelsecurity.com/CMS/media/products/lthumbs/i_BGSM-1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838" y="4038600"/>
            <a:ext cx="36480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7184793" y="3638243"/>
            <a:ext cx="150393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GS3125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54216" y="2338361"/>
            <a:ext cx="528221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IMEI</a:t>
            </a:r>
          </a:p>
          <a:p>
            <a:pPr algn="ctr">
              <a:buFontTx/>
              <a:buNone/>
              <a:defRPr/>
            </a:pPr>
            <a:r>
              <a:rPr lang="es-E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Código de Instalador</a:t>
            </a:r>
            <a:endParaRPr lang="es-E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ea typeface="Times New Roman"/>
                <a:cs typeface="Times New Roman"/>
              </a:rPr>
              <a:t>Requerimientos – Programación Remota 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http://www.bentelsecurity.com/CMS/media/products/thumbs/l_BO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36738"/>
            <a:ext cx="3048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5417249" y="2589374"/>
            <a:ext cx="213609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s-E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IP Publica</a:t>
            </a:r>
            <a:endParaRPr lang="es-E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696029" y="3960988"/>
            <a:ext cx="5268677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Firewall , router : </a:t>
            </a:r>
            <a:r>
              <a:rPr lang="it-IT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Port</a:t>
            </a: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51004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ea typeface="Times New Roman"/>
                <a:cs typeface="Times New Roman"/>
              </a:rPr>
              <a:t>Requerimientos – Programación Remota 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1641475"/>
            <a:ext cx="5834063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 l="14482" t="17365" b="26636"/>
          <a:stretch>
            <a:fillRect/>
          </a:stretch>
        </p:blipFill>
        <p:spPr bwMode="auto">
          <a:xfrm>
            <a:off x="6565900" y="1689100"/>
            <a:ext cx="765175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3063" y="4570413"/>
            <a:ext cx="6059487" cy="1671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443335" y="4785725"/>
            <a:ext cx="2362618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Driver Pack </a:t>
            </a:r>
            <a:r>
              <a:rPr lang="it-IT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para el  </a:t>
            </a: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GS3125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ea typeface="Times New Roman"/>
                <a:cs typeface="Times New Roman"/>
              </a:rPr>
              <a:t>Requerimientos – Programación Remota 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/>
          <a:srcRect l="14482" t="17365" b="26636"/>
          <a:stretch>
            <a:fillRect/>
          </a:stretch>
        </p:blipFill>
        <p:spPr bwMode="auto">
          <a:xfrm>
            <a:off x="6565900" y="1689100"/>
            <a:ext cx="765175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6351076" y="4669184"/>
            <a:ext cx="236261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SMS (GS3125)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488" y="1458913"/>
            <a:ext cx="5459412" cy="367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rmAutofit/>
          </a:bodyPr>
          <a:lstStyle/>
          <a:p>
            <a:r>
              <a:rPr lang="es-AR" dirty="0" smtClean="0">
                <a:ea typeface="Times New Roman"/>
                <a:cs typeface="Times New Roman"/>
              </a:rPr>
              <a:t>DLS-IV – Procedimiento 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2" y="1400174"/>
            <a:ext cx="7875588" cy="4810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 l="14482" t="17365" b="26636"/>
          <a:stretch>
            <a:fillRect/>
          </a:stretch>
        </p:blipFill>
        <p:spPr bwMode="auto">
          <a:xfrm>
            <a:off x="6565900" y="1689100"/>
            <a:ext cx="765175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3774141" y="3432055"/>
            <a:ext cx="2779059" cy="11695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Installer</a:t>
            </a: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Code</a:t>
            </a:r>
          </a:p>
          <a:p>
            <a:pPr algn="ctr">
              <a:buFontTx/>
              <a:buNone/>
              <a:defRPr/>
            </a:pP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IMEI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DLS-IV - Procedimiento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8" y="1885950"/>
            <a:ext cx="5691187" cy="416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 l="14482" t="17365" b="26636"/>
          <a:stretch>
            <a:fillRect/>
          </a:stretch>
        </p:blipFill>
        <p:spPr bwMode="auto">
          <a:xfrm>
            <a:off x="6565900" y="1689100"/>
            <a:ext cx="765175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3003177" y="3019676"/>
            <a:ext cx="2779059" cy="160043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Connection </a:t>
            </a:r>
            <a:r>
              <a:rPr lang="it-IT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Type</a:t>
            </a: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: </a:t>
            </a:r>
          </a:p>
          <a:p>
            <a:pPr algn="ctr">
              <a:buFontTx/>
              <a:buNone/>
              <a:defRPr/>
            </a:pP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SMS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rmAutofit/>
          </a:bodyPr>
          <a:lstStyle/>
          <a:p>
            <a:r>
              <a:rPr lang="es-AR" dirty="0" smtClean="0">
                <a:ea typeface="Times New Roman"/>
                <a:cs typeface="Times New Roman"/>
              </a:rPr>
              <a:t>DLS- IV – Procedimiento 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2111375"/>
            <a:ext cx="5286375" cy="286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 l="14482" t="17365" b="26636"/>
          <a:stretch>
            <a:fillRect/>
          </a:stretch>
        </p:blipFill>
        <p:spPr bwMode="auto">
          <a:xfrm>
            <a:off x="6565900" y="1689100"/>
            <a:ext cx="765175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5827049" y="3207934"/>
            <a:ext cx="2779059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s-E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IP Publica Puerto DLS</a:t>
            </a:r>
            <a:endParaRPr lang="es-E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rmAutofit/>
          </a:bodyPr>
          <a:lstStyle/>
          <a:p>
            <a:r>
              <a:rPr lang="es-AR" dirty="0" smtClean="0">
                <a:ea typeface="Times New Roman"/>
                <a:cs typeface="Times New Roman"/>
              </a:rPr>
              <a:t>DLSIV – Procedimiento 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-03.ibm.com/software/lotus/symphony/gallery.nsf/atom_clipart/A7DA14627387BA128525759600337681/$File/MobilePhone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725" y="2241550"/>
            <a:ext cx="2944813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538" y="1570038"/>
            <a:ext cx="4614862" cy="250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 cstate="print"/>
          <a:srcRect l="14482" t="17365" b="26636"/>
          <a:stretch>
            <a:fillRect/>
          </a:stretch>
        </p:blipFill>
        <p:spPr bwMode="auto">
          <a:xfrm>
            <a:off x="6565900" y="1689100"/>
            <a:ext cx="765175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725260" y="4938122"/>
            <a:ext cx="2779059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s-E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Copiar  el SMS en el </a:t>
            </a:r>
            <a:r>
              <a:rPr lang="es-E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telefono</a:t>
            </a:r>
            <a:r>
              <a:rPr lang="es-E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mobil</a:t>
            </a:r>
            <a:endParaRPr lang="es-E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825500" y="3084513"/>
            <a:ext cx="1836738" cy="268287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457200">
              <a:defRPr/>
            </a:pPr>
            <a:endParaRPr lang="it-IT"/>
          </a:p>
        </p:txBody>
      </p:sp>
      <p:cxnSp>
        <p:nvCxnSpPr>
          <p:cNvPr id="18" name="Connettore 2 17"/>
          <p:cNvCxnSpPr>
            <a:stCxn id="8" idx="3"/>
          </p:cNvCxnSpPr>
          <p:nvPr/>
        </p:nvCxnSpPr>
        <p:spPr bwMode="auto">
          <a:xfrm>
            <a:off x="2662238" y="3217863"/>
            <a:ext cx="4132262" cy="1336675"/>
          </a:xfrm>
          <a:prstGeom prst="straightConnector1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rmAutofit/>
          </a:bodyPr>
          <a:lstStyle/>
          <a:p>
            <a:r>
              <a:rPr lang="es-AR" dirty="0" smtClean="0">
                <a:ea typeface="Times New Roman"/>
                <a:cs typeface="Times New Roman"/>
              </a:rPr>
              <a:t>DLSIV – Procedimiento 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8" y="1570038"/>
            <a:ext cx="4614862" cy="250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 l="14482" t="17365" b="26636"/>
          <a:stretch>
            <a:fillRect/>
          </a:stretch>
        </p:blipFill>
        <p:spPr bwMode="auto">
          <a:xfrm>
            <a:off x="6565900" y="1689100"/>
            <a:ext cx="765175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735104" y="4373348"/>
            <a:ext cx="720762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s-E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Esperar por la </a:t>
            </a:r>
            <a:r>
              <a:rPr lang="es-E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coneccion</a:t>
            </a:r>
            <a:r>
              <a:rPr lang="es-E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entrante</a:t>
            </a:r>
            <a:endParaRPr lang="es-E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4365625" y="3308350"/>
            <a:ext cx="950913" cy="400050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457200">
              <a:defRPr/>
            </a:pPr>
            <a:endParaRPr lang="it-IT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394" y="5338110"/>
            <a:ext cx="6927850" cy="52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rmAutofit/>
          </a:bodyPr>
          <a:lstStyle/>
          <a:p>
            <a:r>
              <a:rPr lang="es-AR" dirty="0" smtClean="0">
                <a:ea typeface="Times New Roman"/>
                <a:cs typeface="Times New Roman"/>
              </a:rPr>
              <a:t>DLSIV – Procedimiento 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-03.ibm.com/software/lotus/symphony/gallery.nsf/atom_clipart/A7DA14627387BA128525759600337681/$File/MobilePhone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725" y="2241550"/>
            <a:ext cx="2944813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538" y="1570038"/>
            <a:ext cx="4614862" cy="250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5" cstate="print"/>
          <a:srcRect l="14482" t="17365" b="26636"/>
          <a:stretch>
            <a:fillRect/>
          </a:stretch>
        </p:blipFill>
        <p:spPr bwMode="auto">
          <a:xfrm>
            <a:off x="6565900" y="1689100"/>
            <a:ext cx="765175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662507" y="5198099"/>
            <a:ext cx="277905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Enviar </a:t>
            </a:r>
            <a:r>
              <a:rPr lang="it-IT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SMS</a:t>
            </a:r>
          </a:p>
        </p:txBody>
      </p:sp>
      <p:sp>
        <p:nvSpPr>
          <p:cNvPr id="8" name="Rettangolo 7"/>
          <p:cNvSpPr/>
          <p:nvPr/>
        </p:nvSpPr>
        <p:spPr bwMode="auto">
          <a:xfrm>
            <a:off x="825500" y="3084513"/>
            <a:ext cx="1836738" cy="268287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457200">
              <a:defRPr/>
            </a:pPr>
            <a:endParaRPr lang="it-IT"/>
          </a:p>
        </p:txBody>
      </p:sp>
      <p:cxnSp>
        <p:nvCxnSpPr>
          <p:cNvPr id="18" name="Connettore 2 17"/>
          <p:cNvCxnSpPr>
            <a:stCxn id="8" idx="3"/>
          </p:cNvCxnSpPr>
          <p:nvPr/>
        </p:nvCxnSpPr>
        <p:spPr bwMode="auto">
          <a:xfrm>
            <a:off x="2662238" y="3217863"/>
            <a:ext cx="4132262" cy="1336675"/>
          </a:xfrm>
          <a:prstGeom prst="straightConnector1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rmAutofit/>
          </a:bodyPr>
          <a:lstStyle/>
          <a:p>
            <a:r>
              <a:rPr lang="es-AR" dirty="0" smtClean="0">
                <a:ea typeface="Times New Roman"/>
                <a:cs typeface="Times New Roman"/>
              </a:rPr>
              <a:t>DLSIV – Procedimiento 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GS3125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543800" cy="5562600"/>
          </a:xfrm>
        </p:spPr>
        <p:txBody>
          <a:bodyPr>
            <a:noAutofit/>
          </a:bodyPr>
          <a:lstStyle/>
          <a:p>
            <a:r>
              <a:rPr lang="es-ES" sz="1200" b="1" dirty="0" smtClean="0"/>
              <a:t>GS3125-BA</a:t>
            </a:r>
            <a:r>
              <a:rPr lang="es-ES" sz="1200" dirty="0" smtClean="0"/>
              <a:t> : contiene gabinete, PCB, y antena</a:t>
            </a:r>
          </a:p>
          <a:p>
            <a:r>
              <a:rPr lang="es-ES" sz="1200" b="1" dirty="0" smtClean="0"/>
              <a:t>GS3125-K</a:t>
            </a:r>
            <a:r>
              <a:rPr lang="es-ES" sz="1200" dirty="0" smtClean="0"/>
              <a:t>: PCB, antena con 2mt cable completo con brazo de montaje metal </a:t>
            </a:r>
          </a:p>
          <a:p>
            <a:pPr lvl="1"/>
            <a:endParaRPr lang="es-ES" sz="800" dirty="0" smtClean="0"/>
          </a:p>
          <a:p>
            <a:pPr lvl="1"/>
            <a:r>
              <a:rPr lang="es-ES" sz="1200" b="1" dirty="0" smtClean="0"/>
              <a:t>Características</a:t>
            </a:r>
          </a:p>
          <a:p>
            <a:pPr lvl="2"/>
            <a:endParaRPr lang="es-ES" sz="1200" dirty="0" smtClean="0"/>
          </a:p>
          <a:p>
            <a:pPr lvl="1"/>
            <a:r>
              <a:rPr lang="es-ES" sz="1200" dirty="0" smtClean="0"/>
              <a:t>Utilizan canal de datos GPRS con alta velocidad de transmisión, segura y de bajo costo, hacia  las estaciones de monitoreo con Sur-Gard System I / II / III / IV</a:t>
            </a:r>
          </a:p>
          <a:p>
            <a:pPr lvl="1"/>
            <a:r>
              <a:rPr lang="es-ES" sz="1200" dirty="0" smtClean="0"/>
              <a:t>Transmisores universales  GPRS para paneles de alarma que utilizan formato </a:t>
            </a:r>
            <a:r>
              <a:rPr lang="es-ES" sz="1200" dirty="0" err="1" smtClean="0"/>
              <a:t>Contact</a:t>
            </a:r>
            <a:r>
              <a:rPr lang="es-ES" sz="1200" dirty="0" smtClean="0"/>
              <a:t> ID</a:t>
            </a:r>
          </a:p>
          <a:p>
            <a:pPr lvl="1"/>
            <a:r>
              <a:rPr lang="es-ES" sz="1200" dirty="0" smtClean="0"/>
              <a:t>Intervalo de supervisión programable y en el receptor IP</a:t>
            </a:r>
          </a:p>
          <a:p>
            <a:pPr lvl="1"/>
            <a:r>
              <a:rPr lang="es-ES" sz="1200" dirty="0" smtClean="0"/>
              <a:t>APN, usuario y contraseña programable remotamente vía web server (no necesita programación del instalador).</a:t>
            </a:r>
          </a:p>
          <a:p>
            <a:pPr lvl="1"/>
            <a:r>
              <a:rPr lang="es-ES" sz="1200" dirty="0" smtClean="0"/>
              <a:t>Programación  local con PC-link vía Software Consola.</a:t>
            </a:r>
          </a:p>
          <a:p>
            <a:pPr lvl="1"/>
            <a:r>
              <a:rPr lang="es-ES" sz="1200" dirty="0" smtClean="0"/>
              <a:t>Compatibilidad con red GSM para reportar eventos a la estación de monitoreo vía canal GSM Voz.</a:t>
            </a:r>
          </a:p>
          <a:p>
            <a:pPr lvl="1"/>
            <a:r>
              <a:rPr lang="es-ES" sz="1200" dirty="0" err="1" smtClean="0"/>
              <a:t>Quad</a:t>
            </a:r>
            <a:r>
              <a:rPr lang="es-ES" sz="1200" dirty="0" smtClean="0"/>
              <a:t>-Band: 900/1800 MHz y 850/1900MHz </a:t>
            </a:r>
          </a:p>
          <a:p>
            <a:pPr lvl="1"/>
            <a:r>
              <a:rPr lang="es-ES" sz="1200" dirty="0" smtClean="0"/>
              <a:t>Aprobaciones: CE, ROHS, EN</a:t>
            </a:r>
          </a:p>
          <a:p>
            <a:pPr lvl="1"/>
            <a:r>
              <a:rPr lang="es-ES" sz="1200" dirty="0" smtClean="0"/>
              <a:t>Indicador de nivel de señal GSM, indicador de problemas y modulo de reportes de estado.</a:t>
            </a:r>
          </a:p>
          <a:p>
            <a:pPr lvl="1"/>
            <a:r>
              <a:rPr lang="es-ES" sz="1200" dirty="0" smtClean="0"/>
              <a:t>3 Salidas Colector Abierto , hasta 100 números telefónicos programables para activación remota de salidas</a:t>
            </a:r>
          </a:p>
          <a:p>
            <a:pPr lvl="1"/>
            <a:r>
              <a:rPr lang="es-ES" sz="1200" dirty="0" smtClean="0"/>
              <a:t>En caso de envío  de eventos por PSTN, si no recibe el </a:t>
            </a:r>
            <a:r>
              <a:rPr lang="es-ES" sz="1200" dirty="0" err="1" smtClean="0"/>
              <a:t>kiss</a:t>
            </a:r>
            <a:r>
              <a:rPr lang="es-ES" sz="1200" dirty="0" smtClean="0"/>
              <a:t> off de la receptora en el numero de intentos programados cambia automáticamente a GSM (aunque la línea y el tono de marcado este presente). </a:t>
            </a:r>
          </a:p>
          <a:p>
            <a:pPr lvl="1"/>
            <a:r>
              <a:rPr lang="es-ES" sz="1200" dirty="0" smtClean="0"/>
              <a:t>Prioridad programable : GSM /línea PSTN, cambio automático en caso de problemas de línea. </a:t>
            </a:r>
          </a:p>
          <a:p>
            <a:pPr lvl="1"/>
            <a:r>
              <a:rPr lang="es-ES" sz="1200" dirty="0" smtClean="0"/>
              <a:t>Tensión de alimentación 9.6 VDC – 27.6VDC</a:t>
            </a:r>
          </a:p>
          <a:p>
            <a:pPr lvl="1"/>
            <a:r>
              <a:rPr lang="es-ES" sz="1200" dirty="0" smtClean="0"/>
              <a:t>Consumo de corriente en reposo 100 </a:t>
            </a:r>
            <a:r>
              <a:rPr lang="es-ES" sz="1200" dirty="0" err="1" smtClean="0"/>
              <a:t>mA</a:t>
            </a:r>
            <a:r>
              <a:rPr lang="es-ES" sz="1200" dirty="0" smtClean="0"/>
              <a:t>  y en alarma 200 </a:t>
            </a:r>
            <a:r>
              <a:rPr lang="es-ES" sz="1200" dirty="0" err="1" smtClean="0"/>
              <a:t>mA</a:t>
            </a:r>
            <a:r>
              <a:rPr lang="es-ES" sz="1200" dirty="0" smtClean="0"/>
              <a:t>  </a:t>
            </a:r>
          </a:p>
        </p:txBody>
      </p:sp>
      <p:pic>
        <p:nvPicPr>
          <p:cNvPr id="5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2133600"/>
            <a:ext cx="914400" cy="247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768953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6"/>
          <p:cNvSpPr/>
          <p:nvPr/>
        </p:nvSpPr>
        <p:spPr>
          <a:xfrm>
            <a:off x="914400" y="838200"/>
            <a:ext cx="720762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Conectado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!!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25908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0" i="0" u="none" strike="noStrike" kern="1200" cap="none" spc="0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  <a:t>Muchas gracias</a:t>
            </a:r>
            <a:r>
              <a:rPr kumimoji="0" lang="es-AR" sz="3200" b="0" i="0" u="none" strike="noStrike" kern="1200" cap="none" spc="0" normalizeH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  <a:t> por su </a:t>
            </a:r>
            <a:r>
              <a:rPr kumimoji="0" lang="es-AR" sz="3200" b="0" i="0" u="none" strike="noStrike" kern="1200" cap="none" spc="0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  <a:t>atención</a:t>
            </a:r>
            <a:endParaRPr kumimoji="0" lang="es-AR" sz="3200" b="0" i="0" u="none" strike="noStrike" kern="1200" cap="none" spc="0" normalizeH="0" baseline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GS3125</a:t>
            </a:r>
            <a:endParaRPr lang="en-US" dirty="0"/>
          </a:p>
        </p:txBody>
      </p:sp>
      <p:pic>
        <p:nvPicPr>
          <p:cNvPr id="5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0601" y="1143000"/>
            <a:ext cx="64859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09600" y="1253490"/>
            <a:ext cx="838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Tx/>
              <a:buChar char="-"/>
            </a:pPr>
            <a:r>
              <a:rPr lang="es-ES" sz="1400" dirty="0" smtClean="0">
                <a:ea typeface="Times New Roman"/>
                <a:cs typeface="Times New Roman"/>
              </a:rPr>
              <a:t>  Capacidad </a:t>
            </a:r>
            <a:r>
              <a:rPr lang="es-ES" sz="1400" dirty="0" err="1" smtClean="0">
                <a:ea typeface="Times New Roman"/>
                <a:cs typeface="Times New Roman"/>
              </a:rPr>
              <a:t>upload</a:t>
            </a:r>
            <a:r>
              <a:rPr lang="es-ES" sz="1400" dirty="0" smtClean="0">
                <a:ea typeface="Times New Roman"/>
                <a:cs typeface="Times New Roman"/>
              </a:rPr>
              <a:t>/</a:t>
            </a:r>
            <a:r>
              <a:rPr lang="es-ES" sz="1400" dirty="0" err="1" smtClean="0">
                <a:ea typeface="Times New Roman"/>
                <a:cs typeface="Times New Roman"/>
              </a:rPr>
              <a:t>download</a:t>
            </a:r>
            <a:r>
              <a:rPr lang="es-ES" sz="1400" dirty="0" smtClean="0">
                <a:ea typeface="Times New Roman"/>
                <a:cs typeface="Times New Roman"/>
              </a:rPr>
              <a:t> vía GPRS para paneles PowerSeries con DLS-IV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s-ES" sz="1400" dirty="0" smtClean="0">
                <a:ea typeface="Times New Roman"/>
                <a:cs typeface="Times New Roman"/>
              </a:rPr>
              <a:t>  Manejo remoto de paneles PowerSeries vía GPRS con DLS-IV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s-ES" sz="1400" dirty="0" smtClean="0">
                <a:ea typeface="Times New Roman"/>
                <a:cs typeface="Times New Roman"/>
              </a:rPr>
              <a:t>  Conectividad similar al GS-2060 vía DLS-IV</a:t>
            </a:r>
          </a:p>
          <a:p>
            <a:pPr>
              <a:spcAft>
                <a:spcPts val="0"/>
              </a:spcAft>
              <a:buFontTx/>
              <a:buChar char="-"/>
            </a:pPr>
            <a:endParaRPr lang="es-ES" sz="1400" dirty="0" smtClean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es-ES" sz="1400" dirty="0" smtClean="0">
                <a:ea typeface="Times New Roman"/>
                <a:cs typeface="Times New Roman"/>
              </a:rPr>
              <a:t>  3 Terminales Programables I/O (Entrada o Salida)</a:t>
            </a:r>
          </a:p>
          <a:p>
            <a:pPr>
              <a:spcAft>
                <a:spcPts val="0"/>
              </a:spcAft>
              <a:buFontTx/>
              <a:buChar char="-"/>
            </a:pPr>
            <a:endParaRPr lang="es-ES" sz="1400" dirty="0" smtClean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es-ES" sz="1400" dirty="0" smtClean="0">
                <a:ea typeface="Times New Roman"/>
                <a:cs typeface="Times New Roman"/>
              </a:rPr>
              <a:t>  Web server</a:t>
            </a:r>
          </a:p>
          <a:p>
            <a:pPr>
              <a:buFontTx/>
              <a:buChar char="-"/>
            </a:pPr>
            <a:endParaRPr lang="es-ES" sz="1400" dirty="0" smtClean="0">
              <a:ea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s-ES" sz="1400" dirty="0" smtClean="0">
                <a:ea typeface="Times New Roman"/>
                <a:cs typeface="Times New Roman"/>
              </a:rPr>
              <a:t>  Mensajes de Voz</a:t>
            </a: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914400" algn="l"/>
                <a:tab pos="404495" algn="l"/>
              </a:tabLst>
            </a:pPr>
            <a:r>
              <a:rPr lang="es-ES" sz="1400" dirty="0" smtClean="0">
                <a:ea typeface="Times New Roman"/>
                <a:cs typeface="Times New Roman"/>
              </a:rPr>
              <a:t>Mensajes Pre-grabados para enviar sin accesorio externo sobre GSM.</a:t>
            </a:r>
            <a:endParaRPr lang="es-ES" sz="1400" dirty="0" smtClean="0">
              <a:ea typeface="SimSu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914400" algn="l"/>
                <a:tab pos="404495" algn="l"/>
              </a:tabLst>
            </a:pPr>
            <a:r>
              <a:rPr lang="es-ES" sz="1400" dirty="0" smtClean="0">
                <a:ea typeface="Times New Roman"/>
                <a:cs typeface="Times New Roman"/>
              </a:rPr>
              <a:t>N° mensajes: 8 ; Duración: 16s; </a:t>
            </a:r>
            <a:r>
              <a:rPr lang="es-ES" sz="1400" dirty="0" smtClean="0">
                <a:ea typeface="SimSun"/>
                <a:cs typeface="Times New Roman"/>
              </a:rPr>
              <a:t>Total duración: 2 min</a:t>
            </a: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914400" algn="l"/>
                <a:tab pos="404495" algn="l"/>
              </a:tabLst>
            </a:pPr>
            <a:endParaRPr lang="es-ES" sz="1400" dirty="0" smtClean="0">
              <a:ea typeface="SimSun"/>
              <a:cs typeface="Times New Roman"/>
            </a:endParaRPr>
          </a:p>
          <a:p>
            <a:pPr fontAlgn="ctr">
              <a:buFontTx/>
              <a:buChar char="-"/>
            </a:pPr>
            <a:r>
              <a:rPr lang="es-ES" sz="1400" dirty="0" smtClean="0"/>
              <a:t>  Comunicaciones SMS</a:t>
            </a:r>
          </a:p>
          <a:p>
            <a:pPr fontAlgn="ctr">
              <a:buFontTx/>
              <a:buChar char="-"/>
            </a:pPr>
            <a:endParaRPr lang="es-ES" sz="1400" dirty="0" smtClean="0"/>
          </a:p>
          <a:p>
            <a:pPr fontAlgn="ctr">
              <a:buFontTx/>
              <a:buChar char="-"/>
            </a:pPr>
            <a:r>
              <a:rPr lang="es-ES" sz="1400" dirty="0" smtClean="0"/>
              <a:t>  Manejo de SMS (para activación o eventos)</a:t>
            </a:r>
          </a:p>
          <a:p>
            <a:pPr fontAlgn="ctr">
              <a:buFontTx/>
              <a:buChar char="-"/>
            </a:pPr>
            <a:endParaRPr lang="es-ES" sz="1400" dirty="0" smtClean="0"/>
          </a:p>
          <a:p>
            <a:pPr fontAlgn="ctr">
              <a:buFontTx/>
              <a:buChar char="-"/>
            </a:pPr>
            <a:r>
              <a:rPr lang="es-ES" sz="1400" dirty="0" smtClean="0"/>
              <a:t>  Discado SMS</a:t>
            </a:r>
          </a:p>
          <a:p>
            <a:pPr lvl="1" fontAlgn="ctr">
              <a:buFontTx/>
              <a:buChar char="-"/>
            </a:pPr>
            <a:r>
              <a:rPr lang="es-ES" sz="1400" dirty="0" smtClean="0"/>
              <a:t> Números Telefónicos para discados SMS : 8 (Max 16 dígitos)</a:t>
            </a:r>
          </a:p>
          <a:p>
            <a:pPr lvl="1" fontAlgn="ctr">
              <a:buFontTx/>
              <a:buChar char="-"/>
            </a:pPr>
            <a:r>
              <a:rPr lang="es-ES" sz="1400" dirty="0" smtClean="0"/>
              <a:t> SMS de reporte de “Problemas”</a:t>
            </a:r>
          </a:p>
          <a:p>
            <a:pPr lvl="1" fontAlgn="ctr">
              <a:buFontTx/>
              <a:buChar char="-"/>
            </a:pPr>
            <a:r>
              <a:rPr lang="es-ES" sz="1400" dirty="0" smtClean="0"/>
              <a:t> SMS de reporte “Periódico”</a:t>
            </a:r>
          </a:p>
          <a:p>
            <a:pPr lvl="1" fontAlgn="ctr">
              <a:buFontTx/>
              <a:buChar char="-"/>
            </a:pPr>
            <a:endParaRPr lang="es-ES" sz="1400" dirty="0" smtClean="0"/>
          </a:p>
          <a:p>
            <a:pPr fontAlgn="ctr">
              <a:buFontTx/>
              <a:buChar char="-"/>
            </a:pPr>
            <a:r>
              <a:rPr lang="es-ES" sz="1400" dirty="0" smtClean="0"/>
              <a:t>  Control remoto de las salidas PGM</a:t>
            </a:r>
          </a:p>
          <a:p>
            <a:pPr fontAlgn="ctr">
              <a:buFontTx/>
              <a:buChar char="-"/>
            </a:pPr>
            <a:endParaRPr lang="es-ES" sz="1400" dirty="0" smtClean="0"/>
          </a:p>
          <a:p>
            <a:pPr fontAlgn="ctr">
              <a:buFontTx/>
              <a:buChar char="-"/>
            </a:pPr>
            <a:r>
              <a:rPr lang="es-ES" sz="1400" dirty="0" smtClean="0"/>
              <a:t>  Confirmación del control remoto (Mensaje SMS o un ring)</a:t>
            </a:r>
          </a:p>
          <a:p>
            <a:pPr fontAlgn="ctr">
              <a:buFontTx/>
              <a:buChar char="-"/>
            </a:pPr>
            <a:endParaRPr lang="es-ES" sz="1400" dirty="0" smtClean="0"/>
          </a:p>
          <a:p>
            <a:pPr fontAlgn="ctr">
              <a:buFontTx/>
              <a:buChar char="-"/>
            </a:pPr>
            <a:endParaRPr lang="es-ES" sz="1400" dirty="0" smtClean="0"/>
          </a:p>
          <a:p>
            <a:pPr>
              <a:spcAft>
                <a:spcPts val="0"/>
              </a:spcAft>
              <a:buFontTx/>
              <a:buChar char="-"/>
            </a:pPr>
            <a:endParaRPr lang="es-ES" sz="1400" dirty="0">
              <a:ea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9260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Características Principales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Funciones del GS3125 </a:t>
            </a:r>
            <a:endParaRPr lang="es-ES" sz="32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533400" y="1143000"/>
          <a:ext cx="8382000" cy="4953000"/>
        </p:xfrm>
        <a:graphic>
          <a:graphicData uri="http://schemas.openxmlformats.org/drawingml/2006/table">
            <a:tbl>
              <a:tblPr/>
              <a:tblGrid>
                <a:gridCol w="7240162"/>
                <a:gridCol w="1141838"/>
              </a:tblGrid>
              <a:tr h="235572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Lista de características</a:t>
                      </a:r>
                      <a:r>
                        <a:rPr lang="es-ES" sz="11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05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noProof="0" smtClean="0">
                          <a:solidFill>
                            <a:srgbClr val="FF0000"/>
                          </a:solidFill>
                          <a:latin typeface="Arial"/>
                        </a:rPr>
                        <a:t>GS3125</a:t>
                      </a:r>
                      <a:r>
                        <a:rPr lang="es-ES" sz="11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050" b="1" i="0" u="none" strike="noStrike" noProof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558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Modulo GSM / GPRS Cuádruple banda</a:t>
                      </a:r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05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S</a:t>
                      </a:r>
                      <a:endParaRPr lang="es-ES" sz="1200" b="1" i="0" u="none" strike="noStrike" noProof="0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167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Prioridad programable entre GSM-GPRS/PSNT Uno es back-up del otro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S</a:t>
                      </a:r>
                      <a:r>
                        <a:rPr lang="es-ES" sz="1100" b="0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endParaRPr lang="es-ES" sz="1200" b="1" i="0" u="none" strike="noStrike" noProof="0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58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Comunicación de Alarmas vía GPRS compatible receiver (System I / II / III / IV)</a:t>
                      </a:r>
                      <a:r>
                        <a:rPr lang="es-ES" sz="11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05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S</a:t>
                      </a:r>
                      <a:r>
                        <a:rPr lang="es-ES" sz="1100" b="0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endParaRPr lang="es-ES" sz="1200" b="1" i="0" u="none" strike="noStrike" noProof="0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483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3 Salidas colector  abiertos,  configuración fija  (Problema de red GSM y problema Línea Telefónica Terrestre, Identificación de llamados)</a:t>
                      </a:r>
                      <a:r>
                        <a:rPr lang="es-ES" sz="11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05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noProof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N</a:t>
                      </a:r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200" b="1" i="0" u="none" strike="noStrike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58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3 Terminales programables I/O (entrada/salida)</a:t>
                      </a:r>
                      <a:r>
                        <a:rPr lang="es-ES" sz="11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05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S</a:t>
                      </a:r>
                      <a:r>
                        <a:rPr lang="es-ES" sz="1100" b="0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endParaRPr lang="es-ES" sz="1200" b="1" i="0" u="none" strike="noStrike" noProof="0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58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Control remoto de PGM </a:t>
                      </a:r>
                      <a:r>
                        <a:rPr lang="es-ES" sz="11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05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S</a:t>
                      </a:r>
                      <a:r>
                        <a:rPr lang="es-ES" sz="1100" b="0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endParaRPr lang="es-ES" sz="1200" b="1" i="0" u="none" strike="noStrike" noProof="0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58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Programación con software consola desde PC vía puerto RS232 </a:t>
                      </a:r>
                      <a:r>
                        <a:rPr lang="es-ES" sz="11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05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S</a:t>
                      </a:r>
                      <a:r>
                        <a:rPr lang="es-ES" sz="1100" b="0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endParaRPr lang="es-ES" sz="1200" b="1" i="0" u="none" strike="noStrike" noProof="0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58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Protocolo: CID transmitido desde el panel de alarma</a:t>
                      </a:r>
                      <a:r>
                        <a:rPr lang="es-ES" sz="11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05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S</a:t>
                      </a:r>
                      <a:r>
                        <a:rPr lang="es-ES" sz="1100" b="0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endParaRPr lang="es-ES" sz="1200" b="1" i="0" u="none" strike="noStrike" noProof="0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023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LEDs: 5</a:t>
                      </a:r>
                      <a:r>
                        <a:rPr lang="es-ES" sz="11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05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S</a:t>
                      </a:r>
                      <a:r>
                        <a:rPr lang="es-ES" sz="1100" b="0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endParaRPr lang="es-ES" sz="1200" b="1" i="0" u="none" strike="noStrike" noProof="0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583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050"/>
                        <a:buFont typeface="Symbol"/>
                        <a:buChar char="·"/>
                      </a:pPr>
                      <a:r>
                        <a:rPr lang="es-ES" sz="105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Nivel de señal</a:t>
                      </a:r>
                      <a:r>
                        <a:rPr lang="es-ES" sz="11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050" b="0" i="0" u="none" strike="noStrike" noProof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6858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 S</a:t>
                      </a:r>
                      <a:endParaRPr lang="es-ES" sz="1200" b="1" i="0" u="none" strike="noStrike" noProof="0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3442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050"/>
                        <a:buFont typeface="Symbol"/>
                        <a:buChar char="·"/>
                      </a:pPr>
                      <a:r>
                        <a:rPr lang="es-ES" sz="105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Problemas</a:t>
                      </a:r>
                      <a:r>
                        <a:rPr lang="es-ES" sz="11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050" b="0" i="0" u="none" strike="noStrike" noProof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6858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 S</a:t>
                      </a:r>
                      <a:endParaRPr lang="es-ES" sz="1200" b="1" i="0" u="none" strike="noStrike" noProof="0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583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050"/>
                        <a:buFont typeface="Symbol"/>
                        <a:buChar char="·"/>
                      </a:pPr>
                      <a:r>
                        <a:rPr lang="es-ES" sz="105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Señalización de la línea</a:t>
                      </a:r>
                      <a:r>
                        <a:rPr lang="es-ES" sz="11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050" b="0" i="0" u="none" strike="noStrike" noProof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6858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 S</a:t>
                      </a:r>
                      <a:endParaRPr lang="es-ES" sz="1200" b="1" i="0" u="none" strike="noStrike" noProof="0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85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PTM (Panel Transmission Monitoring - Control Transmisión Central)</a:t>
                      </a:r>
                      <a:r>
                        <a:rPr lang="es-ES" sz="11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05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S</a:t>
                      </a:r>
                      <a:endParaRPr lang="es-ES" sz="1200" b="1" i="0" u="none" strike="noStrike" noProof="0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541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Mensajes de voz</a:t>
                      </a:r>
                      <a:r>
                        <a:rPr lang="es-ES" sz="11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05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S</a:t>
                      </a:r>
                      <a:r>
                        <a:rPr lang="es-ES" sz="1100" b="0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endParaRPr lang="es-ES" sz="1200" b="1" i="0" u="none" strike="noStrike" noProof="0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583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050"/>
                        <a:buFont typeface="Symbol"/>
                        <a:buChar char="·"/>
                      </a:pPr>
                      <a:r>
                        <a:rPr lang="es-ES" sz="105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Mensajes Pre-grabados para enviar sin accesorio externo sobre GSM/voz.</a:t>
                      </a:r>
                      <a:r>
                        <a:rPr lang="es-ES" sz="11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050" b="0" i="0" u="none" strike="noStrike" noProof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6858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noProof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 S</a:t>
                      </a:r>
                      <a:endParaRPr lang="es-ES" sz="1200" b="1" i="0" u="none" strike="noStrike" noProof="0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324600" cy="990600"/>
          </a:xfrm>
        </p:spPr>
        <p:txBody>
          <a:bodyPr/>
          <a:lstStyle/>
          <a:p>
            <a:r>
              <a:rPr lang="es-ES_tradnl" dirty="0" smtClean="0"/>
              <a:t>www.dscreachme.com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324600" cy="5181600"/>
          </a:xfrm>
        </p:spPr>
        <p:txBody>
          <a:bodyPr>
            <a:noAutofit/>
          </a:bodyPr>
          <a:lstStyle/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838200" y="1143000"/>
            <a:ext cx="64112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Tx/>
              <a:buChar char="-"/>
            </a:pPr>
            <a:r>
              <a:rPr lang="es-ES" sz="1400" dirty="0" smtClean="0">
                <a:ea typeface="Times New Roman"/>
                <a:cs typeface="Times New Roman"/>
              </a:rPr>
              <a:t> Programación  completa de la unidad GS mediante el servidor web.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s-ES" sz="1400" dirty="0" smtClean="0">
                <a:ea typeface="Times New Roman"/>
                <a:cs typeface="Times New Roman"/>
              </a:rPr>
              <a:t> Sin cargo para los instaladores (solo costo de comunicación GPRS)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s-ES" sz="1400" dirty="0" smtClean="0">
                <a:ea typeface="Times New Roman"/>
                <a:cs typeface="Times New Roman"/>
              </a:rPr>
              <a:t> No se almacena información en las bases de datos para evitar problemas con la información intercambiada de un país a otro.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s-ES" sz="1400" dirty="0" smtClean="0">
                <a:cs typeface="Times New Roman"/>
              </a:rPr>
              <a:t>Monitoreo remoto de los siguientes parámetros :</a:t>
            </a:r>
            <a:endParaRPr lang="es-ES" sz="2000" dirty="0" smtClean="0"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961" y="2438400"/>
            <a:ext cx="719943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DSCReachme.com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4953000"/>
            <a:ext cx="7010400" cy="1447799"/>
          </a:xfrm>
        </p:spPr>
        <p:txBody>
          <a:bodyPr>
            <a:normAutofit/>
          </a:bodyPr>
          <a:lstStyle/>
          <a:p>
            <a:r>
              <a:rPr lang="es-ES" sz="1800" dirty="0" smtClean="0"/>
              <a:t>Interface de programación para GS3125</a:t>
            </a:r>
          </a:p>
          <a:p>
            <a:r>
              <a:rPr lang="es-ES" sz="1800" dirty="0" smtClean="0"/>
              <a:t>Programación remota utilizando canal GPRS de la red GSM.</a:t>
            </a:r>
          </a:p>
          <a:p>
            <a:r>
              <a:rPr lang="es-ES" sz="1800" dirty="0" smtClean="0"/>
              <a:t>Sin interface Celular para la activación automática  del </a:t>
            </a:r>
            <a:r>
              <a:rPr lang="es-ES" sz="1800" dirty="0" err="1" smtClean="0"/>
              <a:t>Sim</a:t>
            </a:r>
            <a:r>
              <a:rPr lang="es-ES" sz="1800" dirty="0" smtClean="0"/>
              <a:t> o manejo remoto.</a:t>
            </a: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49432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324600" cy="9906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Software Consola GS-3125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1600200"/>
          </a:xfrm>
        </p:spPr>
        <p:txBody>
          <a:bodyPr>
            <a:noAutofit/>
          </a:bodyPr>
          <a:lstStyle/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914400" y="1295400"/>
            <a:ext cx="64112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Tx/>
              <a:buChar char="-"/>
            </a:pPr>
            <a:r>
              <a:rPr lang="es-ES" sz="1400" dirty="0" smtClean="0">
                <a:ea typeface="Times New Roman"/>
                <a:cs typeface="Times New Roman"/>
              </a:rPr>
              <a:t> Programación completa de la unidad GS localmente vía RS-232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s-ES" sz="1400" dirty="0" smtClean="0">
                <a:ea typeface="Times New Roman"/>
                <a:cs typeface="Times New Roman"/>
              </a:rPr>
              <a:t> Compatible con PC-link de DSC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s-ES" sz="1400" dirty="0" smtClean="0">
                <a:cs typeface="Times New Roman"/>
              </a:rPr>
              <a:t> Actualización de firmware vía RS-232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s-ES" sz="1400" dirty="0" smtClean="0">
                <a:cs typeface="Times New Roman"/>
              </a:rPr>
              <a:t> </a:t>
            </a:r>
            <a:r>
              <a:rPr lang="es-ES" sz="1400" dirty="0" err="1" smtClean="0">
                <a:cs typeface="Times New Roman"/>
              </a:rPr>
              <a:t>Multi</a:t>
            </a:r>
            <a:r>
              <a:rPr lang="es-ES" sz="1400" dirty="0" smtClean="0">
                <a:cs typeface="Times New Roman"/>
              </a:rPr>
              <a:t> lenguaje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s-ES" sz="1400" dirty="0" smtClean="0">
                <a:cs typeface="Times New Roman"/>
              </a:rPr>
              <a:t> Monitoreo local de los siguientes parámetros.</a:t>
            </a:r>
            <a:endParaRPr lang="es-ES" sz="2000" dirty="0" smtClean="0"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7772401" cy="355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331084" y="3130958"/>
            <a:ext cx="55193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PASSTHOURGH</a:t>
            </a:r>
            <a:endParaRPr lang="it-IT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Picture 4" descr="http://www.dsc.com/images/logo_dsc_n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025" y="836613"/>
            <a:ext cx="1409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32511 ADT GS3060 Installation Training Power Point REV01">
  <a:themeElements>
    <a:clrScheme name="Tyco Slide palette">
      <a:dk1>
        <a:srgbClr val="000000"/>
      </a:dk1>
      <a:lt1>
        <a:sysClr val="window" lastClr="FFFFFF"/>
      </a:lt1>
      <a:dk2>
        <a:srgbClr val="1E4AB1"/>
      </a:dk2>
      <a:lt2>
        <a:srgbClr val="B6BABC"/>
      </a:lt2>
      <a:accent1>
        <a:srgbClr val="0000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yco Slide palette">
      <a:dk1>
        <a:srgbClr val="000000"/>
      </a:dk1>
      <a:lt1>
        <a:sysClr val="window" lastClr="FFFFFF"/>
      </a:lt1>
      <a:dk2>
        <a:srgbClr val="1E4AB1"/>
      </a:dk2>
      <a:lt2>
        <a:srgbClr val="B6BABC"/>
      </a:lt2>
      <a:accent1>
        <a:srgbClr val="0000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DT_NA_ROADMAP_04_18_11">
  <a:themeElements>
    <a:clrScheme name="Tyco Slide palette">
      <a:dk1>
        <a:srgbClr val="000000"/>
      </a:dk1>
      <a:lt1>
        <a:sysClr val="window" lastClr="FFFFFF"/>
      </a:lt1>
      <a:dk2>
        <a:srgbClr val="1E4AB1"/>
      </a:dk2>
      <a:lt2>
        <a:srgbClr val="B6BABC"/>
      </a:lt2>
      <a:accent1>
        <a:srgbClr val="0000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Tyco Slide palette">
      <a:dk1>
        <a:srgbClr val="000000"/>
      </a:dk1>
      <a:lt1>
        <a:sysClr val="window" lastClr="FFFFFF"/>
      </a:lt1>
      <a:dk2>
        <a:srgbClr val="1E4AB1"/>
      </a:dk2>
      <a:lt2>
        <a:srgbClr val="B6BABC"/>
      </a:lt2>
      <a:accent1>
        <a:srgbClr val="0000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032511 ADT GS3060 Installation Training Power Point REV01</Template>
  <TotalTime>2710</TotalTime>
  <Words>898</Words>
  <Application>Microsoft Office PowerPoint</Application>
  <PresentationFormat>On-screen Show (4:3)</PresentationFormat>
  <Paragraphs>196</Paragraphs>
  <Slides>31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032511 ADT GS3060 Installation Training Power Point REV01</vt:lpstr>
      <vt:lpstr>Office Theme</vt:lpstr>
      <vt:lpstr>ADT_NA_ROADMAP_04_18_11</vt:lpstr>
      <vt:lpstr>1_Office Theme</vt:lpstr>
      <vt:lpstr>Comunicador GSM/GPRS GS3125</vt:lpstr>
      <vt:lpstr>GS3100/GS3120</vt:lpstr>
      <vt:lpstr>GS3125</vt:lpstr>
      <vt:lpstr>GS3125</vt:lpstr>
      <vt:lpstr>Funciones del GS3125 </vt:lpstr>
      <vt:lpstr>www.dscreachme.com</vt:lpstr>
      <vt:lpstr>DSCReachme.com</vt:lpstr>
      <vt:lpstr>Software Consola GS-3125</vt:lpstr>
      <vt:lpstr>Slide 9</vt:lpstr>
      <vt:lpstr>Programación Remota de Paneles DSC PowerSeries a través de GPRS</vt:lpstr>
      <vt:lpstr>Slide 11</vt:lpstr>
      <vt:lpstr>Programación Remota de Paneles DSC </vt:lpstr>
      <vt:lpstr>Conexión al Software Consola </vt:lpstr>
      <vt:lpstr>Programación Software Consola </vt:lpstr>
      <vt:lpstr>Webserver – Programación Remota </vt:lpstr>
      <vt:lpstr>Compatibilidad - PC1864 </vt:lpstr>
      <vt:lpstr>Conexión PC1864/GS3125 </vt:lpstr>
      <vt:lpstr>Programación PC1864/GS3125 </vt:lpstr>
      <vt:lpstr>Requerimientos – Programación Remota </vt:lpstr>
      <vt:lpstr>Requerimientos – Programación Remota </vt:lpstr>
      <vt:lpstr>Requerimientos – Programación Remota </vt:lpstr>
      <vt:lpstr>Requerimientos – Programación Remota </vt:lpstr>
      <vt:lpstr>DLS-IV – Procedimiento </vt:lpstr>
      <vt:lpstr>DLS-IV - Procedimiento</vt:lpstr>
      <vt:lpstr>DLS- IV – Procedimiento </vt:lpstr>
      <vt:lpstr>DLSIV – Procedimiento </vt:lpstr>
      <vt:lpstr>DLSIV – Procedimiento </vt:lpstr>
      <vt:lpstr>DLSIV – Procedimiento </vt:lpstr>
      <vt:lpstr>DLSIV – Procedimiento 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of 3G</dc:title>
  <dc:creator/>
  <cp:lastModifiedBy>dserra</cp:lastModifiedBy>
  <cp:revision>272</cp:revision>
  <dcterms:created xsi:type="dcterms:W3CDTF">2006-08-16T00:00:00Z</dcterms:created>
  <dcterms:modified xsi:type="dcterms:W3CDTF">2011-11-14T16:23:48Z</dcterms:modified>
</cp:coreProperties>
</file>